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17"/>
  </p:notesMasterIdLst>
  <p:sldIdLst>
    <p:sldId id="256" r:id="rId4"/>
    <p:sldId id="279" r:id="rId5"/>
    <p:sldId id="267" r:id="rId6"/>
    <p:sldId id="294" r:id="rId7"/>
    <p:sldId id="291" r:id="rId8"/>
    <p:sldId id="293" r:id="rId9"/>
    <p:sldId id="281" r:id="rId10"/>
    <p:sldId id="283" r:id="rId11"/>
    <p:sldId id="289" r:id="rId12"/>
    <p:sldId id="287" r:id="rId13"/>
    <p:sldId id="275" r:id="rId14"/>
    <p:sldId id="285" r:id="rId15"/>
    <p:sldId id="278" r:id="rId16"/>
  </p:sldIdLst>
  <p:sldSz cx="13004800" cy="9753600"/>
  <p:notesSz cx="7104063"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BF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BA82C-4EE8-4F0C-BEE0-B0B3E616204A}" v="182" dt="2023-06-23T12:41:26.853"/>
    <p1510:client id="{461BC21F-F803-4D1B-B0CC-530EA381CEA0}" v="77" dt="2023-06-23T12:43:25.183"/>
    <p1510:client id="{CB22EC19-2CDE-4B4A-B452-923888AA2AB9}" v="30" vWet="32" dt="2023-06-23T11:29:23.036"/>
    <p1510:client id="{D6851B9F-8633-4FAD-BC54-E6723BA1966E}" v="1" dt="2023-06-23T12:45:05.25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13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95363" y="768350"/>
            <a:ext cx="5113337" cy="3836988"/>
          </a:xfrm>
          <a:prstGeom prst="rect">
            <a:avLst/>
          </a:prstGeom>
        </p:spPr>
        <p:txBody>
          <a:bodyPr lIns="99075" tIns="49538" rIns="99075" bIns="49538"/>
          <a:lstStyle/>
          <a:p>
            <a:endParaRPr/>
          </a:p>
        </p:txBody>
      </p:sp>
      <p:sp>
        <p:nvSpPr>
          <p:cNvPr id="117" name="Shape 117"/>
          <p:cNvSpPr>
            <a:spLocks noGrp="1"/>
          </p:cNvSpPr>
          <p:nvPr>
            <p:ph type="body" sz="quarter" idx="1"/>
          </p:nvPr>
        </p:nvSpPr>
        <p:spPr>
          <a:xfrm>
            <a:off x="947209" y="4861441"/>
            <a:ext cx="5209646" cy="4605576"/>
          </a:xfrm>
          <a:prstGeom prst="rect">
            <a:avLst/>
          </a:prstGeom>
        </p:spPr>
        <p:txBody>
          <a:bodyPr lIns="99075" tIns="49538" rIns="99075" bIns="49538"/>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1"/>
            </a:lvl1pPr>
            <a:lvl2pPr marL="0" indent="0" algn="ctr">
              <a:spcBef>
                <a:spcPts val="0"/>
              </a:spcBef>
              <a:buSzTx/>
              <a:buNone/>
              <a:defRPr sz="3701"/>
            </a:lvl2pPr>
            <a:lvl3pPr marL="0" indent="0" algn="ctr">
              <a:spcBef>
                <a:spcPts val="0"/>
              </a:spcBef>
              <a:buSzTx/>
              <a:buNone/>
              <a:defRPr sz="3701"/>
            </a:lvl3pPr>
            <a:lvl4pPr marL="0" indent="0" algn="ctr">
              <a:spcBef>
                <a:spcPts val="0"/>
              </a:spcBef>
              <a:buSzTx/>
              <a:buNone/>
              <a:defRPr sz="3701"/>
            </a:lvl4pPr>
            <a:lvl5pPr marL="0" indent="0" algn="ctr">
              <a:spcBef>
                <a:spcPts val="0"/>
              </a:spcBef>
              <a:buSzTx/>
              <a:buNone/>
              <a:defRPr sz="37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8675" y="9296402"/>
            <a:ext cx="360676" cy="348813"/>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29"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22"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45"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67"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89"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612"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134"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656"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178"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700" marR="0" indent="-444522" algn="l" defTabSz="584229"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11"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23"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35"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46"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57"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68"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80"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92" algn="ctr" defTabSz="584229"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OlKQ0IGuoLg?feature=oembed" TargetMode="Externa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7063035" y="-284757"/>
            <a:ext cx="5989440" cy="10481420"/>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20"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21"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22"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23"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24" name="WWW.BUILDOFFSITE.COM"/>
          <p:cNvSpPr txBox="1"/>
          <p:nvPr/>
        </p:nvSpPr>
        <p:spPr>
          <a:xfrm>
            <a:off x="570787" y="9255863"/>
            <a:ext cx="3266921"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25" name="HEADLINE"/>
          <p:cNvSpPr txBox="1"/>
          <p:nvPr/>
        </p:nvSpPr>
        <p:spPr>
          <a:xfrm>
            <a:off x="410308" y="2343388"/>
            <a:ext cx="6547337" cy="33650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5300" spc="530">
                <a:solidFill>
                  <a:srgbClr val="20BF43"/>
                </a:solidFill>
                <a:latin typeface="Arial"/>
                <a:ea typeface="Arial"/>
                <a:cs typeface="Arial"/>
                <a:sym typeface="Arial"/>
              </a:defRPr>
            </a:lvl1pPr>
          </a:lstStyle>
          <a:p>
            <a:r>
              <a:rPr lang="en-GB"/>
              <a:t>UK CONSTRUCTION WEEK</a:t>
            </a:r>
          </a:p>
          <a:p>
            <a:endParaRPr/>
          </a:p>
        </p:txBody>
      </p:sp>
      <p:sp>
        <p:nvSpPr>
          <p:cNvPr id="126" name="Subheading"/>
          <p:cNvSpPr txBox="1"/>
          <p:nvPr/>
        </p:nvSpPr>
        <p:spPr>
          <a:xfrm>
            <a:off x="738344" y="4773127"/>
            <a:ext cx="5560948" cy="13490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defRPr sz="2700" b="0">
                <a:solidFill>
                  <a:srgbClr val="20BF43"/>
                </a:solidFill>
                <a:latin typeface="Arial"/>
                <a:ea typeface="Arial"/>
                <a:cs typeface="Arial"/>
                <a:sym typeface="Arial"/>
              </a:defRPr>
            </a:lvl1pPr>
          </a:lstStyle>
          <a:p>
            <a:r>
              <a:rPr lang="en-GB"/>
              <a:t>3</a:t>
            </a:r>
            <a:r>
              <a:rPr lang="en-GB" baseline="30000"/>
              <a:t>rd</a:t>
            </a:r>
            <a:r>
              <a:rPr lang="en-GB"/>
              <a:t>-5</a:t>
            </a:r>
            <a:r>
              <a:rPr lang="en-GB" baseline="30000"/>
              <a:t>th</a:t>
            </a:r>
          </a:p>
          <a:p>
            <a:r>
              <a:rPr lang="en-GB" baseline="30000"/>
              <a:t>October 2023</a:t>
            </a:r>
            <a:r>
              <a:rPr lang="en-GB"/>
              <a:t> </a:t>
            </a:r>
          </a:p>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132780" y="711200"/>
            <a:ext cx="1077147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10187762"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BOS MAIN STAGE &amp; DUNCH</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3" name="TextBox 2">
            <a:extLst>
              <a:ext uri="{FF2B5EF4-FFF2-40B4-BE49-F238E27FC236}">
                <a16:creationId xmlns:a16="http://schemas.microsoft.com/office/drawing/2014/main" id="{DD718F8A-EE59-C6BE-1777-63098928BEB4}"/>
              </a:ext>
            </a:extLst>
          </p:cNvPr>
          <p:cNvSpPr txBox="1"/>
          <p:nvPr/>
        </p:nvSpPr>
        <p:spPr>
          <a:xfrm>
            <a:off x="271849" y="2105863"/>
            <a:ext cx="11726721" cy="6192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r>
              <a:rPr lang="en-GB" sz="2000" b="0" kern="100">
                <a:effectLst/>
                <a:latin typeface="Arial" panose="020B0604020202020204" pitchFamily="34" charset="0"/>
                <a:ea typeface="Calibri" panose="020F0502020204030204" pitchFamily="34" charset="0"/>
                <a:cs typeface="Arial" panose="020B0604020202020204" pitchFamily="34" charset="0"/>
              </a:rPr>
              <a:t>Over the three days BOS will enable plenty of opportunities for KNOWLDEGE SHARING, with panel sessions and interactive debates held afterwards.</a:t>
            </a:r>
          </a:p>
          <a:p>
            <a:pPr algn="l">
              <a:lnSpc>
                <a:spcPct val="107000"/>
              </a:lnSpc>
              <a:spcAft>
                <a:spcPts val="800"/>
              </a:spcAft>
            </a:pPr>
            <a:r>
              <a:rPr lang="en-GB" sz="2000" b="0" kern="100">
                <a:latin typeface="Arial" panose="020B0604020202020204" pitchFamily="34" charset="0"/>
                <a:ea typeface="Calibri" panose="020F0502020204030204" pitchFamily="34" charset="0"/>
                <a:cs typeface="Arial" panose="020B0604020202020204" pitchFamily="34" charset="0"/>
              </a:rPr>
              <a:t>This is the perfect opportunity to set the agenda and drive a change.</a:t>
            </a:r>
          </a:p>
          <a:p>
            <a:pPr algn="l">
              <a:lnSpc>
                <a:spcPct val="107000"/>
              </a:lnSpc>
              <a:spcAft>
                <a:spcPts val="800"/>
              </a:spcAft>
            </a:pPr>
            <a:r>
              <a:rPr lang="en-GB" sz="2000" b="0" kern="100">
                <a:latin typeface="Arial" panose="020B0604020202020204" pitchFamily="34" charset="0"/>
                <a:ea typeface="Calibri" panose="020F0502020204030204" pitchFamily="34" charset="0"/>
                <a:cs typeface="Arial" panose="020B0604020202020204" pitchFamily="34" charset="0"/>
              </a:rPr>
              <a:t>Sessions will cover insight, guidance &amp; publications delivered by BOS and new content we are delivering over the next 12 months.</a:t>
            </a:r>
          </a:p>
          <a:p>
            <a:pPr algn="l">
              <a:lnSpc>
                <a:spcPct val="107000"/>
              </a:lnSpc>
              <a:spcAft>
                <a:spcPts val="800"/>
              </a:spcAft>
            </a:pPr>
            <a:r>
              <a:rPr lang="en-GB" sz="2000" b="0" kern="100">
                <a:effectLst/>
                <a:latin typeface="Arial" panose="020B0604020202020204" pitchFamily="34" charset="0"/>
                <a:ea typeface="Calibri" panose="020F0502020204030204" pitchFamily="34" charset="0"/>
                <a:cs typeface="Arial" panose="020B0604020202020204" pitchFamily="34" charset="0"/>
              </a:rPr>
              <a:t>•	Lobby government – using guidance we have recently published to push for changes in standardisation and recognising BOPAS.</a:t>
            </a:r>
          </a:p>
          <a:p>
            <a:pPr algn="l">
              <a:lnSpc>
                <a:spcPct val="107000"/>
              </a:lnSpc>
              <a:spcAft>
                <a:spcPts val="800"/>
              </a:spcAft>
            </a:pPr>
            <a:r>
              <a:rPr lang="en-GB" sz="2000" b="0" kern="100">
                <a:effectLst/>
                <a:latin typeface="Arial" panose="020B0604020202020204" pitchFamily="34" charset="0"/>
                <a:ea typeface="Calibri" panose="020F0502020204030204" pitchFamily="34" charset="0"/>
                <a:cs typeface="Arial" panose="020B0604020202020204" pitchFamily="34" charset="0"/>
              </a:rPr>
              <a:t>•	Launch the Project 3238 publication with panel discussion on one day using this to open the session below.</a:t>
            </a:r>
          </a:p>
          <a:p>
            <a:pPr algn="l">
              <a:lnSpc>
                <a:spcPct val="107000"/>
              </a:lnSpc>
              <a:spcAft>
                <a:spcPts val="800"/>
              </a:spcAft>
            </a:pPr>
            <a:r>
              <a:rPr lang="en-GB" sz="2000" b="0" kern="100">
                <a:effectLst/>
                <a:latin typeface="Arial" panose="020B0604020202020204" pitchFamily="34" charset="0"/>
                <a:ea typeface="Calibri" panose="020F0502020204030204" pitchFamily="34" charset="0"/>
                <a:cs typeface="Arial" panose="020B0604020202020204" pitchFamily="34" charset="0"/>
              </a:rPr>
              <a:t>•	Build Insight &amp; Knowledge – the breakfast and lunch networking could help to deliver unique opportunities for facilitated debates. So we will enable key buyers to create and run a “live session” with takeaways published post show and calls for action made…</a:t>
            </a:r>
          </a:p>
          <a:p>
            <a:pPr algn="l">
              <a:lnSpc>
                <a:spcPct val="107000"/>
              </a:lnSpc>
              <a:spcAft>
                <a:spcPts val="800"/>
              </a:spcAft>
            </a:pPr>
            <a:r>
              <a:rPr lang="en-GB" sz="2000" b="0" kern="100">
                <a:effectLst/>
                <a:latin typeface="Arial" panose="020B0604020202020204" pitchFamily="34" charset="0"/>
                <a:ea typeface="Calibri" panose="020F0502020204030204" pitchFamily="34" charset="0"/>
                <a:cs typeface="Arial" panose="020B0604020202020204" pitchFamily="34" charset="0"/>
              </a:rPr>
              <a:t>•	Inform Decision Making – a key issue around offsite is lack of understanding on costing. Bring in the Tech and IT specialists to deliver pitches on how they deliver this for clients. Looking at AI, Robotics, digitisation and automation.</a:t>
            </a:r>
          </a:p>
          <a:p>
            <a:pPr algn="l">
              <a:lnSpc>
                <a:spcPct val="107000"/>
              </a:lnSpc>
              <a:spcAft>
                <a:spcPts val="800"/>
              </a:spcAft>
            </a:pPr>
            <a:r>
              <a:rPr lang="en-GB" sz="2000" kern="100">
                <a:latin typeface="Arial" panose="020B0604020202020204" pitchFamily="34" charset="0"/>
                <a:ea typeface="Calibri" panose="020F0502020204030204" pitchFamily="34" charset="0"/>
                <a:cs typeface="Arial" panose="020B0604020202020204" pitchFamily="34" charset="0"/>
              </a:rPr>
              <a:t>Opportunity to be part of the panel as a participant and discussion group.</a:t>
            </a:r>
            <a:endParaRPr lang="en-GB" sz="20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53523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21590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787073"/>
            <a:ext cx="8805450" cy="11182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SCANNER &amp; SMART SCAN</a:t>
            </a:r>
          </a:p>
          <a:p>
            <a:r>
              <a:rPr lang="en-GB"/>
              <a:t>Available for all sponsors</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3" name="TextBox 2">
            <a:extLst>
              <a:ext uri="{FF2B5EF4-FFF2-40B4-BE49-F238E27FC236}">
                <a16:creationId xmlns:a16="http://schemas.microsoft.com/office/drawing/2014/main" id="{EEE16924-800B-1EBA-E6CC-4724D90D77FC}"/>
              </a:ext>
            </a:extLst>
          </p:cNvPr>
          <p:cNvSpPr txBox="1"/>
          <p:nvPr/>
        </p:nvSpPr>
        <p:spPr>
          <a:xfrm>
            <a:off x="235526" y="4576273"/>
            <a:ext cx="1198722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n-GB" b="0" i="0">
                <a:solidFill>
                  <a:srgbClr val="212121"/>
                </a:solidFill>
                <a:effectLst/>
                <a:latin typeface="Arial" panose="020B0604020202020204" pitchFamily="34" charset="0"/>
                <a:cs typeface="Arial" panose="020B0604020202020204" pitchFamily="34" charset="0"/>
              </a:rPr>
              <a:t>BOS will provide </a:t>
            </a:r>
            <a:r>
              <a:rPr lang="en-GB" b="0" i="0" err="1">
                <a:solidFill>
                  <a:srgbClr val="212121"/>
                </a:solidFill>
                <a:effectLst/>
                <a:latin typeface="Arial" panose="020B0604020202020204" pitchFamily="34" charset="0"/>
                <a:cs typeface="Arial" panose="020B0604020202020204" pitchFamily="34" charset="0"/>
              </a:rPr>
              <a:t>SmartScan</a:t>
            </a:r>
            <a:r>
              <a:rPr lang="en-GB" b="0" i="0">
                <a:solidFill>
                  <a:srgbClr val="212121"/>
                </a:solidFill>
                <a:effectLst/>
                <a:latin typeface="Arial" panose="020B0604020202020204" pitchFamily="34" charset="0"/>
                <a:cs typeface="Arial" panose="020B0604020202020204" pitchFamily="34" charset="0"/>
              </a:rPr>
              <a:t> Activation Code and Step by Step Guide</a:t>
            </a:r>
          </a:p>
          <a:p>
            <a:pPr marL="342900" indent="-342900" algn="l">
              <a:buFont typeface="Arial" panose="020B0604020202020204" pitchFamily="34" charset="0"/>
              <a:buChar char="•"/>
            </a:pPr>
            <a:r>
              <a:rPr lang="en-GB" b="0">
                <a:solidFill>
                  <a:srgbClr val="212121"/>
                </a:solidFill>
                <a:latin typeface="Arial" panose="020B0604020202020204" pitchFamily="34" charset="0"/>
                <a:cs typeface="Arial" panose="020B0604020202020204" pitchFamily="34" charset="0"/>
              </a:rPr>
              <a:t>This can be used and downloaded to smartphones via the app.</a:t>
            </a:r>
          </a:p>
          <a:p>
            <a:pPr marL="342900" indent="-342900" algn="l">
              <a:buFont typeface="Arial" panose="020B0604020202020204" pitchFamily="34" charset="0"/>
              <a:buChar char="•"/>
            </a:pPr>
            <a:r>
              <a:rPr lang="en-GB" b="0" i="0">
                <a:solidFill>
                  <a:srgbClr val="212121"/>
                </a:solidFill>
                <a:effectLst/>
                <a:latin typeface="Arial" panose="020B0604020202020204" pitchFamily="34" charset="0"/>
                <a:cs typeface="Arial" panose="020B0604020202020204" pitchFamily="34" charset="0"/>
              </a:rPr>
              <a:t>Delegate badges can be scanned and data such as name, company &amp; con</a:t>
            </a:r>
            <a:r>
              <a:rPr lang="en-GB" b="0">
                <a:solidFill>
                  <a:srgbClr val="212121"/>
                </a:solidFill>
                <a:latin typeface="Arial" panose="020B0604020202020204" pitchFamily="34" charset="0"/>
                <a:cs typeface="Arial" panose="020B0604020202020204" pitchFamily="34" charset="0"/>
              </a:rPr>
              <a:t>tact details are captured for follow up.</a:t>
            </a:r>
            <a:endParaRPr lang="en-GB" b="0" i="0">
              <a:solidFill>
                <a:srgbClr val="21212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b="0" i="0">
              <a:solidFill>
                <a:srgbClr val="212121"/>
              </a:solidFill>
              <a:effectLst/>
              <a:latin typeface="Arial" panose="020B0604020202020204" pitchFamily="34" charset="0"/>
              <a:cs typeface="Arial" panose="020B0604020202020204" pitchFamily="34" charset="0"/>
            </a:endParaRP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42043877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132780" y="711200"/>
            <a:ext cx="1077147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10187762"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BOS MEET &amp; GREET NETWORKING AREA</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3" name="TextBox 2">
            <a:extLst>
              <a:ext uri="{FF2B5EF4-FFF2-40B4-BE49-F238E27FC236}">
                <a16:creationId xmlns:a16="http://schemas.microsoft.com/office/drawing/2014/main" id="{DD718F8A-EE59-C6BE-1777-63098928BEB4}"/>
              </a:ext>
            </a:extLst>
          </p:cNvPr>
          <p:cNvSpPr txBox="1"/>
          <p:nvPr/>
        </p:nvSpPr>
        <p:spPr>
          <a:xfrm>
            <a:off x="496033" y="2455356"/>
            <a:ext cx="11726721" cy="4172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lnSpc>
                <a:spcPct val="107000"/>
              </a:lnSpc>
              <a:spcAft>
                <a:spcPts val="800"/>
              </a:spcAft>
              <a:buFont typeface="Arial" panose="020B0604020202020204" pitchFamily="34" charset="0"/>
              <a:buChar char="•"/>
            </a:pPr>
            <a:r>
              <a:rPr lang="en-GB" b="0" kern="100">
                <a:effectLst/>
                <a:latin typeface="Arial" panose="020B0604020202020204" pitchFamily="34" charset="0"/>
                <a:ea typeface="Calibri" panose="020F0502020204030204" pitchFamily="34" charset="0"/>
                <a:cs typeface="Arial" panose="020B0604020202020204" pitchFamily="34" charset="0"/>
              </a:rPr>
              <a:t>Over the three days BOS will enable plenty of opportunities for networking in our space. </a:t>
            </a:r>
          </a:p>
          <a:p>
            <a:pPr marL="342900" indent="-342900" algn="l">
              <a:lnSpc>
                <a:spcPct val="107000"/>
              </a:lnSpc>
              <a:spcAft>
                <a:spcPts val="800"/>
              </a:spcAft>
              <a:buFont typeface="Arial" panose="020B0604020202020204" pitchFamily="34" charset="0"/>
              <a:buChar char="•"/>
            </a:pPr>
            <a:r>
              <a:rPr lang="en-GB" b="0" kern="100">
                <a:effectLst/>
                <a:latin typeface="Arial" panose="020B0604020202020204" pitchFamily="34" charset="0"/>
                <a:ea typeface="Calibri" panose="020F0502020204030204" pitchFamily="34" charset="0"/>
                <a:cs typeface="Arial" panose="020B0604020202020204" pitchFamily="34" charset="0"/>
              </a:rPr>
              <a:t>We have 4 poseur tables available from 10am to 12 daily for you to book and host meetings.</a:t>
            </a:r>
          </a:p>
          <a:p>
            <a:pPr marL="342900" indent="-342900" algn="l">
              <a:lnSpc>
                <a:spcPct val="107000"/>
              </a:lnSpc>
              <a:spcAft>
                <a:spcPts val="800"/>
              </a:spcAft>
              <a:buFont typeface="Arial" panose="020B0604020202020204" pitchFamily="34" charset="0"/>
              <a:buChar char="•"/>
            </a:pPr>
            <a:r>
              <a:rPr lang="en-GB" b="0" kern="100">
                <a:latin typeface="Arial" panose="020B0604020202020204" pitchFamily="34" charset="0"/>
                <a:ea typeface="Calibri" panose="020F0502020204030204" pitchFamily="34" charset="0"/>
                <a:cs typeface="Arial" panose="020B0604020202020204" pitchFamily="34" charset="0"/>
              </a:rPr>
              <a:t>BOS will facilitate and book the meeting sessions for you as a Gold &amp; Silver Sponsor</a:t>
            </a:r>
          </a:p>
          <a:p>
            <a:pPr marL="342900" indent="-342900" algn="l">
              <a:lnSpc>
                <a:spcPct val="107000"/>
              </a:lnSpc>
              <a:spcAft>
                <a:spcPts val="800"/>
              </a:spcAft>
              <a:buFont typeface="Arial" panose="020B0604020202020204" pitchFamily="34" charset="0"/>
              <a:buChar char="•"/>
            </a:pPr>
            <a:r>
              <a:rPr lang="en-GB" b="0" kern="100">
                <a:latin typeface="Arial" panose="020B0604020202020204" pitchFamily="34" charset="0"/>
                <a:ea typeface="Calibri" panose="020F0502020204030204" pitchFamily="34" charset="0"/>
                <a:cs typeface="Arial" panose="020B0604020202020204" pitchFamily="34" charset="0"/>
              </a:rPr>
              <a:t>BOS can facilitate post show engagement too for Gold &amp; Silver Sponsors</a:t>
            </a:r>
          </a:p>
          <a:p>
            <a:pPr marL="342900" indent="-342900" algn="l">
              <a:lnSpc>
                <a:spcPct val="107000"/>
              </a:lnSpc>
              <a:spcAft>
                <a:spcPts val="800"/>
              </a:spcAft>
              <a:buFont typeface="Arial" panose="020B0604020202020204" pitchFamily="34" charset="0"/>
              <a:buChar char="•"/>
            </a:pPr>
            <a:r>
              <a:rPr lang="en-GB" kern="100">
                <a:effectLst/>
                <a:latin typeface="Arial" panose="020B0604020202020204" pitchFamily="34" charset="0"/>
                <a:ea typeface="Calibri" panose="020F0502020204030204" pitchFamily="34" charset="0"/>
                <a:cs typeface="Arial" panose="020B0604020202020204" pitchFamily="34" charset="0"/>
              </a:rPr>
              <a:t>These can be used for meet-the-supplier/buyer sessions or to catch up with peers.</a:t>
            </a:r>
          </a:p>
        </p:txBody>
      </p:sp>
    </p:spTree>
    <p:extLst>
      <p:ext uri="{BB962C8B-B14F-4D97-AF65-F5344CB8AC3E}">
        <p14:creationId xmlns:p14="http://schemas.microsoft.com/office/powerpoint/2010/main" val="127293867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21590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8805450"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NETWORKING DRINKS &amp; DINNER</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2" name="TextBox 1">
            <a:extLst>
              <a:ext uri="{FF2B5EF4-FFF2-40B4-BE49-F238E27FC236}">
                <a16:creationId xmlns:a16="http://schemas.microsoft.com/office/drawing/2014/main" id="{2D6C0EBE-92D9-3232-8C3C-F88DDB9B3EAC}"/>
              </a:ext>
            </a:extLst>
          </p:cNvPr>
          <p:cNvSpPr txBox="1"/>
          <p:nvPr/>
        </p:nvSpPr>
        <p:spPr>
          <a:xfrm>
            <a:off x="3065056" y="3944856"/>
            <a:ext cx="7044144"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a:ln>
                  <a:noFill/>
                </a:ln>
                <a:solidFill>
                  <a:srgbClr val="000000"/>
                </a:solidFill>
                <a:effectLst/>
                <a:uFillTx/>
                <a:latin typeface="Helvetica Neue"/>
                <a:ea typeface="Helvetica Neue"/>
                <a:cs typeface="Helvetica Neue"/>
                <a:sym typeface="Helvetica Neue"/>
              </a:rPr>
              <a:t>4</a:t>
            </a:r>
            <a:r>
              <a:rPr kumimoji="0" lang="en-GB" sz="3200" b="1" i="0" u="none" strike="noStrike" cap="none" spc="0" normalizeH="0" baseline="30000">
                <a:ln>
                  <a:noFill/>
                </a:ln>
                <a:solidFill>
                  <a:srgbClr val="000000"/>
                </a:solidFill>
                <a:effectLst/>
                <a:uFillTx/>
                <a:latin typeface="Helvetica Neue"/>
                <a:ea typeface="Helvetica Neue"/>
                <a:cs typeface="Helvetica Neue"/>
                <a:sym typeface="Helvetica Neue"/>
              </a:rPr>
              <a:t>th</a:t>
            </a:r>
            <a:r>
              <a:rPr kumimoji="0" lang="en-GB" sz="3200" b="1" i="0" u="none" strike="noStrike" cap="none" spc="0" normalizeH="0" baseline="0">
                <a:ln>
                  <a:noFill/>
                </a:ln>
                <a:solidFill>
                  <a:srgbClr val="000000"/>
                </a:solidFill>
                <a:effectLst/>
                <a:uFillTx/>
                <a:latin typeface="Helvetica Neue"/>
                <a:ea typeface="Helvetica Neue"/>
                <a:cs typeface="Helvetica Neue"/>
                <a:sym typeface="Helvetica Neue"/>
              </a:rPr>
              <a:t> October</a:t>
            </a:r>
          </a:p>
          <a:p>
            <a:pPr marL="0" marR="0" indent="0" algn="ctr" defTabSz="584200" rtl="0" fontAlgn="auto" latinLnBrk="0" hangingPunct="0">
              <a:lnSpc>
                <a:spcPct val="100000"/>
              </a:lnSpc>
              <a:spcBef>
                <a:spcPts val="0"/>
              </a:spcBef>
              <a:spcAft>
                <a:spcPts val="0"/>
              </a:spcAft>
              <a:buClrTx/>
              <a:buSzTx/>
              <a:buFontTx/>
              <a:buNone/>
              <a:tabLst/>
            </a:pPr>
            <a:r>
              <a:rPr lang="en-GB" sz="3200"/>
              <a:t>Post Show Dinner &amp; Drinks with Members, Speakers &amp; Sponsors.</a:t>
            </a:r>
            <a:endParaRPr kumimoji="0" lang="en-GB" sz="32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2036182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21590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8805450"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THE STAND</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8" name="Picture 7">
            <a:extLst>
              <a:ext uri="{FF2B5EF4-FFF2-40B4-BE49-F238E27FC236}">
                <a16:creationId xmlns:a16="http://schemas.microsoft.com/office/drawing/2014/main" id="{F3D7844D-22FC-9717-C324-5B1EF134C54D}"/>
              </a:ext>
            </a:extLst>
          </p:cNvPr>
          <p:cNvPicPr>
            <a:picLocks noChangeAspect="1"/>
          </p:cNvPicPr>
          <p:nvPr/>
        </p:nvPicPr>
        <p:blipFill rotWithShape="1">
          <a:blip r:embed="rId3"/>
          <a:srcRect l="45916" t="32120" r="17969" b="19072"/>
          <a:stretch/>
        </p:blipFill>
        <p:spPr>
          <a:xfrm>
            <a:off x="228619" y="2223855"/>
            <a:ext cx="11101501" cy="5626185"/>
          </a:xfrm>
          <a:prstGeom prst="rect">
            <a:avLst/>
          </a:prstGeom>
        </p:spPr>
      </p:pic>
    </p:spTree>
    <p:extLst>
      <p:ext uri="{BB962C8B-B14F-4D97-AF65-F5344CB8AC3E}">
        <p14:creationId xmlns:p14="http://schemas.microsoft.com/office/powerpoint/2010/main" val="1927641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3"/>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13278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8805450"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MAY EVENT REVIEW</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graphicFrame>
        <p:nvGraphicFramePr>
          <p:cNvPr id="3" name="Object 2">
            <a:extLst>
              <a:ext uri="{FF2B5EF4-FFF2-40B4-BE49-F238E27FC236}">
                <a16:creationId xmlns:a16="http://schemas.microsoft.com/office/drawing/2014/main" id="{FEBDBB73-7C45-782A-616E-DEA1A80523F2}"/>
              </a:ext>
            </a:extLst>
          </p:cNvPr>
          <p:cNvGraphicFramePr>
            <a:graphicFrameLocks noChangeAspect="1"/>
          </p:cNvGraphicFramePr>
          <p:nvPr>
            <p:extLst>
              <p:ext uri="{D42A27DB-BD31-4B8C-83A1-F6EECF244321}">
                <p14:modId xmlns:p14="http://schemas.microsoft.com/office/powerpoint/2010/main" val="2347521745"/>
              </p:ext>
            </p:extLst>
          </p:nvPr>
        </p:nvGraphicFramePr>
        <p:xfrm>
          <a:off x="5781797" y="2695113"/>
          <a:ext cx="5448176" cy="1262367"/>
        </p:xfrm>
        <a:graphic>
          <a:graphicData uri="http://schemas.openxmlformats.org/presentationml/2006/ole">
            <mc:AlternateContent xmlns:mc="http://schemas.openxmlformats.org/markup-compatibility/2006">
              <mc:Choice xmlns:v="urn:schemas-microsoft-com:vml" Requires="v">
                <p:oleObj name="Packager Shell Object" showAsIcon="1" r:id="rId4" imgW="2236320" imgH="478800" progId="Package">
                  <p:embed/>
                </p:oleObj>
              </mc:Choice>
              <mc:Fallback>
                <p:oleObj name="Packager Shell Object" showAsIcon="1" r:id="rId4" imgW="2236320" imgH="478800" progId="Package">
                  <p:embed/>
                  <p:pic>
                    <p:nvPicPr>
                      <p:cNvPr id="3" name="Object 2">
                        <a:extLst>
                          <a:ext uri="{FF2B5EF4-FFF2-40B4-BE49-F238E27FC236}">
                            <a16:creationId xmlns:a16="http://schemas.microsoft.com/office/drawing/2014/main" id="{FEBDBB73-7C45-782A-616E-DEA1A80523F2}"/>
                          </a:ext>
                        </a:extLst>
                      </p:cNvPr>
                      <p:cNvPicPr/>
                      <p:nvPr/>
                    </p:nvPicPr>
                    <p:blipFill>
                      <a:blip r:embed="rId5"/>
                      <a:stretch>
                        <a:fillRect/>
                      </a:stretch>
                    </p:blipFill>
                    <p:spPr>
                      <a:xfrm>
                        <a:off x="5781797" y="2695113"/>
                        <a:ext cx="5448176" cy="126236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C0B7808-F2C2-1FD5-8B6F-8BCFE39BF414}"/>
              </a:ext>
            </a:extLst>
          </p:cNvPr>
          <p:cNvSpPr txBox="1"/>
          <p:nvPr/>
        </p:nvSpPr>
        <p:spPr>
          <a:xfrm>
            <a:off x="417594" y="2510447"/>
            <a:ext cx="484020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a:ln>
                  <a:noFill/>
                </a:ln>
                <a:solidFill>
                  <a:srgbClr val="000000"/>
                </a:solidFill>
                <a:effectLst/>
                <a:uFillTx/>
                <a:latin typeface="Helvetica Neue"/>
                <a:ea typeface="Helvetica Neue"/>
                <a:cs typeface="Helvetica Neue"/>
                <a:sym typeface="Helvetica Neue"/>
              </a:rPr>
              <a:t>The Offsite Show Report &amp; Images from the event</a:t>
            </a:r>
          </a:p>
        </p:txBody>
      </p:sp>
      <p:sp>
        <p:nvSpPr>
          <p:cNvPr id="6" name="TextBox 5">
            <a:extLst>
              <a:ext uri="{FF2B5EF4-FFF2-40B4-BE49-F238E27FC236}">
                <a16:creationId xmlns:a16="http://schemas.microsoft.com/office/drawing/2014/main" id="{50BDADAF-5EB5-A2CB-5E8B-36AE977DDB9E}"/>
              </a:ext>
            </a:extLst>
          </p:cNvPr>
          <p:cNvSpPr txBox="1"/>
          <p:nvPr/>
        </p:nvSpPr>
        <p:spPr>
          <a:xfrm>
            <a:off x="417594" y="4221811"/>
            <a:ext cx="356825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a:ln>
                  <a:noFill/>
                </a:ln>
                <a:solidFill>
                  <a:srgbClr val="000000"/>
                </a:solidFill>
                <a:effectLst/>
                <a:uFillTx/>
                <a:latin typeface="Helvetica Neue"/>
                <a:ea typeface="Helvetica Neue"/>
                <a:cs typeface="Helvetica Neue"/>
                <a:sym typeface="Helvetica Neue"/>
              </a:rPr>
              <a:t>Highlights Reel</a:t>
            </a:r>
          </a:p>
          <a:p>
            <a:pPr marL="0" marR="0" indent="0" algn="ctr" defTabSz="584200" rtl="0" fontAlgn="auto" latinLnBrk="0" hangingPunct="0">
              <a:lnSpc>
                <a:spcPct val="100000"/>
              </a:lnSpc>
              <a:spcBef>
                <a:spcPts val="0"/>
              </a:spcBef>
              <a:spcAft>
                <a:spcPts val="0"/>
              </a:spcAft>
              <a:buClrTx/>
              <a:buSzTx/>
              <a:buFontTx/>
              <a:buNone/>
              <a:tabLst/>
            </a:pPr>
            <a:endParaRPr kumimoji="0" lang="en-GB" sz="2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9" name="Online Media 8" title="Buildoffsite highlights reel from The Offsite Show 2023">
            <a:hlinkClick r:id="" action="ppaction://media"/>
            <a:extLst>
              <a:ext uri="{FF2B5EF4-FFF2-40B4-BE49-F238E27FC236}">
                <a16:creationId xmlns:a16="http://schemas.microsoft.com/office/drawing/2014/main" id="{4002381F-9555-5066-AFC4-F44A1F0F5BC4}"/>
              </a:ext>
            </a:extLst>
          </p:cNvPr>
          <p:cNvPicPr>
            <a:picLocks noRot="1" noChangeAspect="1"/>
          </p:cNvPicPr>
          <p:nvPr>
            <a:videoFile r:link="rId1"/>
          </p:nvPr>
        </p:nvPicPr>
        <p:blipFill>
          <a:blip r:embed="rId6"/>
          <a:stretch>
            <a:fillRect/>
          </a:stretch>
        </p:blipFill>
        <p:spPr>
          <a:xfrm>
            <a:off x="2497728" y="4970676"/>
            <a:ext cx="6649673" cy="3757065"/>
          </a:xfrm>
          <a:prstGeom prst="rect">
            <a:avLst/>
          </a:prstGeom>
        </p:spPr>
      </p:pic>
    </p:spTree>
    <p:extLst>
      <p:ext uri="{BB962C8B-B14F-4D97-AF65-F5344CB8AC3E}">
        <p14:creationId xmlns:p14="http://schemas.microsoft.com/office/powerpoint/2010/main" val="3015181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21590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8805450"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Who are BUILDOFFSITE?</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2" name="TextBox 1">
            <a:extLst>
              <a:ext uri="{FF2B5EF4-FFF2-40B4-BE49-F238E27FC236}">
                <a16:creationId xmlns:a16="http://schemas.microsoft.com/office/drawing/2014/main" id="{ACB001DF-0F87-AF03-84D0-0BFC4B764B05}"/>
              </a:ext>
            </a:extLst>
          </p:cNvPr>
          <p:cNvSpPr txBox="1"/>
          <p:nvPr/>
        </p:nvSpPr>
        <p:spPr>
          <a:xfrm>
            <a:off x="357554" y="3146546"/>
            <a:ext cx="11728938"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Set up in 2004 as the voice of the industry, Buildoffsite has sought to promote, support and increase the adoption of offsite and pre-manufactured solutions for the built environment.</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Working in collaboration with our members and influencing government and key industry stakeholders, we seek to facilitate offsite solutions and deliver guidance, resulting in tangible change.</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By ‘normalising’ Modern Methods of Construction, Buildoffsite enables greater project delivery and strives to remove the perceived challenges to offsite adoption.</a:t>
            </a:r>
          </a:p>
          <a:p>
            <a:pPr marR="0" algn="l" defTabSz="584200" rtl="0" fontAlgn="auto" latinLnBrk="0" hangingPunct="0">
              <a:lnSpc>
                <a:spcPct val="100000"/>
              </a:lnSpc>
              <a:spcBef>
                <a:spcPts val="0"/>
              </a:spcBef>
              <a:spcAft>
                <a:spcPts val="0"/>
              </a:spcAft>
              <a:buClrTx/>
              <a:buSzTx/>
              <a:tabLst/>
            </a:pPr>
            <a:endParaRPr kumimoji="0" lang="en-GB"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“To be the trusted independent voice of the construction industry with respect to offsite and</a:t>
            </a:r>
          </a:p>
          <a:p>
            <a:pPr marL="0" marR="0" indent="0" algn="l" defTabSz="5842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pre-manufacturing, and to provide all relevant support to our members and other</a:t>
            </a:r>
          </a:p>
          <a:p>
            <a:pPr marL="0" marR="0" indent="0" algn="l" defTabSz="5842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stakeholders.”</a:t>
            </a:r>
          </a:p>
        </p:txBody>
      </p:sp>
    </p:spTree>
    <p:extLst>
      <p:ext uri="{BB962C8B-B14F-4D97-AF65-F5344CB8AC3E}">
        <p14:creationId xmlns:p14="http://schemas.microsoft.com/office/powerpoint/2010/main" val="305073997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21590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8805450"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Why Sponsor?</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2" name="TextBox 1">
            <a:extLst>
              <a:ext uri="{FF2B5EF4-FFF2-40B4-BE49-F238E27FC236}">
                <a16:creationId xmlns:a16="http://schemas.microsoft.com/office/drawing/2014/main" id="{ACB001DF-0F87-AF03-84D0-0BFC4B764B05}"/>
              </a:ext>
            </a:extLst>
          </p:cNvPr>
          <p:cNvSpPr txBox="1"/>
          <p:nvPr/>
        </p:nvSpPr>
        <p:spPr>
          <a:xfrm>
            <a:off x="357554" y="2315549"/>
            <a:ext cx="11728938"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Maximise your brand impact &amp; have a presence.</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 Engage with over 500 key decision-makers. </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 Make new contacts.</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 Create new and lasting business relationships.</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 Support BOS with driving real sustainable change in offsite adoption &amp; delivery.</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From the 2022 show, UKCW had a 6% YOY increase with a total of 21,623 visitors.</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72% of visitors have purchasing authority or influence on purchasing decision</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Average spend per visitor at show: £175K</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Total spend of visitors attending UKCW London: £3.7billion</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88% of visitors fell into the following seniority: Owner/CEO/Director/Manager</a:t>
            </a:r>
          </a:p>
          <a:p>
            <a:pPr marL="0" marR="0" indent="0" algn="l" defTabSz="584200"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Top reasons to attend</a:t>
            </a:r>
            <a:endParaRPr lang="en-GB" b="0">
              <a:latin typeface="Arial" panose="020B0604020202020204" pitchFamily="34" charset="0"/>
              <a:cs typeface="Arial" panose="020B0604020202020204" pitchFamily="34" charset="0"/>
            </a:endParaRP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31.42% to find a new supplier</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49.54% to attend seminars and talks</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62% to discover new products/technologies</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56.88% to network</a:t>
            </a:r>
          </a:p>
          <a:p>
            <a:pPr marL="0" marR="0" indent="0" algn="l"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22% to see live demonstrations/installations</a:t>
            </a:r>
          </a:p>
        </p:txBody>
      </p:sp>
    </p:spTree>
    <p:extLst>
      <p:ext uri="{BB962C8B-B14F-4D97-AF65-F5344CB8AC3E}">
        <p14:creationId xmlns:p14="http://schemas.microsoft.com/office/powerpoint/2010/main" val="8124439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13278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787073"/>
            <a:ext cx="8805450" cy="11182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“SUPPORTED BY” DELIVERS BENEFITS &amp; BRAND RECOGNITION</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4" name="TextBox 3">
            <a:extLst>
              <a:ext uri="{FF2B5EF4-FFF2-40B4-BE49-F238E27FC236}">
                <a16:creationId xmlns:a16="http://schemas.microsoft.com/office/drawing/2014/main" id="{86B9463B-927E-D4FD-B1BE-627FCBC3F311}"/>
              </a:ext>
            </a:extLst>
          </p:cNvPr>
          <p:cNvSpPr txBox="1"/>
          <p:nvPr/>
        </p:nvSpPr>
        <p:spPr>
          <a:xfrm>
            <a:off x="509546" y="2211154"/>
            <a:ext cx="11905192" cy="68736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n-GB" sz="2800" b="0">
                <a:latin typeface="Arial"/>
                <a:cs typeface="Arial"/>
              </a:rPr>
              <a:t>You could be a speaker/judge/have meeting slots in “meet &amp; greet”</a:t>
            </a:r>
          </a:p>
          <a:p>
            <a:pPr marL="342900" indent="-342900" algn="l">
              <a:buFont typeface="Arial" panose="020B0604020202020204" pitchFamily="34" charset="0"/>
              <a:buChar char="•"/>
            </a:pPr>
            <a:r>
              <a:rPr lang="en-GB" sz="2800" b="0">
                <a:latin typeface="Arial"/>
                <a:cs typeface="Arial"/>
              </a:rPr>
              <a:t>Sponsoring all keynote speeches taking place on the main stage across the morning &amp; afternoon, this package provides:</a:t>
            </a:r>
          </a:p>
          <a:p>
            <a:pPr marL="342900" indent="-342900" algn="l">
              <a:buFont typeface="Arial" panose="020B0604020202020204" pitchFamily="34" charset="0"/>
              <a:buChar char="•"/>
            </a:pPr>
            <a:r>
              <a:rPr lang="en-GB" sz="2800" b="0">
                <a:latin typeface="Arial"/>
                <a:cs typeface="Arial"/>
              </a:rPr>
              <a:t>“Supported by” branding included in all marketing collateral (incl. website, invites, emails, social media channels LinkedIn &amp; twitter.</a:t>
            </a:r>
            <a:endParaRPr lang="en-GB">
              <a:cs typeface="Arial"/>
            </a:endParaRPr>
          </a:p>
          <a:p>
            <a:pPr marL="342900" indent="-342900" algn="l">
              <a:buFont typeface="Arial" panose="020B0604020202020204" pitchFamily="34" charset="0"/>
              <a:buChar char="•"/>
            </a:pPr>
            <a:r>
              <a:rPr lang="en-GB" sz="2800" b="0">
                <a:latin typeface="Arial"/>
                <a:cs typeface="Arial"/>
              </a:rPr>
              <a:t>“Supported by” signage at relevant sessions. </a:t>
            </a:r>
            <a:endParaRPr lang="en-GB">
              <a:cs typeface="Arial"/>
            </a:endParaRPr>
          </a:p>
          <a:p>
            <a:pPr marL="342900" indent="-342900" algn="l">
              <a:buFont typeface="Arial" panose="020B0604020202020204" pitchFamily="34" charset="0"/>
              <a:buChar char="•"/>
            </a:pPr>
            <a:r>
              <a:rPr lang="en-GB" sz="2800" b="0">
                <a:latin typeface="Arial"/>
                <a:cs typeface="Arial"/>
              </a:rPr>
              <a:t>Meet &amp; Greet space table in the networking area</a:t>
            </a:r>
            <a:br>
              <a:rPr lang="en-GB" sz="2800" b="0">
                <a:latin typeface="Arial" panose="020B0604020202020204" pitchFamily="34" charset="0"/>
                <a:cs typeface="Arial" panose="020B0604020202020204" pitchFamily="34" charset="0"/>
              </a:rPr>
            </a:br>
            <a:r>
              <a:rPr lang="en-GB" sz="2800" b="0">
                <a:latin typeface="Arial"/>
                <a:cs typeface="Arial"/>
              </a:rPr>
              <a:t>(branding to be supplied by Sponsor)</a:t>
            </a:r>
            <a:endParaRPr lang="en-GB">
              <a:cs typeface="Arial"/>
            </a:endParaRPr>
          </a:p>
          <a:p>
            <a:pPr marL="342900" indent="-342900" algn="l">
              <a:buFont typeface="Arial" panose="020B0604020202020204" pitchFamily="34" charset="0"/>
              <a:buChar char="•"/>
            </a:pPr>
            <a:r>
              <a:rPr lang="en-GB" sz="2800" b="0">
                <a:latin typeface="Arial"/>
                <a:cs typeface="Arial"/>
              </a:rPr>
              <a:t>Space for one pop up banner stand in each session if required</a:t>
            </a:r>
            <a:br>
              <a:rPr lang="en-GB" sz="2800" b="0">
                <a:latin typeface="Arial" panose="020B0604020202020204" pitchFamily="34" charset="0"/>
                <a:cs typeface="Arial" panose="020B0604020202020204" pitchFamily="34" charset="0"/>
              </a:rPr>
            </a:br>
            <a:r>
              <a:rPr lang="en-GB" sz="2800" b="0">
                <a:latin typeface="Arial"/>
                <a:cs typeface="Arial"/>
              </a:rPr>
              <a:t>(branding to be supplied by Sponsor)</a:t>
            </a:r>
            <a:endParaRPr lang="en-GB">
              <a:cs typeface="Arial"/>
            </a:endParaRPr>
          </a:p>
          <a:p>
            <a:pPr marL="342900" indent="-342900" algn="l">
              <a:buFont typeface="Arial" panose="020B0604020202020204" pitchFamily="34" charset="0"/>
              <a:buChar char="•"/>
            </a:pPr>
            <a:r>
              <a:rPr lang="en-GB" sz="2800" b="0">
                <a:latin typeface="Arial"/>
                <a:cs typeface="Arial"/>
              </a:rPr>
              <a:t>Named in UK Construction Week programme</a:t>
            </a:r>
            <a:endParaRPr lang="en-GB">
              <a:cs typeface="Arial"/>
            </a:endParaRPr>
          </a:p>
          <a:p>
            <a:pPr marL="342900" indent="-342900" algn="l">
              <a:buFont typeface="Arial" panose="020B0604020202020204" pitchFamily="34" charset="0"/>
              <a:buChar char="•"/>
            </a:pPr>
            <a:r>
              <a:rPr lang="en-GB" sz="2800" b="0">
                <a:latin typeface="Arial"/>
                <a:cs typeface="Arial"/>
              </a:rPr>
              <a:t>Holding slide for sessions containing Sponsor name</a:t>
            </a:r>
            <a:endParaRPr lang="en-GB"/>
          </a:p>
          <a:p>
            <a:pPr marL="342900" indent="-342900" algn="l">
              <a:buFont typeface="Arial" panose="020B0604020202020204" pitchFamily="34" charset="0"/>
              <a:buChar char="•"/>
            </a:pPr>
            <a:r>
              <a:rPr lang="en-GB" sz="2800" b="0">
                <a:latin typeface="Arial"/>
                <a:cs typeface="Arial"/>
              </a:rPr>
              <a:t>“Supported by” Videos on Loop on Live Display Screen</a:t>
            </a:r>
          </a:p>
          <a:p>
            <a:pPr marL="342900" indent="-342900" algn="l">
              <a:buFont typeface="Arial" panose="020B0604020202020204" pitchFamily="34" charset="0"/>
              <a:buChar char="•"/>
            </a:pPr>
            <a:r>
              <a:rPr lang="en-GB" sz="2800" b="0">
                <a:latin typeface="Arial"/>
                <a:cs typeface="Arial"/>
              </a:rPr>
              <a:t>“Supported by” on Event Timetable Screen</a:t>
            </a:r>
          </a:p>
          <a:p>
            <a:endParaRPr lang="en-GB" sz="2400">
              <a:latin typeface="Arial" panose="020B0604020202020204" pitchFamily="34" charset="0"/>
              <a:cs typeface="Arial" panose="020B0604020202020204" pitchFamily="34"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1980763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13278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1040988"/>
            <a:ext cx="8805450" cy="6104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SPONSORSHIP PACKAGES</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graphicFrame>
        <p:nvGraphicFramePr>
          <p:cNvPr id="2" name="Table 3">
            <a:extLst>
              <a:ext uri="{FF2B5EF4-FFF2-40B4-BE49-F238E27FC236}">
                <a16:creationId xmlns:a16="http://schemas.microsoft.com/office/drawing/2014/main" id="{820DDE7E-6886-82FE-C670-16C3E8186214}"/>
              </a:ext>
            </a:extLst>
          </p:cNvPr>
          <p:cNvGraphicFramePr>
            <a:graphicFrameLocks noGrp="1"/>
          </p:cNvGraphicFramePr>
          <p:nvPr>
            <p:extLst>
              <p:ext uri="{D42A27DB-BD31-4B8C-83A1-F6EECF244321}">
                <p14:modId xmlns:p14="http://schemas.microsoft.com/office/powerpoint/2010/main" val="3250184528"/>
              </p:ext>
            </p:extLst>
          </p:nvPr>
        </p:nvGraphicFramePr>
        <p:xfrm>
          <a:off x="322385" y="2310986"/>
          <a:ext cx="8839201" cy="5946065"/>
        </p:xfrm>
        <a:graphic>
          <a:graphicData uri="http://schemas.openxmlformats.org/drawingml/2006/table">
            <a:tbl>
              <a:tblPr firstRow="1" bandRow="1">
                <a:tableStyleId>{69C7853C-536D-4A76-A0AE-DD22124D55A5}</a:tableStyleId>
              </a:tblPr>
              <a:tblGrid>
                <a:gridCol w="2279833">
                  <a:extLst>
                    <a:ext uri="{9D8B030D-6E8A-4147-A177-3AD203B41FA5}">
                      <a16:colId xmlns:a16="http://schemas.microsoft.com/office/drawing/2014/main" val="1721978016"/>
                    </a:ext>
                  </a:extLst>
                </a:gridCol>
                <a:gridCol w="1510629">
                  <a:extLst>
                    <a:ext uri="{9D8B030D-6E8A-4147-A177-3AD203B41FA5}">
                      <a16:colId xmlns:a16="http://schemas.microsoft.com/office/drawing/2014/main" val="1982801480"/>
                    </a:ext>
                  </a:extLst>
                </a:gridCol>
                <a:gridCol w="1595920">
                  <a:extLst>
                    <a:ext uri="{9D8B030D-6E8A-4147-A177-3AD203B41FA5}">
                      <a16:colId xmlns:a16="http://schemas.microsoft.com/office/drawing/2014/main" val="4176902629"/>
                    </a:ext>
                  </a:extLst>
                </a:gridCol>
                <a:gridCol w="1622048">
                  <a:extLst>
                    <a:ext uri="{9D8B030D-6E8A-4147-A177-3AD203B41FA5}">
                      <a16:colId xmlns:a16="http://schemas.microsoft.com/office/drawing/2014/main" val="1410270227"/>
                    </a:ext>
                  </a:extLst>
                </a:gridCol>
                <a:gridCol w="1830771">
                  <a:extLst>
                    <a:ext uri="{9D8B030D-6E8A-4147-A177-3AD203B41FA5}">
                      <a16:colId xmlns:a16="http://schemas.microsoft.com/office/drawing/2014/main" val="2746002633"/>
                    </a:ext>
                  </a:extLst>
                </a:gridCol>
              </a:tblGrid>
              <a:tr h="423063">
                <a:tc>
                  <a:txBody>
                    <a:bodyPr/>
                    <a:lstStyle/>
                    <a:p>
                      <a:endParaRPr lang="en-GB"/>
                    </a:p>
                  </a:txBody>
                  <a:tcPr>
                    <a:solidFill>
                      <a:srgbClr val="21BF43"/>
                    </a:solidFill>
                  </a:tcPr>
                </a:tc>
                <a:tc>
                  <a:txBody>
                    <a:bodyPr/>
                    <a:lstStyle/>
                    <a:p>
                      <a:r>
                        <a:rPr lang="en-GB" dirty="0"/>
                        <a:t>Gold</a:t>
                      </a:r>
                    </a:p>
                  </a:txBody>
                  <a:tcPr>
                    <a:solidFill>
                      <a:srgbClr val="21BF43"/>
                    </a:solidFill>
                  </a:tcPr>
                </a:tc>
                <a:tc>
                  <a:txBody>
                    <a:bodyPr/>
                    <a:lstStyle/>
                    <a:p>
                      <a:r>
                        <a:rPr lang="en-GB" dirty="0"/>
                        <a:t>Silver</a:t>
                      </a:r>
                    </a:p>
                  </a:txBody>
                  <a:tcPr>
                    <a:solidFill>
                      <a:srgbClr val="21BF43"/>
                    </a:solidFill>
                  </a:tcPr>
                </a:tc>
                <a:tc>
                  <a:txBody>
                    <a:bodyPr/>
                    <a:lstStyle/>
                    <a:p>
                      <a:r>
                        <a:rPr lang="en-GB" dirty="0"/>
                        <a:t>Bronze</a:t>
                      </a:r>
                    </a:p>
                  </a:txBody>
                  <a:tcPr>
                    <a:solidFill>
                      <a:srgbClr val="21BF43"/>
                    </a:solidFill>
                  </a:tcPr>
                </a:tc>
                <a:tc>
                  <a:txBody>
                    <a:bodyPr/>
                    <a:lstStyle/>
                    <a:p>
                      <a:r>
                        <a:rPr lang="en-GB" dirty="0"/>
                        <a:t>Meet &amp; Greet</a:t>
                      </a:r>
                    </a:p>
                  </a:txBody>
                  <a:tcPr>
                    <a:solidFill>
                      <a:srgbClr val="21BF43"/>
                    </a:solidFill>
                  </a:tcPr>
                </a:tc>
                <a:extLst>
                  <a:ext uri="{0D108BD9-81ED-4DB2-BD59-A6C34878D82A}">
                    <a16:rowId xmlns:a16="http://schemas.microsoft.com/office/drawing/2014/main" val="176306988"/>
                  </a:ext>
                </a:extLst>
              </a:tr>
              <a:tr h="423063">
                <a:tc>
                  <a:txBody>
                    <a:bodyPr/>
                    <a:lstStyle/>
                    <a:p>
                      <a:r>
                        <a:rPr lang="en-GB" sz="1000" dirty="0">
                          <a:latin typeface="Arial"/>
                          <a:cs typeface="Arial"/>
                        </a:rPr>
                        <a:t>BOS Dinner &amp; Drinks</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extLst>
                  <a:ext uri="{0D108BD9-81ED-4DB2-BD59-A6C34878D82A}">
                    <a16:rowId xmlns:a16="http://schemas.microsoft.com/office/drawing/2014/main" val="614010506"/>
                  </a:ext>
                </a:extLst>
              </a:tr>
              <a:tr h="423063">
                <a:tc>
                  <a:txBody>
                    <a:bodyPr/>
                    <a:lstStyle/>
                    <a:p>
                      <a:r>
                        <a:rPr lang="en-GB" sz="1000" dirty="0">
                          <a:latin typeface="Arial"/>
                          <a:cs typeface="Arial"/>
                        </a:rPr>
                        <a:t>One Innovation Hub Challenge Judge</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extLst>
                  <a:ext uri="{0D108BD9-81ED-4DB2-BD59-A6C34878D82A}">
                    <a16:rowId xmlns:a16="http://schemas.microsoft.com/office/drawing/2014/main" val="476935832"/>
                  </a:ext>
                </a:extLst>
              </a:tr>
              <a:tr h="452040">
                <a:tc>
                  <a:txBody>
                    <a:bodyPr/>
                    <a:lstStyle/>
                    <a:p>
                      <a:r>
                        <a:rPr lang="en-GB" sz="1000" dirty="0">
                          <a:latin typeface="Arial"/>
                          <a:cs typeface="Arial"/>
                        </a:rPr>
                        <a:t>One Speaker/Panel Session Main Stage with Q&amp;A</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extLst>
                  <a:ext uri="{0D108BD9-81ED-4DB2-BD59-A6C34878D82A}">
                    <a16:rowId xmlns:a16="http://schemas.microsoft.com/office/drawing/2014/main" val="2636219010"/>
                  </a:ext>
                </a:extLst>
              </a:tr>
              <a:tr h="452040">
                <a:tc>
                  <a:txBody>
                    <a:bodyPr/>
                    <a:lstStyle/>
                    <a:p>
                      <a:r>
                        <a:rPr lang="en-GB" sz="1000" dirty="0">
                          <a:latin typeface="Arial"/>
                          <a:cs typeface="Arial"/>
                        </a:rPr>
                        <a:t>Business engagement facilitated by BOS post event</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extLst>
                  <a:ext uri="{0D108BD9-81ED-4DB2-BD59-A6C34878D82A}">
                    <a16:rowId xmlns:a16="http://schemas.microsoft.com/office/drawing/2014/main" val="3510168110"/>
                  </a:ext>
                </a:extLst>
              </a:tr>
              <a:tr h="625902">
                <a:tc>
                  <a:txBody>
                    <a:bodyPr/>
                    <a:lstStyle/>
                    <a:p>
                      <a:r>
                        <a:rPr lang="en-GB" sz="1000" dirty="0">
                          <a:latin typeface="Arial"/>
                          <a:cs typeface="Arial"/>
                        </a:rPr>
                        <a:t>Live Display Screen</a:t>
                      </a:r>
                    </a:p>
                    <a:p>
                      <a:r>
                        <a:rPr lang="en-GB" sz="1000" dirty="0">
                          <a:latin typeface="Arial"/>
                          <a:cs typeface="Arial"/>
                        </a:rPr>
                        <a:t>Sponsor Videos on Loop</a:t>
                      </a:r>
                    </a:p>
                    <a:p>
                      <a:endParaRPr lang="en-GB" sz="100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extLst>
                  <a:ext uri="{0D108BD9-81ED-4DB2-BD59-A6C34878D82A}">
                    <a16:rowId xmlns:a16="http://schemas.microsoft.com/office/drawing/2014/main" val="2763663464"/>
                  </a:ext>
                </a:extLst>
              </a:tr>
              <a:tr h="423063">
                <a:tc>
                  <a:txBody>
                    <a:bodyPr/>
                    <a:lstStyle/>
                    <a:p>
                      <a:r>
                        <a:rPr lang="en-GB" sz="1000" dirty="0">
                          <a:latin typeface="Arial"/>
                          <a:cs typeface="Arial"/>
                        </a:rPr>
                        <a:t>Smart Scan for lead generation</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0" dirty="0">
                          <a:latin typeface="Arial"/>
                          <a:cs typeface="Arial"/>
                        </a:rPr>
                        <a:t>N</a:t>
                      </a:r>
                    </a:p>
                  </a:txBody>
                  <a:tcPr anchor="ctr">
                    <a:solidFill>
                      <a:schemeClr val="bg1"/>
                    </a:solidFill>
                  </a:tcPr>
                </a:tc>
                <a:extLst>
                  <a:ext uri="{0D108BD9-81ED-4DB2-BD59-A6C34878D82A}">
                    <a16:rowId xmlns:a16="http://schemas.microsoft.com/office/drawing/2014/main" val="3136750300"/>
                  </a:ext>
                </a:extLst>
              </a:tr>
              <a:tr h="423063">
                <a:tc>
                  <a:txBody>
                    <a:bodyPr/>
                    <a:lstStyle/>
                    <a:p>
                      <a:r>
                        <a:rPr lang="en-GB" sz="1000" dirty="0">
                          <a:latin typeface="Arial"/>
                          <a:cs typeface="Arial"/>
                        </a:rPr>
                        <a:t>Business Development Meet &amp; Greet </a:t>
                      </a:r>
                      <a:endParaRPr lang="en-GB" sz="1000">
                        <a:latin typeface="Arial" panose="020B0604020202020204" pitchFamily="34" charset="0"/>
                        <a:cs typeface="Arial" panose="020B0604020202020204" pitchFamily="34" charset="0"/>
                      </a:endParaRP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extLst>
                  <a:ext uri="{0D108BD9-81ED-4DB2-BD59-A6C34878D82A}">
                    <a16:rowId xmlns:a16="http://schemas.microsoft.com/office/drawing/2014/main" val="3347151287"/>
                  </a:ext>
                </a:extLst>
              </a:tr>
              <a:tr h="452040">
                <a:tc>
                  <a:txBody>
                    <a:bodyPr/>
                    <a:lstStyle/>
                    <a:p>
                      <a:r>
                        <a:rPr lang="en-GB" sz="1000" dirty="0">
                          <a:latin typeface="Arial"/>
                          <a:cs typeface="Arial"/>
                        </a:rPr>
                        <a:t>Event Timetable Screen</a:t>
                      </a:r>
                    </a:p>
                    <a:p>
                      <a:r>
                        <a:rPr lang="en-GB" sz="1000" dirty="0">
                          <a:latin typeface="Arial"/>
                          <a:cs typeface="Arial"/>
                        </a:rPr>
                        <a:t>Sponsor Logo displayed</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extLst>
                  <a:ext uri="{0D108BD9-81ED-4DB2-BD59-A6C34878D82A}">
                    <a16:rowId xmlns:a16="http://schemas.microsoft.com/office/drawing/2014/main" val="4084497719"/>
                  </a:ext>
                </a:extLst>
              </a:tr>
              <a:tr h="799763">
                <a:tc>
                  <a:txBody>
                    <a:bodyPr/>
                    <a:lstStyle/>
                    <a:p>
                      <a:r>
                        <a:rPr lang="en-GB" sz="1000" dirty="0">
                          <a:latin typeface="Arial"/>
                          <a:cs typeface="Arial"/>
                        </a:rPr>
                        <a:t>Company Profile</a:t>
                      </a:r>
                    </a:p>
                    <a:p>
                      <a:r>
                        <a:rPr lang="en-GB" sz="1000" dirty="0">
                          <a:latin typeface="Arial"/>
                          <a:cs typeface="Arial"/>
                        </a:rPr>
                        <a:t>Name, description, profile, social media links, products, services, developments, projects</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extLst>
                  <a:ext uri="{0D108BD9-81ED-4DB2-BD59-A6C34878D82A}">
                    <a16:rowId xmlns:a16="http://schemas.microsoft.com/office/drawing/2014/main" val="506652373"/>
                  </a:ext>
                </a:extLst>
              </a:tr>
              <a:tr h="625902">
                <a:tc>
                  <a:txBody>
                    <a:bodyPr/>
                    <a:lstStyle/>
                    <a:p>
                      <a:r>
                        <a:rPr lang="en-GB" sz="1000" dirty="0">
                          <a:latin typeface="Arial"/>
                          <a:cs typeface="Arial"/>
                        </a:rPr>
                        <a:t>Sponsor ribbons/banners</a:t>
                      </a:r>
                    </a:p>
                    <a:p>
                      <a:r>
                        <a:rPr lang="en-GB" sz="1000" dirty="0">
                          <a:latin typeface="Arial"/>
                          <a:cs typeface="Arial"/>
                        </a:rPr>
                        <a:t>Sponsor logo on event listing page, presentations &amp; holding slides</a:t>
                      </a:r>
                    </a:p>
                  </a:txBody>
                  <a:tcP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tc>
                  <a:txBody>
                    <a:bodyPr/>
                    <a:lstStyle/>
                    <a:p>
                      <a:pPr algn="ctr"/>
                      <a:r>
                        <a:rPr lang="en-GB" sz="1000" b="1" dirty="0">
                          <a:latin typeface="Arial"/>
                          <a:cs typeface="Arial"/>
                        </a:rPr>
                        <a:t>Y</a:t>
                      </a:r>
                    </a:p>
                  </a:txBody>
                  <a:tcPr anchor="ctr">
                    <a:solidFill>
                      <a:schemeClr val="bg1"/>
                    </a:solidFill>
                  </a:tcPr>
                </a:tc>
                <a:extLst>
                  <a:ext uri="{0D108BD9-81ED-4DB2-BD59-A6C34878D82A}">
                    <a16:rowId xmlns:a16="http://schemas.microsoft.com/office/drawing/2014/main" val="445724979"/>
                  </a:ext>
                </a:extLst>
              </a:tr>
              <a:tr h="423063">
                <a:tc>
                  <a:txBody>
                    <a:bodyPr/>
                    <a:lstStyle/>
                    <a:p>
                      <a:r>
                        <a:rPr lang="en-GB" sz="1000" dirty="0">
                          <a:latin typeface="Arial"/>
                          <a:cs typeface="Arial"/>
                        </a:rPr>
                        <a:t>Investment</a:t>
                      </a:r>
                    </a:p>
                  </a:txBody>
                  <a:tcPr>
                    <a:solidFill>
                      <a:schemeClr val="bg1"/>
                    </a:solidFill>
                  </a:tcPr>
                </a:tc>
                <a:tc>
                  <a:txBody>
                    <a:bodyPr/>
                    <a:lstStyle/>
                    <a:p>
                      <a:pPr algn="ctr"/>
                      <a:r>
                        <a:rPr lang="en-GB" sz="1000">
                          <a:latin typeface="Arial"/>
                          <a:cs typeface="Arial"/>
                        </a:rPr>
                        <a:t>POA</a:t>
                      </a:r>
                      <a:endParaRPr lang="en-GB" sz="1000">
                        <a:latin typeface="Arial" panose="020B0604020202020204" pitchFamily="34" charset="0"/>
                        <a:cs typeface="Arial" panose="020B0604020202020204" pitchFamily="34" charset="0"/>
                      </a:endParaRPr>
                    </a:p>
                  </a:txBody>
                  <a:tcPr anchor="ctr">
                    <a:solidFill>
                      <a:schemeClr val="bg1"/>
                    </a:solidFill>
                  </a:tcPr>
                </a:tc>
                <a:tc>
                  <a:txBody>
                    <a:bodyPr/>
                    <a:lstStyle/>
                    <a:p>
                      <a:pPr lvl="0" algn="ctr">
                        <a:buNone/>
                      </a:pPr>
                      <a:r>
                        <a:rPr lang="en-GB" sz="1000" dirty="0">
                          <a:latin typeface="Arial"/>
                          <a:cs typeface="Arial"/>
                        </a:rPr>
                        <a:t>POA</a:t>
                      </a:r>
                      <a:endParaRPr lang="en-US" dirty="0"/>
                    </a:p>
                  </a:txBody>
                  <a:tcPr anchor="ctr">
                    <a:solidFill>
                      <a:schemeClr val="bg1"/>
                    </a:solidFill>
                  </a:tcPr>
                </a:tc>
                <a:tc>
                  <a:txBody>
                    <a:bodyPr/>
                    <a:lstStyle/>
                    <a:p>
                      <a:pPr lvl="0" algn="ctr">
                        <a:buNone/>
                      </a:pPr>
                      <a:r>
                        <a:rPr lang="en-GB" sz="1000" dirty="0">
                          <a:latin typeface="Arial"/>
                          <a:cs typeface="Arial"/>
                        </a:rPr>
                        <a:t>POA</a:t>
                      </a:r>
                      <a:endParaRPr lang="en-US" dirty="0"/>
                    </a:p>
                  </a:txBody>
                  <a:tcPr anchor="ctr">
                    <a:solidFill>
                      <a:schemeClr val="bg1"/>
                    </a:solidFill>
                  </a:tcPr>
                </a:tc>
                <a:tc>
                  <a:txBody>
                    <a:bodyPr/>
                    <a:lstStyle/>
                    <a:p>
                      <a:pPr lvl="0" algn="ctr">
                        <a:buNone/>
                      </a:pPr>
                      <a:r>
                        <a:rPr lang="en-GB" sz="1000" dirty="0">
                          <a:latin typeface="Arial"/>
                          <a:cs typeface="Arial"/>
                        </a:rPr>
                        <a:t>POA</a:t>
                      </a:r>
                      <a:endParaRPr lang="en-US" dirty="0"/>
                    </a:p>
                  </a:txBody>
                  <a:tcPr anchor="ctr">
                    <a:solidFill>
                      <a:schemeClr val="bg1"/>
                    </a:solidFill>
                  </a:tcPr>
                </a:tc>
                <a:extLst>
                  <a:ext uri="{0D108BD9-81ED-4DB2-BD59-A6C34878D82A}">
                    <a16:rowId xmlns:a16="http://schemas.microsoft.com/office/drawing/2014/main" val="36497991"/>
                  </a:ext>
                </a:extLst>
              </a:tr>
            </a:tbl>
          </a:graphicData>
        </a:graphic>
      </p:graphicFrame>
      <p:sp>
        <p:nvSpPr>
          <p:cNvPr id="3" name="TextBox 2">
            <a:extLst>
              <a:ext uri="{FF2B5EF4-FFF2-40B4-BE49-F238E27FC236}">
                <a16:creationId xmlns:a16="http://schemas.microsoft.com/office/drawing/2014/main" id="{BA6BB124-068C-B7CA-3B34-44EE1978603F}"/>
              </a:ext>
            </a:extLst>
          </p:cNvPr>
          <p:cNvSpPr txBox="1"/>
          <p:nvPr/>
        </p:nvSpPr>
        <p:spPr>
          <a:xfrm>
            <a:off x="9243647" y="2361746"/>
            <a:ext cx="330739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Pre and post marketing across BOS BOPAS &amp; </a:t>
            </a:r>
            <a:r>
              <a:rPr lang="en-GB" sz="1800" b="0" err="1">
                <a:latin typeface="Arial" panose="020B0604020202020204" pitchFamily="34" charset="0"/>
                <a:cs typeface="Arial" panose="020B0604020202020204" pitchFamily="34" charset="0"/>
              </a:rPr>
              <a:t>c</a:t>
            </a:r>
            <a:r>
              <a:rPr kumimoji="0" lang="en-GB" sz="1800" b="0" i="0" u="none" strike="noStrike" cap="none" spc="0" normalizeH="0" baseline="0" err="1">
                <a:ln>
                  <a:noFill/>
                </a:ln>
                <a:solidFill>
                  <a:srgbClr val="000000"/>
                </a:solidFill>
                <a:effectLst/>
                <a:uFillTx/>
                <a:latin typeface="Arial" panose="020B0604020202020204" pitchFamily="34" charset="0"/>
                <a:cs typeface="Arial" panose="020B0604020202020204" pitchFamily="34" charset="0"/>
                <a:sym typeface="Helvetica Neue"/>
              </a:rPr>
              <a:t>iria</a:t>
            </a:r>
            <a:r>
              <a:rPr kumimoji="0" lang="en-GB"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 newsletter, email marketing &amp; social media channels in addition to UKCW website, emails, social media and event programme material.</a:t>
            </a:r>
          </a:p>
        </p:txBody>
      </p:sp>
    </p:spTree>
    <p:extLst>
      <p:ext uri="{BB962C8B-B14F-4D97-AF65-F5344CB8AC3E}">
        <p14:creationId xmlns:p14="http://schemas.microsoft.com/office/powerpoint/2010/main" val="16495053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13278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787073"/>
            <a:ext cx="10187762" cy="11182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BOS INNOVATION CHALLENGE</a:t>
            </a:r>
          </a:p>
          <a:p>
            <a:r>
              <a:rPr lang="en-GB"/>
              <a:t>SPONSORSHIP OPORTUNITY TO JUDGE</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3" name="TextBox 2">
            <a:extLst>
              <a:ext uri="{FF2B5EF4-FFF2-40B4-BE49-F238E27FC236}">
                <a16:creationId xmlns:a16="http://schemas.microsoft.com/office/drawing/2014/main" id="{DD718F8A-EE59-C6BE-1777-63098928BEB4}"/>
              </a:ext>
            </a:extLst>
          </p:cNvPr>
          <p:cNvSpPr txBox="1"/>
          <p:nvPr/>
        </p:nvSpPr>
        <p:spPr>
          <a:xfrm>
            <a:off x="365633" y="2046446"/>
            <a:ext cx="11726721" cy="66454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r>
              <a:rPr lang="en-GB" sz="1800" b="0" kern="100">
                <a:effectLst/>
                <a:latin typeface="Arial" panose="020B0604020202020204" pitchFamily="34" charset="0"/>
                <a:ea typeface="Calibri" panose="020F0502020204030204" pitchFamily="34" charset="0"/>
                <a:cs typeface="Times New Roman" panose="02020603050405020304" pitchFamily="18" charset="0"/>
              </a:rPr>
              <a:t>BUILDOFFSITE will bring together a select group of judges across industry, to question and assess sector ideas and innovations. If your company has an idea that will help meet the many challenges faced by the housing sector, utilities, the built environment the supply chain and building control, then this competition is for you.</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kern="100">
                <a:effectLst/>
                <a:latin typeface="Arial" panose="020B0604020202020204" pitchFamily="34" charset="0"/>
                <a:ea typeface="Calibri" panose="020F0502020204030204" pitchFamily="34" charset="0"/>
                <a:cs typeface="Times New Roman" panose="02020603050405020304" pitchFamily="18" charset="0"/>
              </a:rPr>
              <a:t>Innovative products, services or processes will be put before the BOS Judges demonstrating how their innovation can; </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deliver efficiencies through data/automation/robotics</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deliver cost savings</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minimise RIDDORS </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deliver employment locally </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meet Net Zero targets</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kern="100">
                <a:effectLst/>
                <a:latin typeface="Arial" panose="020B0604020202020204" pitchFamily="34" charset="0"/>
                <a:ea typeface="Calibri" panose="020F0502020204030204" pitchFamily="34" charset="0"/>
                <a:cs typeface="Times New Roman" panose="02020603050405020304" pitchFamily="18" charset="0"/>
              </a:rPr>
              <a:t>Companies would pitch their ideas to the panel, have questions asked and points scored from the panel &amp; audience.</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Market Need – What does this innovation fix?</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Explain clearly and succinctly what makes your product, service or process innovative compared to alternatives such as traditional build.</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Provide evidence of the potential savings and operational benefits your product or service could generate. The Judges will be looking for forecasts based on sustainable assumptions.</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Provide evidence that you have thought how best to market your product or service to prospective clients.</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r>
              <a:rPr lang="en-GB" sz="1800" b="0" kern="100">
                <a:effectLst/>
                <a:latin typeface="Arial" panose="020B0604020202020204" pitchFamily="34" charset="0"/>
                <a:ea typeface="Calibri" panose="020F0502020204030204" pitchFamily="34" charset="0"/>
                <a:cs typeface="Times New Roman" panose="02020603050405020304" pitchFamily="18" charset="0"/>
              </a:rPr>
              <a:t>Convince the Judges that your product or service can fit into existing work practices and cultures.</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kern="100">
                <a:effectLst/>
                <a:latin typeface="Arial" panose="020B0604020202020204" pitchFamily="34" charset="0"/>
                <a:ea typeface="Calibri" panose="020F0502020204030204" pitchFamily="34" charset="0"/>
                <a:cs typeface="Times New Roman" panose="02020603050405020304" pitchFamily="18" charset="0"/>
              </a:rPr>
              <a:t>If you can fulfil these requirements, then we want to hear from you.</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5594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p:cNvSpPr/>
          <p:nvPr/>
        </p:nvSpPr>
        <p:spPr>
          <a:xfrm>
            <a:off x="-25400" y="9057679"/>
            <a:ext cx="13055600" cy="704388"/>
          </a:xfrm>
          <a:prstGeom prst="rect">
            <a:avLst/>
          </a:prstGeom>
          <a:solidFill>
            <a:srgbClr val="20BF43"/>
          </a:solidFill>
          <a:ln w="12700">
            <a:miter lim="400000"/>
          </a:ln>
        </p:spPr>
        <p:txBody>
          <a:bodyPr lIns="50800" tIns="50800" rIns="50800" bIns="50800" anchor="ctr"/>
          <a:lstStyle/>
          <a:p>
            <a:pPr>
              <a:defRPr sz="2300" b="0">
                <a:solidFill>
                  <a:srgbClr val="FFFFFF"/>
                </a:solidFill>
                <a:latin typeface="+mn-lt"/>
                <a:ea typeface="+mn-ea"/>
                <a:cs typeface="+mn-cs"/>
                <a:sym typeface="Helvetica Neue Medium"/>
              </a:defRPr>
            </a:pPr>
            <a:endParaRPr sz="2300"/>
          </a:p>
        </p:txBody>
      </p:sp>
      <p:sp>
        <p:nvSpPr>
          <p:cNvPr id="157" name="Rectangle"/>
          <p:cNvSpPr/>
          <p:nvPr/>
        </p:nvSpPr>
        <p:spPr>
          <a:xfrm>
            <a:off x="-25400" y="8961439"/>
            <a:ext cx="13055600" cy="96243"/>
          </a:xfrm>
          <a:prstGeom prst="rect">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58" name="Rounded Rectangle"/>
          <p:cNvSpPr/>
          <p:nvPr/>
        </p:nvSpPr>
        <p:spPr>
          <a:xfrm>
            <a:off x="10109200" y="8163917"/>
            <a:ext cx="2441840" cy="1564614"/>
          </a:xfrm>
          <a:prstGeom prst="roundRect">
            <a:avLst>
              <a:gd name="adj" fmla="val 12176"/>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pic>
        <p:nvPicPr>
          <p:cNvPr id="159" name="BOS Logo Transparent.png" descr="BOS Logo Transparent.png"/>
          <p:cNvPicPr>
            <a:picLocks noChangeAspect="1"/>
          </p:cNvPicPr>
          <p:nvPr/>
        </p:nvPicPr>
        <p:blipFill>
          <a:blip r:embed="rId2"/>
          <a:stretch>
            <a:fillRect/>
          </a:stretch>
        </p:blipFill>
        <p:spPr>
          <a:xfrm>
            <a:off x="10437489" y="8406572"/>
            <a:ext cx="1785265" cy="1155172"/>
          </a:xfrm>
          <a:prstGeom prst="rect">
            <a:avLst/>
          </a:prstGeom>
          <a:ln w="12700">
            <a:miter lim="400000"/>
          </a:ln>
        </p:spPr>
      </p:pic>
      <p:sp>
        <p:nvSpPr>
          <p:cNvPr id="160" name="WWW.BUILDOFFSITE.COM"/>
          <p:cNvSpPr txBox="1"/>
          <p:nvPr/>
        </p:nvSpPr>
        <p:spPr>
          <a:xfrm>
            <a:off x="570787" y="9255863"/>
            <a:ext cx="3156085" cy="3334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1500" spc="149">
                <a:solidFill>
                  <a:srgbClr val="FFFFFF"/>
                </a:solidFill>
                <a:latin typeface="Arial"/>
                <a:ea typeface="Arial"/>
                <a:cs typeface="Arial"/>
                <a:sym typeface="Arial"/>
              </a:defRPr>
            </a:lvl1pPr>
          </a:lstStyle>
          <a:p>
            <a:r>
              <a:t>WWW.BUILDOFFSITE.COM</a:t>
            </a:r>
          </a:p>
        </p:txBody>
      </p:sp>
      <p:sp>
        <p:nvSpPr>
          <p:cNvPr id="161" name="Rounded Rectangle"/>
          <p:cNvSpPr/>
          <p:nvPr/>
        </p:nvSpPr>
        <p:spPr>
          <a:xfrm>
            <a:off x="-132780" y="711200"/>
            <a:ext cx="10256342" cy="1270000"/>
          </a:xfrm>
          <a:prstGeom prst="roundRect">
            <a:avLst>
              <a:gd name="adj" fmla="val 15000"/>
            </a:avLst>
          </a:prstGeom>
          <a:solidFill>
            <a:srgbClr val="20BF43"/>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2" name="HEADLINE"/>
          <p:cNvSpPr txBox="1"/>
          <p:nvPr/>
        </p:nvSpPr>
        <p:spPr>
          <a:xfrm>
            <a:off x="509546" y="787073"/>
            <a:ext cx="10187762" cy="11182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3300" spc="329">
                <a:solidFill>
                  <a:srgbClr val="FFFFFF"/>
                </a:solidFill>
                <a:latin typeface="Arial"/>
                <a:ea typeface="Arial"/>
                <a:cs typeface="Arial"/>
                <a:sym typeface="Arial"/>
              </a:defRPr>
            </a:lvl1pPr>
          </a:lstStyle>
          <a:p>
            <a:r>
              <a:rPr lang="en-GB"/>
              <a:t>BOS INNOVATION CHALLENGE</a:t>
            </a:r>
          </a:p>
          <a:p>
            <a:r>
              <a:rPr lang="en-GB"/>
              <a:t>SPONSORSHIP OPORTUNITY TO JUDGE</a:t>
            </a:r>
            <a:endParaRPr/>
          </a:p>
        </p:txBody>
      </p:sp>
      <p:sp>
        <p:nvSpPr>
          <p:cNvPr id="166" name="Line"/>
          <p:cNvSpPr/>
          <p:nvPr/>
        </p:nvSpPr>
        <p:spPr>
          <a:xfrm>
            <a:off x="7341295" y="6993438"/>
            <a:ext cx="2682320" cy="1"/>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167" name="Line"/>
          <p:cNvSpPr/>
          <p:nvPr/>
        </p:nvSpPr>
        <p:spPr>
          <a:xfrm>
            <a:off x="2959795" y="6997700"/>
            <a:ext cx="2682320" cy="0"/>
          </a:xfrm>
          <a:prstGeom prst="line">
            <a:avLst/>
          </a:prstGeom>
          <a:ln w="25400">
            <a:solidFill>
              <a:srgbClr val="FFFFF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200"/>
          </a:p>
        </p:txBody>
      </p:sp>
      <p:sp>
        <p:nvSpPr>
          <p:cNvPr id="2" name="TextBox 1">
            <a:extLst>
              <a:ext uri="{FF2B5EF4-FFF2-40B4-BE49-F238E27FC236}">
                <a16:creationId xmlns:a16="http://schemas.microsoft.com/office/drawing/2014/main" id="{6799D446-3BAB-CA53-12C4-50F9D7841BCC}"/>
              </a:ext>
            </a:extLst>
          </p:cNvPr>
          <p:cNvSpPr txBox="1"/>
          <p:nvPr/>
        </p:nvSpPr>
        <p:spPr>
          <a:xfrm>
            <a:off x="570787" y="2117630"/>
            <a:ext cx="10415867" cy="67224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r>
              <a:rPr lang="en-GB" sz="2400" b="0" kern="100">
                <a:effectLst/>
                <a:latin typeface="Arial" panose="020B0604020202020204" pitchFamily="34" charset="0"/>
                <a:ea typeface="Calibri" panose="020F0502020204030204" pitchFamily="34" charset="0"/>
                <a:cs typeface="Times New Roman" panose="02020603050405020304" pitchFamily="18" charset="0"/>
              </a:rPr>
              <a:t>Suggested topics</a:t>
            </a:r>
            <a:endParaRPr lang="en-GB" sz="24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COMPONENTS </a:t>
            </a:r>
            <a:endParaRPr lang="en-GB" sz="24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FABRICATION – STEEL, TIMBER</a:t>
            </a:r>
            <a:endParaRPr lang="en-GB" sz="24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INSULTATION &amp; CLADDING</a:t>
            </a:r>
            <a:endParaRPr lang="en-GB" sz="24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ENERGY EFFICIENCY, SOLAR, WATER HARVESTING</a:t>
            </a:r>
          </a:p>
          <a:p>
            <a:pPr marL="342900" lvl="0" indent="-342900" algn="l">
              <a:lnSpc>
                <a:spcPct val="107000"/>
              </a:lnSpc>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WAS</a:t>
            </a:r>
            <a:r>
              <a:rPr lang="en-GB" b="0" kern="100">
                <a:latin typeface="Arial" panose="020B0604020202020204" pitchFamily="34" charset="0"/>
                <a:ea typeface="Calibri" panose="020F0502020204030204" pitchFamily="34" charset="0"/>
                <a:cs typeface="Times New Roman" panose="02020603050405020304" pitchFamily="18" charset="0"/>
              </a:rPr>
              <a:t>TEWATER &amp; CSO</a:t>
            </a:r>
            <a:endParaRPr lang="en-GB" sz="24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EV CHARGING &amp; ELECTRIFICATION &amp; SOLAR</a:t>
            </a:r>
            <a:endParaRPr lang="en-GB" sz="2400" b="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ROBOTICS, DIGITISATION &amp; AUTOMATION</a:t>
            </a:r>
          </a:p>
          <a:p>
            <a:pPr marL="342900" lvl="0" indent="-342900" algn="l">
              <a:lnSpc>
                <a:spcPct val="107000"/>
              </a:lnSpc>
              <a:spcAft>
                <a:spcPts val="800"/>
              </a:spcAft>
              <a:buFont typeface="Symbol" panose="05050102010706020507" pitchFamily="18" charset="2"/>
              <a:buChar char=""/>
            </a:pPr>
            <a:r>
              <a:rPr lang="en-GB" b="0" kern="100">
                <a:latin typeface="Arial" panose="020B0604020202020204" pitchFamily="34" charset="0"/>
                <a:ea typeface="Calibri" panose="020F0502020204030204" pitchFamily="34" charset="0"/>
                <a:cs typeface="Times New Roman" panose="02020603050405020304" pitchFamily="18" charset="0"/>
              </a:rPr>
              <a:t>HOUSING DELIVERY</a:t>
            </a:r>
          </a:p>
          <a:p>
            <a:pPr marL="342900" lvl="0" indent="-342900" algn="l">
              <a:lnSpc>
                <a:spcPct val="107000"/>
              </a:lnSpc>
              <a:spcAft>
                <a:spcPts val="800"/>
              </a:spcAft>
              <a:buFont typeface="Symbol" panose="05050102010706020507" pitchFamily="18" charset="2"/>
              <a:buChar char=""/>
            </a:pPr>
            <a:r>
              <a:rPr lang="en-GB" sz="2400" b="0" kern="100">
                <a:effectLst/>
                <a:latin typeface="Arial" panose="020B0604020202020204" pitchFamily="34" charset="0"/>
                <a:ea typeface="Calibri" panose="020F0502020204030204" pitchFamily="34" charset="0"/>
                <a:cs typeface="Times New Roman" panose="02020603050405020304" pitchFamily="18" charset="0"/>
              </a:rPr>
              <a:t>STANDARDISATION/KIT OF PARTS</a:t>
            </a:r>
          </a:p>
          <a:p>
            <a:pPr marL="342900" lvl="0" indent="-342900" algn="l">
              <a:lnSpc>
                <a:spcPct val="107000"/>
              </a:lnSpc>
              <a:spcAft>
                <a:spcPts val="800"/>
              </a:spcAft>
              <a:buFont typeface="Symbol" panose="05050102010706020507" pitchFamily="18" charset="2"/>
              <a:buChar char=""/>
            </a:pPr>
            <a:r>
              <a:rPr lang="en-GB" b="0" kern="100">
                <a:latin typeface="Arial" panose="020B0604020202020204" pitchFamily="34" charset="0"/>
                <a:ea typeface="Calibri" panose="020F0502020204030204" pitchFamily="34" charset="0"/>
                <a:cs typeface="Times New Roman" panose="02020603050405020304" pitchFamily="18" charset="0"/>
              </a:rPr>
              <a:t>ASSURANCE</a:t>
            </a:r>
            <a:endParaRPr lang="en-GB" sz="2400" b="0" kern="1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endParaRPr lang="en-GB" sz="2400" kern="100">
              <a:latin typeface="Arial" panose="020B0604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r>
              <a:rPr lang="en-GB" sz="2400" kern="100">
                <a:effectLst/>
                <a:latin typeface="Arial" panose="020B0604020202020204" pitchFamily="34" charset="0"/>
                <a:ea typeface="Calibri" panose="020F0502020204030204" pitchFamily="34" charset="0"/>
                <a:cs typeface="Times New Roman" panose="02020603050405020304" pitchFamily="18" charset="0"/>
              </a:rPr>
              <a:t>Opportunity to sponsor the session each day and be on the judging panel. </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3973322853"/>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074B315B19CA40ACA8FC25ED284B52" ma:contentTypeVersion="12" ma:contentTypeDescription="Create a new document." ma:contentTypeScope="" ma:versionID="5c234974a2bbdd4101ec447443ed25b0">
  <xsd:schema xmlns:xsd="http://www.w3.org/2001/XMLSchema" xmlns:xs="http://www.w3.org/2001/XMLSchema" xmlns:p="http://schemas.microsoft.com/office/2006/metadata/properties" xmlns:ns2="97ab4b56-2a27-4613-a447-ed502cb00575" xmlns:ns3="c46d4178-b66d-4d12-83d4-d616075ceafe" targetNamespace="http://schemas.microsoft.com/office/2006/metadata/properties" ma:root="true" ma:fieldsID="8e07e2bae06f153bf17853530d28d6ae" ns2:_="" ns3:_="">
    <xsd:import namespace="97ab4b56-2a27-4613-a447-ed502cb00575"/>
    <xsd:import namespace="c46d4178-b66d-4d12-83d4-d616075cea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b4b56-2a27-4613-a447-ed502cb00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7312d2c-9ce8-45b0-a722-8e025dbd1fd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d4178-b66d-4d12-83d4-d616075ceaf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f0cf5d5-4952-4826-a602-45c7987cef8b}" ma:internalName="TaxCatchAll" ma:showField="CatchAllData" ma:web="c46d4178-b66d-4d12-83d4-d616075ceaf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8C8735-64B5-4AD1-9352-AD777D035884}">
  <ds:schemaRefs>
    <ds:schemaRef ds:uri="http://schemas.microsoft.com/sharepoint/v3/contenttype/forms"/>
  </ds:schemaRefs>
</ds:datastoreItem>
</file>

<file path=customXml/itemProps2.xml><?xml version="1.0" encoding="utf-8"?>
<ds:datastoreItem xmlns:ds="http://schemas.openxmlformats.org/officeDocument/2006/customXml" ds:itemID="{CC4CE702-9CE6-45A8-BA11-FBEFBAF25577}">
  <ds:schemaRefs>
    <ds:schemaRef ds:uri="97ab4b56-2a27-4613-a447-ed502cb00575"/>
    <ds:schemaRef ds:uri="c46d4178-b66d-4d12-83d4-d616075cea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1346</Words>
  <Application>Microsoft Office PowerPoint</Application>
  <PresentationFormat>Custom</PresentationFormat>
  <Paragraphs>176</Paragraphs>
  <Slides>13</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2" baseType="lpstr">
      <vt:lpstr>Arial</vt:lpstr>
      <vt:lpstr>Calibri</vt:lpstr>
      <vt:lpstr>Helvetica Neue</vt:lpstr>
      <vt:lpstr>Helvetica Neue Light</vt:lpstr>
      <vt:lpstr>Helvetica Neue Medium</vt:lpstr>
      <vt:lpstr>Helvetica Neue Thin</vt:lpstr>
      <vt:lpstr>Symbol</vt:lpstr>
      <vt:lpstr>White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Fareita Udoh</dc:creator>
  <cp:lastModifiedBy>Fareita Udoh</cp:lastModifiedBy>
  <cp:revision>5</cp:revision>
  <cp:lastPrinted>2023-06-15T10:47:32Z</cp:lastPrinted>
  <dcterms:modified xsi:type="dcterms:W3CDTF">2023-06-23T12:45:05Z</dcterms:modified>
</cp:coreProperties>
</file>