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2" r:id="rId3"/>
    <p:sldMasterId id="2147483694" r:id="rId4"/>
  </p:sldMasterIdLst>
  <p:notesMasterIdLst>
    <p:notesMasterId r:id="rId74"/>
  </p:notesMasterIdLst>
  <p:sldIdLst>
    <p:sldId id="281" r:id="rId5"/>
    <p:sldId id="266" r:id="rId6"/>
    <p:sldId id="282" r:id="rId7"/>
    <p:sldId id="283" r:id="rId8"/>
    <p:sldId id="284" r:id="rId9"/>
    <p:sldId id="285" r:id="rId10"/>
    <p:sldId id="286" r:id="rId11"/>
    <p:sldId id="287" r:id="rId12"/>
    <p:sldId id="270" r:id="rId13"/>
    <p:sldId id="288" r:id="rId14"/>
    <p:sldId id="289" r:id="rId15"/>
    <p:sldId id="290" r:id="rId16"/>
    <p:sldId id="291" r:id="rId17"/>
    <p:sldId id="293" r:id="rId18"/>
    <p:sldId id="294" r:id="rId19"/>
    <p:sldId id="295" r:id="rId20"/>
    <p:sldId id="296" r:id="rId21"/>
    <p:sldId id="343" r:id="rId22"/>
    <p:sldId id="297" r:id="rId23"/>
    <p:sldId id="298" r:id="rId24"/>
    <p:sldId id="305" r:id="rId25"/>
    <p:sldId id="339" r:id="rId26"/>
    <p:sldId id="340" r:id="rId27"/>
    <p:sldId id="306" r:id="rId28"/>
    <p:sldId id="300" r:id="rId29"/>
    <p:sldId id="301" r:id="rId30"/>
    <p:sldId id="302" r:id="rId31"/>
    <p:sldId id="303" r:id="rId32"/>
    <p:sldId id="304" r:id="rId33"/>
    <p:sldId id="307" r:id="rId34"/>
    <p:sldId id="312" r:id="rId35"/>
    <p:sldId id="308" r:id="rId36"/>
    <p:sldId id="309" r:id="rId37"/>
    <p:sldId id="310" r:id="rId38"/>
    <p:sldId id="311" r:id="rId39"/>
    <p:sldId id="313" r:id="rId40"/>
    <p:sldId id="316" r:id="rId41"/>
    <p:sldId id="318" r:id="rId42"/>
    <p:sldId id="256" r:id="rId43"/>
    <p:sldId id="359" r:id="rId44"/>
    <p:sldId id="411" r:id="rId45"/>
    <p:sldId id="424" r:id="rId46"/>
    <p:sldId id="410" r:id="rId47"/>
    <p:sldId id="401" r:id="rId48"/>
    <p:sldId id="407" r:id="rId49"/>
    <p:sldId id="409" r:id="rId50"/>
    <p:sldId id="404" r:id="rId51"/>
    <p:sldId id="392" r:id="rId52"/>
    <p:sldId id="423" r:id="rId53"/>
    <p:sldId id="426" r:id="rId54"/>
    <p:sldId id="414" r:id="rId55"/>
    <p:sldId id="415" r:id="rId56"/>
    <p:sldId id="427" r:id="rId57"/>
    <p:sldId id="332" r:id="rId58"/>
    <p:sldId id="344" r:id="rId59"/>
    <p:sldId id="345" r:id="rId60"/>
    <p:sldId id="346" r:id="rId61"/>
    <p:sldId id="347" r:id="rId62"/>
    <p:sldId id="348" r:id="rId63"/>
    <p:sldId id="349" r:id="rId64"/>
    <p:sldId id="338" r:id="rId65"/>
    <p:sldId id="333" r:id="rId66"/>
    <p:sldId id="334" r:id="rId67"/>
    <p:sldId id="335" r:id="rId68"/>
    <p:sldId id="336" r:id="rId69"/>
    <p:sldId id="337" r:id="rId70"/>
    <p:sldId id="341" r:id="rId71"/>
    <p:sldId id="342" r:id="rId72"/>
    <p:sldId id="350" r:id="rId7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7" autoAdjust="0"/>
    <p:restoredTop sz="76808" autoAdjust="0"/>
  </p:normalViewPr>
  <p:slideViewPr>
    <p:cSldViewPr snapToGrid="0">
      <p:cViewPr varScale="1">
        <p:scale>
          <a:sx n="58" d="100"/>
          <a:sy n="58" d="100"/>
        </p:scale>
        <p:origin x="248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CAE64E-5978-4839-9E7A-A7EC9C271888}"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GB"/>
        </a:p>
      </dgm:t>
    </dgm:pt>
    <dgm:pt modelId="{02A791E4-71A1-44D7-93FD-5FFDCABAFFEF}">
      <dgm:prSet phldrT="[Text]"/>
      <dgm:spPr/>
      <dgm:t>
        <a:bodyPr/>
        <a:lstStyle/>
        <a:p>
          <a:r>
            <a:rPr lang="en-GB" dirty="0"/>
            <a:t>Innovative</a:t>
          </a:r>
        </a:p>
      </dgm:t>
    </dgm:pt>
    <dgm:pt modelId="{2D217067-4C30-44DB-BEC7-4952D3177B08}" type="parTrans" cxnId="{65899456-FC0F-47D9-B642-99492A3E87EF}">
      <dgm:prSet/>
      <dgm:spPr/>
      <dgm:t>
        <a:bodyPr/>
        <a:lstStyle/>
        <a:p>
          <a:endParaRPr lang="en-GB"/>
        </a:p>
      </dgm:t>
    </dgm:pt>
    <dgm:pt modelId="{8F955EA4-047B-44D9-AA8F-4B84305BC649}" type="sibTrans" cxnId="{65899456-FC0F-47D9-B642-99492A3E87EF}">
      <dgm:prSet/>
      <dgm:spPr/>
      <dgm:t>
        <a:bodyPr/>
        <a:lstStyle/>
        <a:p>
          <a:endParaRPr lang="en-GB"/>
        </a:p>
      </dgm:t>
    </dgm:pt>
    <dgm:pt modelId="{EB47D7A3-BBB2-44A3-83DC-E3F2C8488F96}">
      <dgm:prSet phldrT="[Text]"/>
      <dgm:spPr/>
      <dgm:t>
        <a:bodyPr/>
        <a:lstStyle/>
        <a:p>
          <a:r>
            <a:rPr lang="en-GB" dirty="0"/>
            <a:t>Impactful</a:t>
          </a:r>
        </a:p>
      </dgm:t>
    </dgm:pt>
    <dgm:pt modelId="{6B537C41-5302-49D7-83BD-A97FCA978FF8}" type="parTrans" cxnId="{528DE5D1-F076-4025-A597-5C584D34513A}">
      <dgm:prSet/>
      <dgm:spPr/>
      <dgm:t>
        <a:bodyPr/>
        <a:lstStyle/>
        <a:p>
          <a:endParaRPr lang="en-GB"/>
        </a:p>
      </dgm:t>
    </dgm:pt>
    <dgm:pt modelId="{004DFB99-EABB-4AB0-BB64-09EB32C496A2}" type="sibTrans" cxnId="{528DE5D1-F076-4025-A597-5C584D34513A}">
      <dgm:prSet/>
      <dgm:spPr/>
      <dgm:t>
        <a:bodyPr/>
        <a:lstStyle/>
        <a:p>
          <a:endParaRPr lang="en-GB"/>
        </a:p>
      </dgm:t>
    </dgm:pt>
    <dgm:pt modelId="{235CC382-9191-4C1C-8A80-FD3AEA9AD192}">
      <dgm:prSet phldrT="[Text]"/>
      <dgm:spPr/>
      <dgm:t>
        <a:bodyPr/>
        <a:lstStyle/>
        <a:p>
          <a:r>
            <a:rPr lang="en-GB" dirty="0"/>
            <a:t>Collaborative</a:t>
          </a:r>
        </a:p>
      </dgm:t>
    </dgm:pt>
    <dgm:pt modelId="{B76C321F-E7F5-4916-A7AF-A21DC299526D}" type="parTrans" cxnId="{C6634F48-6EB9-4354-82E6-7BD49C48EF57}">
      <dgm:prSet/>
      <dgm:spPr/>
      <dgm:t>
        <a:bodyPr/>
        <a:lstStyle/>
        <a:p>
          <a:endParaRPr lang="en-GB"/>
        </a:p>
      </dgm:t>
    </dgm:pt>
    <dgm:pt modelId="{5081ED6D-69AF-4C60-B7DE-4A4CB042FCD7}" type="sibTrans" cxnId="{C6634F48-6EB9-4354-82E6-7BD49C48EF57}">
      <dgm:prSet/>
      <dgm:spPr/>
      <dgm:t>
        <a:bodyPr/>
        <a:lstStyle/>
        <a:p>
          <a:endParaRPr lang="en-GB"/>
        </a:p>
      </dgm:t>
    </dgm:pt>
    <dgm:pt modelId="{8C50B9C8-7DCE-4A5B-9025-BD12CC3CC47A}">
      <dgm:prSet phldrT="[Text]"/>
      <dgm:spPr/>
      <dgm:t>
        <a:bodyPr/>
        <a:lstStyle/>
        <a:p>
          <a:r>
            <a:rPr lang="en-GB" dirty="0"/>
            <a:t>Interactive</a:t>
          </a:r>
        </a:p>
      </dgm:t>
    </dgm:pt>
    <dgm:pt modelId="{D072FFB6-B3B9-438E-9F9A-9A5FD6E3C5D2}" type="parTrans" cxnId="{DA6475A2-BF12-4E22-BE55-2E08B6CFD753}">
      <dgm:prSet/>
      <dgm:spPr/>
      <dgm:t>
        <a:bodyPr/>
        <a:lstStyle/>
        <a:p>
          <a:endParaRPr lang="en-GB"/>
        </a:p>
      </dgm:t>
    </dgm:pt>
    <dgm:pt modelId="{8A9EBB60-5467-489D-BBF8-44E03C6D40C4}" type="sibTrans" cxnId="{DA6475A2-BF12-4E22-BE55-2E08B6CFD753}">
      <dgm:prSet/>
      <dgm:spPr/>
      <dgm:t>
        <a:bodyPr/>
        <a:lstStyle/>
        <a:p>
          <a:endParaRPr lang="en-GB"/>
        </a:p>
      </dgm:t>
    </dgm:pt>
    <dgm:pt modelId="{349B9E50-A513-431F-8564-6E9A3FD1DCAE}">
      <dgm:prSet phldrT="[Text]"/>
      <dgm:spPr/>
      <dgm:t>
        <a:bodyPr/>
        <a:lstStyle/>
        <a:p>
          <a:r>
            <a:rPr lang="en-GB" dirty="0"/>
            <a:t>Provide Solutions</a:t>
          </a:r>
        </a:p>
      </dgm:t>
    </dgm:pt>
    <dgm:pt modelId="{FEE463AC-CA0B-40A2-BEFC-B354F3B5E499}" type="parTrans" cxnId="{CC872BB0-1641-4498-AA18-DCBBB92487DA}">
      <dgm:prSet/>
      <dgm:spPr/>
      <dgm:t>
        <a:bodyPr/>
        <a:lstStyle/>
        <a:p>
          <a:endParaRPr lang="en-GB"/>
        </a:p>
      </dgm:t>
    </dgm:pt>
    <dgm:pt modelId="{6D49C935-499B-4862-9D87-492D0110C52A}" type="sibTrans" cxnId="{CC872BB0-1641-4498-AA18-DCBBB92487DA}">
      <dgm:prSet/>
      <dgm:spPr/>
      <dgm:t>
        <a:bodyPr/>
        <a:lstStyle/>
        <a:p>
          <a:endParaRPr lang="en-GB"/>
        </a:p>
      </dgm:t>
    </dgm:pt>
    <dgm:pt modelId="{A62AA898-A7D3-4A8A-887E-D25C20C7FE2F}" type="pres">
      <dgm:prSet presAssocID="{7ACAE64E-5978-4839-9E7A-A7EC9C271888}" presName="diagram" presStyleCnt="0">
        <dgm:presLayoutVars>
          <dgm:dir/>
          <dgm:resizeHandles val="exact"/>
        </dgm:presLayoutVars>
      </dgm:prSet>
      <dgm:spPr/>
    </dgm:pt>
    <dgm:pt modelId="{F942E2C9-696F-42F5-9206-024086B204B7}" type="pres">
      <dgm:prSet presAssocID="{02A791E4-71A1-44D7-93FD-5FFDCABAFFEF}" presName="node" presStyleLbl="node1" presStyleIdx="0" presStyleCnt="5">
        <dgm:presLayoutVars>
          <dgm:bulletEnabled val="1"/>
        </dgm:presLayoutVars>
      </dgm:prSet>
      <dgm:spPr/>
    </dgm:pt>
    <dgm:pt modelId="{D48DC0A1-E2DF-488D-84CD-60F344F5B75E}" type="pres">
      <dgm:prSet presAssocID="{8F955EA4-047B-44D9-AA8F-4B84305BC649}" presName="sibTrans" presStyleCnt="0"/>
      <dgm:spPr/>
    </dgm:pt>
    <dgm:pt modelId="{F83A00BA-D7E2-4280-B294-C7DBB82C72DC}" type="pres">
      <dgm:prSet presAssocID="{EB47D7A3-BBB2-44A3-83DC-E3F2C8488F96}" presName="node" presStyleLbl="node1" presStyleIdx="1" presStyleCnt="5">
        <dgm:presLayoutVars>
          <dgm:bulletEnabled val="1"/>
        </dgm:presLayoutVars>
      </dgm:prSet>
      <dgm:spPr/>
    </dgm:pt>
    <dgm:pt modelId="{46BDD61C-0F8E-4534-BE0A-E28FB3068752}" type="pres">
      <dgm:prSet presAssocID="{004DFB99-EABB-4AB0-BB64-09EB32C496A2}" presName="sibTrans" presStyleCnt="0"/>
      <dgm:spPr/>
    </dgm:pt>
    <dgm:pt modelId="{BAB33654-4A4D-4540-A59C-5611942D8869}" type="pres">
      <dgm:prSet presAssocID="{235CC382-9191-4C1C-8A80-FD3AEA9AD192}" presName="node" presStyleLbl="node1" presStyleIdx="2" presStyleCnt="5">
        <dgm:presLayoutVars>
          <dgm:bulletEnabled val="1"/>
        </dgm:presLayoutVars>
      </dgm:prSet>
      <dgm:spPr/>
    </dgm:pt>
    <dgm:pt modelId="{158542AF-7DE7-4EDF-A799-C92459DF34DB}" type="pres">
      <dgm:prSet presAssocID="{5081ED6D-69AF-4C60-B7DE-4A4CB042FCD7}" presName="sibTrans" presStyleCnt="0"/>
      <dgm:spPr/>
    </dgm:pt>
    <dgm:pt modelId="{16647566-4815-4B6F-93C6-9A6E63BA33EA}" type="pres">
      <dgm:prSet presAssocID="{8C50B9C8-7DCE-4A5B-9025-BD12CC3CC47A}" presName="node" presStyleLbl="node1" presStyleIdx="3" presStyleCnt="5">
        <dgm:presLayoutVars>
          <dgm:bulletEnabled val="1"/>
        </dgm:presLayoutVars>
      </dgm:prSet>
      <dgm:spPr/>
    </dgm:pt>
    <dgm:pt modelId="{58D94416-66B6-4936-B47D-BDB038943AE6}" type="pres">
      <dgm:prSet presAssocID="{8A9EBB60-5467-489D-BBF8-44E03C6D40C4}" presName="sibTrans" presStyleCnt="0"/>
      <dgm:spPr/>
    </dgm:pt>
    <dgm:pt modelId="{B293BA72-D86A-41E3-8CA2-99BFB58E58EC}" type="pres">
      <dgm:prSet presAssocID="{349B9E50-A513-431F-8564-6E9A3FD1DCAE}" presName="node" presStyleLbl="node1" presStyleIdx="4" presStyleCnt="5">
        <dgm:presLayoutVars>
          <dgm:bulletEnabled val="1"/>
        </dgm:presLayoutVars>
      </dgm:prSet>
      <dgm:spPr/>
    </dgm:pt>
  </dgm:ptLst>
  <dgm:cxnLst>
    <dgm:cxn modelId="{F99D3F16-6439-4901-A21D-A964341F0D8E}" type="presOf" srcId="{7ACAE64E-5978-4839-9E7A-A7EC9C271888}" destId="{A62AA898-A7D3-4A8A-887E-D25C20C7FE2F}" srcOrd="0" destOrd="0" presId="urn:microsoft.com/office/officeart/2005/8/layout/default"/>
    <dgm:cxn modelId="{8F38EA2C-D4AA-4364-9AD8-D4E80B7E05FF}" type="presOf" srcId="{EB47D7A3-BBB2-44A3-83DC-E3F2C8488F96}" destId="{F83A00BA-D7E2-4280-B294-C7DBB82C72DC}" srcOrd="0" destOrd="0" presId="urn:microsoft.com/office/officeart/2005/8/layout/default"/>
    <dgm:cxn modelId="{C6634F48-6EB9-4354-82E6-7BD49C48EF57}" srcId="{7ACAE64E-5978-4839-9E7A-A7EC9C271888}" destId="{235CC382-9191-4C1C-8A80-FD3AEA9AD192}" srcOrd="2" destOrd="0" parTransId="{B76C321F-E7F5-4916-A7AF-A21DC299526D}" sibTransId="{5081ED6D-69AF-4C60-B7DE-4A4CB042FCD7}"/>
    <dgm:cxn modelId="{65899456-FC0F-47D9-B642-99492A3E87EF}" srcId="{7ACAE64E-5978-4839-9E7A-A7EC9C271888}" destId="{02A791E4-71A1-44D7-93FD-5FFDCABAFFEF}" srcOrd="0" destOrd="0" parTransId="{2D217067-4C30-44DB-BEC7-4952D3177B08}" sibTransId="{8F955EA4-047B-44D9-AA8F-4B84305BC649}"/>
    <dgm:cxn modelId="{2B6CBE8C-B574-4C4A-A1B9-C3EC6177685B}" type="presOf" srcId="{02A791E4-71A1-44D7-93FD-5FFDCABAFFEF}" destId="{F942E2C9-696F-42F5-9206-024086B204B7}" srcOrd="0" destOrd="0" presId="urn:microsoft.com/office/officeart/2005/8/layout/default"/>
    <dgm:cxn modelId="{DA6475A2-BF12-4E22-BE55-2E08B6CFD753}" srcId="{7ACAE64E-5978-4839-9E7A-A7EC9C271888}" destId="{8C50B9C8-7DCE-4A5B-9025-BD12CC3CC47A}" srcOrd="3" destOrd="0" parTransId="{D072FFB6-B3B9-438E-9F9A-9A5FD6E3C5D2}" sibTransId="{8A9EBB60-5467-489D-BBF8-44E03C6D40C4}"/>
    <dgm:cxn modelId="{4C59FFA7-8979-4B7A-9A1A-5EA702A62111}" type="presOf" srcId="{235CC382-9191-4C1C-8A80-FD3AEA9AD192}" destId="{BAB33654-4A4D-4540-A59C-5611942D8869}" srcOrd="0" destOrd="0" presId="urn:microsoft.com/office/officeart/2005/8/layout/default"/>
    <dgm:cxn modelId="{998B37AC-8522-4359-84CC-F62462ECBB21}" type="presOf" srcId="{349B9E50-A513-431F-8564-6E9A3FD1DCAE}" destId="{B293BA72-D86A-41E3-8CA2-99BFB58E58EC}" srcOrd="0" destOrd="0" presId="urn:microsoft.com/office/officeart/2005/8/layout/default"/>
    <dgm:cxn modelId="{CC872BB0-1641-4498-AA18-DCBBB92487DA}" srcId="{7ACAE64E-5978-4839-9E7A-A7EC9C271888}" destId="{349B9E50-A513-431F-8564-6E9A3FD1DCAE}" srcOrd="4" destOrd="0" parTransId="{FEE463AC-CA0B-40A2-BEFC-B354F3B5E499}" sibTransId="{6D49C935-499B-4862-9D87-492D0110C52A}"/>
    <dgm:cxn modelId="{1D4FDAB7-C109-4075-833C-687262CF7C5E}" type="presOf" srcId="{8C50B9C8-7DCE-4A5B-9025-BD12CC3CC47A}" destId="{16647566-4815-4B6F-93C6-9A6E63BA33EA}" srcOrd="0" destOrd="0" presId="urn:microsoft.com/office/officeart/2005/8/layout/default"/>
    <dgm:cxn modelId="{528DE5D1-F076-4025-A597-5C584D34513A}" srcId="{7ACAE64E-5978-4839-9E7A-A7EC9C271888}" destId="{EB47D7A3-BBB2-44A3-83DC-E3F2C8488F96}" srcOrd="1" destOrd="0" parTransId="{6B537C41-5302-49D7-83BD-A97FCA978FF8}" sibTransId="{004DFB99-EABB-4AB0-BB64-09EB32C496A2}"/>
    <dgm:cxn modelId="{1A127300-3CB7-4726-AA21-51F43479C97C}" type="presParOf" srcId="{A62AA898-A7D3-4A8A-887E-D25C20C7FE2F}" destId="{F942E2C9-696F-42F5-9206-024086B204B7}" srcOrd="0" destOrd="0" presId="urn:microsoft.com/office/officeart/2005/8/layout/default"/>
    <dgm:cxn modelId="{A0EFE3E2-9CDA-46F1-B9D7-81DD1437595B}" type="presParOf" srcId="{A62AA898-A7D3-4A8A-887E-D25C20C7FE2F}" destId="{D48DC0A1-E2DF-488D-84CD-60F344F5B75E}" srcOrd="1" destOrd="0" presId="urn:microsoft.com/office/officeart/2005/8/layout/default"/>
    <dgm:cxn modelId="{C270DDA7-1291-4904-BC6F-9297F9F0C5B1}" type="presParOf" srcId="{A62AA898-A7D3-4A8A-887E-D25C20C7FE2F}" destId="{F83A00BA-D7E2-4280-B294-C7DBB82C72DC}" srcOrd="2" destOrd="0" presId="urn:microsoft.com/office/officeart/2005/8/layout/default"/>
    <dgm:cxn modelId="{9A5DA7EA-01AE-4616-8B44-154E41333EA9}" type="presParOf" srcId="{A62AA898-A7D3-4A8A-887E-D25C20C7FE2F}" destId="{46BDD61C-0F8E-4534-BE0A-E28FB3068752}" srcOrd="3" destOrd="0" presId="urn:microsoft.com/office/officeart/2005/8/layout/default"/>
    <dgm:cxn modelId="{24834B99-F574-4E35-AEF4-83B454FCE134}" type="presParOf" srcId="{A62AA898-A7D3-4A8A-887E-D25C20C7FE2F}" destId="{BAB33654-4A4D-4540-A59C-5611942D8869}" srcOrd="4" destOrd="0" presId="urn:microsoft.com/office/officeart/2005/8/layout/default"/>
    <dgm:cxn modelId="{672AA32D-6F18-4EDC-8472-F874B9BB8801}" type="presParOf" srcId="{A62AA898-A7D3-4A8A-887E-D25C20C7FE2F}" destId="{158542AF-7DE7-4EDF-A799-C92459DF34DB}" srcOrd="5" destOrd="0" presId="urn:microsoft.com/office/officeart/2005/8/layout/default"/>
    <dgm:cxn modelId="{A440B2AA-710F-4943-961B-3A939BCC459A}" type="presParOf" srcId="{A62AA898-A7D3-4A8A-887E-D25C20C7FE2F}" destId="{16647566-4815-4B6F-93C6-9A6E63BA33EA}" srcOrd="6" destOrd="0" presId="urn:microsoft.com/office/officeart/2005/8/layout/default"/>
    <dgm:cxn modelId="{97A4C989-2FAD-4413-A13B-126139B9D0D6}" type="presParOf" srcId="{A62AA898-A7D3-4A8A-887E-D25C20C7FE2F}" destId="{58D94416-66B6-4936-B47D-BDB038943AE6}" srcOrd="7" destOrd="0" presId="urn:microsoft.com/office/officeart/2005/8/layout/default"/>
    <dgm:cxn modelId="{49962AD9-D45E-427B-B642-7A3692EDDD88}" type="presParOf" srcId="{A62AA898-A7D3-4A8A-887E-D25C20C7FE2F}" destId="{B293BA72-D86A-41E3-8CA2-99BFB58E58E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4C1F506-DC0C-4E6B-9C48-4E34AB8325BF}" type="doc">
      <dgm:prSet loTypeId="urn:microsoft.com/office/officeart/2005/8/layout/matrix2" loCatId="matrix" qsTypeId="urn:microsoft.com/office/officeart/2005/8/quickstyle/simple1" qsCatId="simple" csTypeId="urn:microsoft.com/office/officeart/2005/8/colors/accent1_4" csCatId="accent1" phldr="1"/>
      <dgm:spPr/>
      <dgm:t>
        <a:bodyPr/>
        <a:lstStyle/>
        <a:p>
          <a:endParaRPr lang="en-GB"/>
        </a:p>
      </dgm:t>
    </dgm:pt>
    <dgm:pt modelId="{5AF15855-819E-4780-A9CF-91EC0216835C}">
      <dgm:prSet phldrT="[Text]"/>
      <dgm:spPr/>
      <dgm:t>
        <a:bodyPr/>
        <a:lstStyle/>
        <a:p>
          <a:r>
            <a:rPr lang="en-GB" dirty="0"/>
            <a:t>Influence &amp; Inform</a:t>
          </a:r>
        </a:p>
      </dgm:t>
    </dgm:pt>
    <dgm:pt modelId="{E22D9AFB-0EF2-4E59-BA13-FC15B628D1FE}" type="parTrans" cxnId="{928A214E-3FA0-498C-BE44-4D4E05BCB369}">
      <dgm:prSet/>
      <dgm:spPr/>
      <dgm:t>
        <a:bodyPr/>
        <a:lstStyle/>
        <a:p>
          <a:endParaRPr lang="en-GB"/>
        </a:p>
      </dgm:t>
    </dgm:pt>
    <dgm:pt modelId="{49197E7A-0260-4B25-B969-8C9CEF3A9159}" type="sibTrans" cxnId="{928A214E-3FA0-498C-BE44-4D4E05BCB369}">
      <dgm:prSet/>
      <dgm:spPr/>
      <dgm:t>
        <a:bodyPr/>
        <a:lstStyle/>
        <a:p>
          <a:endParaRPr lang="en-GB"/>
        </a:p>
      </dgm:t>
    </dgm:pt>
    <dgm:pt modelId="{54FB5F52-D64E-400F-9F06-74E27147308A}">
      <dgm:prSet phldrT="[Text]"/>
      <dgm:spPr/>
      <dgm:t>
        <a:bodyPr/>
        <a:lstStyle/>
        <a:p>
          <a:r>
            <a:rPr lang="en-GB" dirty="0"/>
            <a:t>Challenge Perceptions &amp; Address Barriers</a:t>
          </a:r>
        </a:p>
      </dgm:t>
    </dgm:pt>
    <dgm:pt modelId="{FFC084FE-7982-493D-9ABA-043686E0DE30}" type="parTrans" cxnId="{C6791207-DDAC-4092-AE4F-23B518AB9610}">
      <dgm:prSet/>
      <dgm:spPr/>
      <dgm:t>
        <a:bodyPr/>
        <a:lstStyle/>
        <a:p>
          <a:endParaRPr lang="en-GB"/>
        </a:p>
      </dgm:t>
    </dgm:pt>
    <dgm:pt modelId="{17C3A0F1-6CB1-4D6B-B4AF-8DE0C47E121B}" type="sibTrans" cxnId="{C6791207-DDAC-4092-AE4F-23B518AB9610}">
      <dgm:prSet/>
      <dgm:spPr/>
      <dgm:t>
        <a:bodyPr/>
        <a:lstStyle/>
        <a:p>
          <a:endParaRPr lang="en-GB"/>
        </a:p>
      </dgm:t>
    </dgm:pt>
    <dgm:pt modelId="{6BE93EE0-B76B-4886-A92B-A6AD63D95AD3}">
      <dgm:prSet phldrT="[Text]"/>
      <dgm:spPr/>
      <dgm:t>
        <a:bodyPr/>
        <a:lstStyle/>
        <a:p>
          <a:r>
            <a:rPr lang="en-GB" dirty="0"/>
            <a:t>Build Insight &amp; Knowledge</a:t>
          </a:r>
        </a:p>
      </dgm:t>
    </dgm:pt>
    <dgm:pt modelId="{1432DDA4-D79C-4EBD-8CB2-1F339694B4FC}" type="parTrans" cxnId="{B345CF6D-7E3B-4C7C-A46B-4522CC022106}">
      <dgm:prSet/>
      <dgm:spPr/>
      <dgm:t>
        <a:bodyPr/>
        <a:lstStyle/>
        <a:p>
          <a:endParaRPr lang="en-GB"/>
        </a:p>
      </dgm:t>
    </dgm:pt>
    <dgm:pt modelId="{FB0EAEF1-119D-4147-A969-0CD0A6A6EF89}" type="sibTrans" cxnId="{B345CF6D-7E3B-4C7C-A46B-4522CC022106}">
      <dgm:prSet/>
      <dgm:spPr/>
      <dgm:t>
        <a:bodyPr/>
        <a:lstStyle/>
        <a:p>
          <a:endParaRPr lang="en-GB"/>
        </a:p>
      </dgm:t>
    </dgm:pt>
    <dgm:pt modelId="{246688EF-EEA0-4C6F-BC7A-8B391AA3A6D3}">
      <dgm:prSet phldrT="[Text]"/>
      <dgm:spPr/>
      <dgm:t>
        <a:bodyPr/>
        <a:lstStyle/>
        <a:p>
          <a:r>
            <a:rPr lang="en-GB" dirty="0"/>
            <a:t>Demonstrate Evidence</a:t>
          </a:r>
        </a:p>
      </dgm:t>
    </dgm:pt>
    <dgm:pt modelId="{CEC94648-60C9-4D21-81AE-8098BFCD5804}" type="parTrans" cxnId="{EBBE1482-ADF9-4C39-83B1-751A9CF9EA18}">
      <dgm:prSet/>
      <dgm:spPr/>
      <dgm:t>
        <a:bodyPr/>
        <a:lstStyle/>
        <a:p>
          <a:endParaRPr lang="en-GB"/>
        </a:p>
      </dgm:t>
    </dgm:pt>
    <dgm:pt modelId="{3AE63E9A-EC19-4535-BC64-80A3C9A15292}" type="sibTrans" cxnId="{EBBE1482-ADF9-4C39-83B1-751A9CF9EA18}">
      <dgm:prSet/>
      <dgm:spPr/>
      <dgm:t>
        <a:bodyPr/>
        <a:lstStyle/>
        <a:p>
          <a:endParaRPr lang="en-GB"/>
        </a:p>
      </dgm:t>
    </dgm:pt>
    <dgm:pt modelId="{48534019-0D59-4D48-A53F-23F43562B1EA}" type="pres">
      <dgm:prSet presAssocID="{14C1F506-DC0C-4E6B-9C48-4E34AB8325BF}" presName="matrix" presStyleCnt="0">
        <dgm:presLayoutVars>
          <dgm:chMax val="1"/>
          <dgm:dir/>
          <dgm:resizeHandles val="exact"/>
        </dgm:presLayoutVars>
      </dgm:prSet>
      <dgm:spPr/>
    </dgm:pt>
    <dgm:pt modelId="{2F3A941F-C2C3-4E7C-B3AA-B409A7C64174}" type="pres">
      <dgm:prSet presAssocID="{14C1F506-DC0C-4E6B-9C48-4E34AB8325BF}" presName="axisShape" presStyleLbl="bgShp" presStyleIdx="0" presStyleCnt="1"/>
      <dgm:spPr/>
    </dgm:pt>
    <dgm:pt modelId="{B650D909-9D77-46E5-B89F-99463EAADE17}" type="pres">
      <dgm:prSet presAssocID="{14C1F506-DC0C-4E6B-9C48-4E34AB8325BF}" presName="rect1" presStyleLbl="node1" presStyleIdx="0" presStyleCnt="4">
        <dgm:presLayoutVars>
          <dgm:chMax val="0"/>
          <dgm:chPref val="0"/>
          <dgm:bulletEnabled val="1"/>
        </dgm:presLayoutVars>
      </dgm:prSet>
      <dgm:spPr/>
    </dgm:pt>
    <dgm:pt modelId="{5E100907-914E-44F4-A999-B84EEFC1D45B}" type="pres">
      <dgm:prSet presAssocID="{14C1F506-DC0C-4E6B-9C48-4E34AB8325BF}" presName="rect2" presStyleLbl="node1" presStyleIdx="1" presStyleCnt="4">
        <dgm:presLayoutVars>
          <dgm:chMax val="0"/>
          <dgm:chPref val="0"/>
          <dgm:bulletEnabled val="1"/>
        </dgm:presLayoutVars>
      </dgm:prSet>
      <dgm:spPr/>
    </dgm:pt>
    <dgm:pt modelId="{B17D2B00-1202-4F6F-857B-A0198EE8F5AD}" type="pres">
      <dgm:prSet presAssocID="{14C1F506-DC0C-4E6B-9C48-4E34AB8325BF}" presName="rect3" presStyleLbl="node1" presStyleIdx="2" presStyleCnt="4">
        <dgm:presLayoutVars>
          <dgm:chMax val="0"/>
          <dgm:chPref val="0"/>
          <dgm:bulletEnabled val="1"/>
        </dgm:presLayoutVars>
      </dgm:prSet>
      <dgm:spPr/>
    </dgm:pt>
    <dgm:pt modelId="{CB1F10B4-577D-4070-8CAB-6ADE910FE742}" type="pres">
      <dgm:prSet presAssocID="{14C1F506-DC0C-4E6B-9C48-4E34AB8325BF}" presName="rect4" presStyleLbl="node1" presStyleIdx="3" presStyleCnt="4">
        <dgm:presLayoutVars>
          <dgm:chMax val="0"/>
          <dgm:chPref val="0"/>
          <dgm:bulletEnabled val="1"/>
        </dgm:presLayoutVars>
      </dgm:prSet>
      <dgm:spPr/>
    </dgm:pt>
  </dgm:ptLst>
  <dgm:cxnLst>
    <dgm:cxn modelId="{C6791207-DDAC-4092-AE4F-23B518AB9610}" srcId="{14C1F506-DC0C-4E6B-9C48-4E34AB8325BF}" destId="{54FB5F52-D64E-400F-9F06-74E27147308A}" srcOrd="1" destOrd="0" parTransId="{FFC084FE-7982-493D-9ABA-043686E0DE30}" sibTransId="{17C3A0F1-6CB1-4D6B-B4AF-8DE0C47E121B}"/>
    <dgm:cxn modelId="{24A8B218-DFC0-4C2F-B868-5557DE1C5123}" type="presOf" srcId="{5AF15855-819E-4780-A9CF-91EC0216835C}" destId="{B650D909-9D77-46E5-B89F-99463EAADE17}" srcOrd="0" destOrd="0" presId="urn:microsoft.com/office/officeart/2005/8/layout/matrix2"/>
    <dgm:cxn modelId="{6666003B-E398-46AA-AA08-4E6AAAD1F8A6}" type="presOf" srcId="{246688EF-EEA0-4C6F-BC7A-8B391AA3A6D3}" destId="{CB1F10B4-577D-4070-8CAB-6ADE910FE742}" srcOrd="0" destOrd="0" presId="urn:microsoft.com/office/officeart/2005/8/layout/matrix2"/>
    <dgm:cxn modelId="{928A214E-3FA0-498C-BE44-4D4E05BCB369}" srcId="{14C1F506-DC0C-4E6B-9C48-4E34AB8325BF}" destId="{5AF15855-819E-4780-A9CF-91EC0216835C}" srcOrd="0" destOrd="0" parTransId="{E22D9AFB-0EF2-4E59-BA13-FC15B628D1FE}" sibTransId="{49197E7A-0260-4B25-B969-8C9CEF3A9159}"/>
    <dgm:cxn modelId="{B345CF6D-7E3B-4C7C-A46B-4522CC022106}" srcId="{14C1F506-DC0C-4E6B-9C48-4E34AB8325BF}" destId="{6BE93EE0-B76B-4886-A92B-A6AD63D95AD3}" srcOrd="2" destOrd="0" parTransId="{1432DDA4-D79C-4EBD-8CB2-1F339694B4FC}" sibTransId="{FB0EAEF1-119D-4147-A969-0CD0A6A6EF89}"/>
    <dgm:cxn modelId="{279A1173-A36F-4085-BEA1-E8F2F90C8266}" type="presOf" srcId="{6BE93EE0-B76B-4886-A92B-A6AD63D95AD3}" destId="{B17D2B00-1202-4F6F-857B-A0198EE8F5AD}" srcOrd="0" destOrd="0" presId="urn:microsoft.com/office/officeart/2005/8/layout/matrix2"/>
    <dgm:cxn modelId="{EBBE1482-ADF9-4C39-83B1-751A9CF9EA18}" srcId="{14C1F506-DC0C-4E6B-9C48-4E34AB8325BF}" destId="{246688EF-EEA0-4C6F-BC7A-8B391AA3A6D3}" srcOrd="3" destOrd="0" parTransId="{CEC94648-60C9-4D21-81AE-8098BFCD5804}" sibTransId="{3AE63E9A-EC19-4535-BC64-80A3C9A15292}"/>
    <dgm:cxn modelId="{4B34FC99-AA1E-4D1C-B7E9-8D4F042A0F55}" type="presOf" srcId="{14C1F506-DC0C-4E6B-9C48-4E34AB8325BF}" destId="{48534019-0D59-4D48-A53F-23F43562B1EA}" srcOrd="0" destOrd="0" presId="urn:microsoft.com/office/officeart/2005/8/layout/matrix2"/>
    <dgm:cxn modelId="{B6338BC2-131E-4C17-BEE8-7E04F0B6C2F7}" type="presOf" srcId="{54FB5F52-D64E-400F-9F06-74E27147308A}" destId="{5E100907-914E-44F4-A999-B84EEFC1D45B}" srcOrd="0" destOrd="0" presId="urn:microsoft.com/office/officeart/2005/8/layout/matrix2"/>
    <dgm:cxn modelId="{5F0C41B6-69E7-4EF2-9A4A-1EFDBCB520B2}" type="presParOf" srcId="{48534019-0D59-4D48-A53F-23F43562B1EA}" destId="{2F3A941F-C2C3-4E7C-B3AA-B409A7C64174}" srcOrd="0" destOrd="0" presId="urn:microsoft.com/office/officeart/2005/8/layout/matrix2"/>
    <dgm:cxn modelId="{DCEBB1BF-8229-4D85-9F2E-06BE9F05AD30}" type="presParOf" srcId="{48534019-0D59-4D48-A53F-23F43562B1EA}" destId="{B650D909-9D77-46E5-B89F-99463EAADE17}" srcOrd="1" destOrd="0" presId="urn:microsoft.com/office/officeart/2005/8/layout/matrix2"/>
    <dgm:cxn modelId="{D5C6FE5E-B681-4634-8402-6B00DF1824F7}" type="presParOf" srcId="{48534019-0D59-4D48-A53F-23F43562B1EA}" destId="{5E100907-914E-44F4-A999-B84EEFC1D45B}" srcOrd="2" destOrd="0" presId="urn:microsoft.com/office/officeart/2005/8/layout/matrix2"/>
    <dgm:cxn modelId="{B3180E57-41E9-4E33-AADC-0A2489CC4B6C}" type="presParOf" srcId="{48534019-0D59-4D48-A53F-23F43562B1EA}" destId="{B17D2B00-1202-4F6F-857B-A0198EE8F5AD}" srcOrd="3" destOrd="0" presId="urn:microsoft.com/office/officeart/2005/8/layout/matrix2"/>
    <dgm:cxn modelId="{67307566-A986-4944-B385-B9B96B4E783C}" type="presParOf" srcId="{48534019-0D59-4D48-A53F-23F43562B1EA}" destId="{CB1F10B4-577D-4070-8CAB-6ADE910FE742}"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C1F506-DC0C-4E6B-9C48-4E34AB8325BF}" type="doc">
      <dgm:prSet loTypeId="urn:microsoft.com/office/officeart/2005/8/layout/matrix3" loCatId="matrix" qsTypeId="urn:microsoft.com/office/officeart/2005/8/quickstyle/simple1" qsCatId="simple" csTypeId="urn:microsoft.com/office/officeart/2005/8/colors/accent1_4" csCatId="accent1" phldr="1"/>
      <dgm:spPr/>
      <dgm:t>
        <a:bodyPr/>
        <a:lstStyle/>
        <a:p>
          <a:endParaRPr lang="en-GB"/>
        </a:p>
      </dgm:t>
    </dgm:pt>
    <dgm:pt modelId="{5AF15855-819E-4780-A9CF-91EC0216835C}">
      <dgm:prSet phldrT="[Text]"/>
      <dgm:spPr/>
      <dgm:t>
        <a:bodyPr/>
        <a:lstStyle/>
        <a:p>
          <a:r>
            <a:rPr lang="en-GB" dirty="0"/>
            <a:t>Producing research &amp; guidance</a:t>
          </a:r>
        </a:p>
      </dgm:t>
    </dgm:pt>
    <dgm:pt modelId="{E22D9AFB-0EF2-4E59-BA13-FC15B628D1FE}" type="parTrans" cxnId="{928A214E-3FA0-498C-BE44-4D4E05BCB369}">
      <dgm:prSet/>
      <dgm:spPr/>
      <dgm:t>
        <a:bodyPr/>
        <a:lstStyle/>
        <a:p>
          <a:endParaRPr lang="en-GB"/>
        </a:p>
      </dgm:t>
    </dgm:pt>
    <dgm:pt modelId="{49197E7A-0260-4B25-B969-8C9CEF3A9159}" type="sibTrans" cxnId="{928A214E-3FA0-498C-BE44-4D4E05BCB369}">
      <dgm:prSet/>
      <dgm:spPr/>
      <dgm:t>
        <a:bodyPr/>
        <a:lstStyle/>
        <a:p>
          <a:endParaRPr lang="en-GB"/>
        </a:p>
      </dgm:t>
    </dgm:pt>
    <dgm:pt modelId="{54FB5F52-D64E-400F-9F06-74E27147308A}">
      <dgm:prSet phldrT="[Text]"/>
      <dgm:spPr/>
      <dgm:t>
        <a:bodyPr/>
        <a:lstStyle/>
        <a:p>
          <a:r>
            <a:rPr lang="en-GB" dirty="0"/>
            <a:t>Facilitating solutions-focussed workshops</a:t>
          </a:r>
        </a:p>
      </dgm:t>
    </dgm:pt>
    <dgm:pt modelId="{FFC084FE-7982-493D-9ABA-043686E0DE30}" type="parTrans" cxnId="{C6791207-DDAC-4092-AE4F-23B518AB9610}">
      <dgm:prSet/>
      <dgm:spPr/>
      <dgm:t>
        <a:bodyPr/>
        <a:lstStyle/>
        <a:p>
          <a:endParaRPr lang="en-GB"/>
        </a:p>
      </dgm:t>
    </dgm:pt>
    <dgm:pt modelId="{17C3A0F1-6CB1-4D6B-B4AF-8DE0C47E121B}" type="sibTrans" cxnId="{C6791207-DDAC-4092-AE4F-23B518AB9610}">
      <dgm:prSet/>
      <dgm:spPr/>
      <dgm:t>
        <a:bodyPr/>
        <a:lstStyle/>
        <a:p>
          <a:endParaRPr lang="en-GB"/>
        </a:p>
      </dgm:t>
    </dgm:pt>
    <dgm:pt modelId="{6BE93EE0-B76B-4886-A92B-A6AD63D95AD3}">
      <dgm:prSet phldrT="[Text]"/>
      <dgm:spPr/>
      <dgm:t>
        <a:bodyPr/>
        <a:lstStyle/>
        <a:p>
          <a:r>
            <a:rPr lang="en-GB" dirty="0"/>
            <a:t>Developing reportage</a:t>
          </a:r>
        </a:p>
      </dgm:t>
    </dgm:pt>
    <dgm:pt modelId="{1432DDA4-D79C-4EBD-8CB2-1F339694B4FC}" type="parTrans" cxnId="{B345CF6D-7E3B-4C7C-A46B-4522CC022106}">
      <dgm:prSet/>
      <dgm:spPr/>
      <dgm:t>
        <a:bodyPr/>
        <a:lstStyle/>
        <a:p>
          <a:endParaRPr lang="en-GB"/>
        </a:p>
      </dgm:t>
    </dgm:pt>
    <dgm:pt modelId="{FB0EAEF1-119D-4147-A969-0CD0A6A6EF89}" type="sibTrans" cxnId="{B345CF6D-7E3B-4C7C-A46B-4522CC022106}">
      <dgm:prSet/>
      <dgm:spPr/>
      <dgm:t>
        <a:bodyPr/>
        <a:lstStyle/>
        <a:p>
          <a:endParaRPr lang="en-GB"/>
        </a:p>
      </dgm:t>
    </dgm:pt>
    <dgm:pt modelId="{246688EF-EEA0-4C6F-BC7A-8B391AA3A6D3}">
      <dgm:prSet phldrT="[Text]"/>
      <dgm:spPr/>
      <dgm:t>
        <a:bodyPr/>
        <a:lstStyle/>
        <a:p>
          <a:r>
            <a:rPr lang="en-GB" dirty="0"/>
            <a:t>Educating &amp; informing clients</a:t>
          </a:r>
        </a:p>
      </dgm:t>
    </dgm:pt>
    <dgm:pt modelId="{CEC94648-60C9-4D21-81AE-8098BFCD5804}" type="parTrans" cxnId="{EBBE1482-ADF9-4C39-83B1-751A9CF9EA18}">
      <dgm:prSet/>
      <dgm:spPr/>
      <dgm:t>
        <a:bodyPr/>
        <a:lstStyle/>
        <a:p>
          <a:endParaRPr lang="en-GB"/>
        </a:p>
      </dgm:t>
    </dgm:pt>
    <dgm:pt modelId="{3AE63E9A-EC19-4535-BC64-80A3C9A15292}" type="sibTrans" cxnId="{EBBE1482-ADF9-4C39-83B1-751A9CF9EA18}">
      <dgm:prSet/>
      <dgm:spPr/>
      <dgm:t>
        <a:bodyPr/>
        <a:lstStyle/>
        <a:p>
          <a:endParaRPr lang="en-GB"/>
        </a:p>
      </dgm:t>
    </dgm:pt>
    <dgm:pt modelId="{6AE7EA67-B679-4472-8E0F-12373C4A88B5}" type="pres">
      <dgm:prSet presAssocID="{14C1F506-DC0C-4E6B-9C48-4E34AB8325BF}" presName="matrix" presStyleCnt="0">
        <dgm:presLayoutVars>
          <dgm:chMax val="1"/>
          <dgm:dir/>
          <dgm:resizeHandles val="exact"/>
        </dgm:presLayoutVars>
      </dgm:prSet>
      <dgm:spPr/>
    </dgm:pt>
    <dgm:pt modelId="{29EBC14F-D423-4CA0-8D17-5276FBF1150F}" type="pres">
      <dgm:prSet presAssocID="{14C1F506-DC0C-4E6B-9C48-4E34AB8325BF}" presName="diamond" presStyleLbl="bgShp" presStyleIdx="0" presStyleCnt="1"/>
      <dgm:spPr/>
    </dgm:pt>
    <dgm:pt modelId="{35101424-679B-4650-8750-593B1418DC7D}" type="pres">
      <dgm:prSet presAssocID="{14C1F506-DC0C-4E6B-9C48-4E34AB8325BF}" presName="quad1" presStyleLbl="node1" presStyleIdx="0" presStyleCnt="4">
        <dgm:presLayoutVars>
          <dgm:chMax val="0"/>
          <dgm:chPref val="0"/>
          <dgm:bulletEnabled val="1"/>
        </dgm:presLayoutVars>
      </dgm:prSet>
      <dgm:spPr/>
    </dgm:pt>
    <dgm:pt modelId="{172E3390-5B13-4DFB-9D9A-279B36555D1F}" type="pres">
      <dgm:prSet presAssocID="{14C1F506-DC0C-4E6B-9C48-4E34AB8325BF}" presName="quad2" presStyleLbl="node1" presStyleIdx="1" presStyleCnt="4">
        <dgm:presLayoutVars>
          <dgm:chMax val="0"/>
          <dgm:chPref val="0"/>
          <dgm:bulletEnabled val="1"/>
        </dgm:presLayoutVars>
      </dgm:prSet>
      <dgm:spPr/>
    </dgm:pt>
    <dgm:pt modelId="{83F3F2E3-9165-43FD-91AA-9B1592BFDCBF}" type="pres">
      <dgm:prSet presAssocID="{14C1F506-DC0C-4E6B-9C48-4E34AB8325BF}" presName="quad3" presStyleLbl="node1" presStyleIdx="2" presStyleCnt="4">
        <dgm:presLayoutVars>
          <dgm:chMax val="0"/>
          <dgm:chPref val="0"/>
          <dgm:bulletEnabled val="1"/>
        </dgm:presLayoutVars>
      </dgm:prSet>
      <dgm:spPr/>
    </dgm:pt>
    <dgm:pt modelId="{2D389BFE-C8E5-4601-BA79-A744E91E7E68}" type="pres">
      <dgm:prSet presAssocID="{14C1F506-DC0C-4E6B-9C48-4E34AB8325BF}" presName="quad4" presStyleLbl="node1" presStyleIdx="3" presStyleCnt="4">
        <dgm:presLayoutVars>
          <dgm:chMax val="0"/>
          <dgm:chPref val="0"/>
          <dgm:bulletEnabled val="1"/>
        </dgm:presLayoutVars>
      </dgm:prSet>
      <dgm:spPr/>
    </dgm:pt>
  </dgm:ptLst>
  <dgm:cxnLst>
    <dgm:cxn modelId="{C6791207-DDAC-4092-AE4F-23B518AB9610}" srcId="{14C1F506-DC0C-4E6B-9C48-4E34AB8325BF}" destId="{54FB5F52-D64E-400F-9F06-74E27147308A}" srcOrd="1" destOrd="0" parTransId="{FFC084FE-7982-493D-9ABA-043686E0DE30}" sibTransId="{17C3A0F1-6CB1-4D6B-B4AF-8DE0C47E121B}"/>
    <dgm:cxn modelId="{80538E29-115F-41FB-8D5E-1FEEB8CFEEED}" type="presOf" srcId="{14C1F506-DC0C-4E6B-9C48-4E34AB8325BF}" destId="{6AE7EA67-B679-4472-8E0F-12373C4A88B5}" srcOrd="0" destOrd="0" presId="urn:microsoft.com/office/officeart/2005/8/layout/matrix3"/>
    <dgm:cxn modelId="{4CBCB22C-E04C-4BDA-8D17-3796E0A8C6CE}" type="presOf" srcId="{54FB5F52-D64E-400F-9F06-74E27147308A}" destId="{172E3390-5B13-4DFB-9D9A-279B36555D1F}" srcOrd="0" destOrd="0" presId="urn:microsoft.com/office/officeart/2005/8/layout/matrix3"/>
    <dgm:cxn modelId="{928A214E-3FA0-498C-BE44-4D4E05BCB369}" srcId="{14C1F506-DC0C-4E6B-9C48-4E34AB8325BF}" destId="{5AF15855-819E-4780-A9CF-91EC0216835C}" srcOrd="0" destOrd="0" parTransId="{E22D9AFB-0EF2-4E59-BA13-FC15B628D1FE}" sibTransId="{49197E7A-0260-4B25-B969-8C9CEF3A9159}"/>
    <dgm:cxn modelId="{EB8F2F62-10D9-40D3-84C9-6A5574E7E0E1}" type="presOf" srcId="{6BE93EE0-B76B-4886-A92B-A6AD63D95AD3}" destId="{83F3F2E3-9165-43FD-91AA-9B1592BFDCBF}" srcOrd="0" destOrd="0" presId="urn:microsoft.com/office/officeart/2005/8/layout/matrix3"/>
    <dgm:cxn modelId="{B345CF6D-7E3B-4C7C-A46B-4522CC022106}" srcId="{14C1F506-DC0C-4E6B-9C48-4E34AB8325BF}" destId="{6BE93EE0-B76B-4886-A92B-A6AD63D95AD3}" srcOrd="2" destOrd="0" parTransId="{1432DDA4-D79C-4EBD-8CB2-1F339694B4FC}" sibTransId="{FB0EAEF1-119D-4147-A969-0CD0A6A6EF89}"/>
    <dgm:cxn modelId="{EBBE1482-ADF9-4C39-83B1-751A9CF9EA18}" srcId="{14C1F506-DC0C-4E6B-9C48-4E34AB8325BF}" destId="{246688EF-EEA0-4C6F-BC7A-8B391AA3A6D3}" srcOrd="3" destOrd="0" parTransId="{CEC94648-60C9-4D21-81AE-8098BFCD5804}" sibTransId="{3AE63E9A-EC19-4535-BC64-80A3C9A15292}"/>
    <dgm:cxn modelId="{59C5C69B-768D-49AE-8A03-36D72EBC5D67}" type="presOf" srcId="{5AF15855-819E-4780-A9CF-91EC0216835C}" destId="{35101424-679B-4650-8750-593B1418DC7D}" srcOrd="0" destOrd="0" presId="urn:microsoft.com/office/officeart/2005/8/layout/matrix3"/>
    <dgm:cxn modelId="{707225E8-F2A6-403F-9EFD-825BC69DCE93}" type="presOf" srcId="{246688EF-EEA0-4C6F-BC7A-8B391AA3A6D3}" destId="{2D389BFE-C8E5-4601-BA79-A744E91E7E68}" srcOrd="0" destOrd="0" presId="urn:microsoft.com/office/officeart/2005/8/layout/matrix3"/>
    <dgm:cxn modelId="{11FBDD8F-FACA-45A9-A88F-B5210DBF34F9}" type="presParOf" srcId="{6AE7EA67-B679-4472-8E0F-12373C4A88B5}" destId="{29EBC14F-D423-4CA0-8D17-5276FBF1150F}" srcOrd="0" destOrd="0" presId="urn:microsoft.com/office/officeart/2005/8/layout/matrix3"/>
    <dgm:cxn modelId="{B29559B6-E1A5-46B7-A675-1640DBBFD458}" type="presParOf" srcId="{6AE7EA67-B679-4472-8E0F-12373C4A88B5}" destId="{35101424-679B-4650-8750-593B1418DC7D}" srcOrd="1" destOrd="0" presId="urn:microsoft.com/office/officeart/2005/8/layout/matrix3"/>
    <dgm:cxn modelId="{9252015A-F063-40F3-8EA3-DBE7AAE57EF1}" type="presParOf" srcId="{6AE7EA67-B679-4472-8E0F-12373C4A88B5}" destId="{172E3390-5B13-4DFB-9D9A-279B36555D1F}" srcOrd="2" destOrd="0" presId="urn:microsoft.com/office/officeart/2005/8/layout/matrix3"/>
    <dgm:cxn modelId="{3159AE69-9D5D-47F5-9A74-283CF8C610B8}" type="presParOf" srcId="{6AE7EA67-B679-4472-8E0F-12373C4A88B5}" destId="{83F3F2E3-9165-43FD-91AA-9B1592BFDCBF}" srcOrd="3" destOrd="0" presId="urn:microsoft.com/office/officeart/2005/8/layout/matrix3"/>
    <dgm:cxn modelId="{162D0DC6-9D38-4B77-81A7-BC7D97A9ABB2}" type="presParOf" srcId="{6AE7EA67-B679-4472-8E0F-12373C4A88B5}" destId="{2D389BFE-C8E5-4601-BA79-A744E91E7E6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D54B06-FAE4-4219-9341-BB2532AD8A1D}" type="doc">
      <dgm:prSet loTypeId="urn:microsoft.com/office/officeart/2005/8/layout/cycle6" loCatId="cycle" qsTypeId="urn:microsoft.com/office/officeart/2005/8/quickstyle/simple1" qsCatId="simple" csTypeId="urn:microsoft.com/office/officeart/2005/8/colors/accent1_4" csCatId="accent1" phldr="1"/>
      <dgm:spPr/>
      <dgm:t>
        <a:bodyPr/>
        <a:lstStyle/>
        <a:p>
          <a:endParaRPr lang="en-GB"/>
        </a:p>
      </dgm:t>
    </dgm:pt>
    <dgm:pt modelId="{F6D536B9-26A1-401B-9490-3ED1AA3EA326}">
      <dgm:prSet phldrT="[Text]"/>
      <dgm:spPr/>
      <dgm:t>
        <a:bodyPr/>
        <a:lstStyle/>
        <a:p>
          <a:r>
            <a:rPr lang="en-GB" dirty="0"/>
            <a:t>Sector Working Groups</a:t>
          </a:r>
        </a:p>
      </dgm:t>
    </dgm:pt>
    <dgm:pt modelId="{9DCF40F6-69A0-4204-9916-ABF41CEEC677}" type="parTrans" cxnId="{D5778B1A-8C82-4E9E-A3DC-8B95ABFE3E50}">
      <dgm:prSet/>
      <dgm:spPr/>
      <dgm:t>
        <a:bodyPr/>
        <a:lstStyle/>
        <a:p>
          <a:endParaRPr lang="en-GB"/>
        </a:p>
      </dgm:t>
    </dgm:pt>
    <dgm:pt modelId="{ADFDFC5B-EF1E-47BA-BF36-C2839BF635DE}" type="sibTrans" cxnId="{D5778B1A-8C82-4E9E-A3DC-8B95ABFE3E50}">
      <dgm:prSet/>
      <dgm:spPr/>
      <dgm:t>
        <a:bodyPr/>
        <a:lstStyle/>
        <a:p>
          <a:endParaRPr lang="en-GB"/>
        </a:p>
      </dgm:t>
    </dgm:pt>
    <dgm:pt modelId="{96EE1CED-5B59-45F4-BE90-3A2A931A32DB}">
      <dgm:prSet phldrT="[Text]"/>
      <dgm:spPr/>
      <dgm:t>
        <a:bodyPr/>
        <a:lstStyle/>
        <a:p>
          <a:r>
            <a:rPr lang="en-GB" dirty="0"/>
            <a:t>Group Chair Meetings</a:t>
          </a:r>
        </a:p>
      </dgm:t>
    </dgm:pt>
    <dgm:pt modelId="{5A978717-3076-4C39-B249-5217C4BC7F2C}" type="parTrans" cxnId="{CE422D87-C941-408A-8D40-D535C3FEB31F}">
      <dgm:prSet/>
      <dgm:spPr/>
      <dgm:t>
        <a:bodyPr/>
        <a:lstStyle/>
        <a:p>
          <a:endParaRPr lang="en-GB"/>
        </a:p>
      </dgm:t>
    </dgm:pt>
    <dgm:pt modelId="{44CFD68B-BB55-4F79-8B3C-249A023927DD}" type="sibTrans" cxnId="{CE422D87-C941-408A-8D40-D535C3FEB31F}">
      <dgm:prSet/>
      <dgm:spPr/>
      <dgm:t>
        <a:bodyPr/>
        <a:lstStyle/>
        <a:p>
          <a:endParaRPr lang="en-GB"/>
        </a:p>
      </dgm:t>
    </dgm:pt>
    <dgm:pt modelId="{3A700C28-5805-471A-BF13-927DD0D6F155}">
      <dgm:prSet phldrT="[Text]"/>
      <dgm:spPr/>
      <dgm:t>
        <a:bodyPr/>
        <a:lstStyle/>
        <a:p>
          <a:r>
            <a:rPr lang="en-GB" dirty="0"/>
            <a:t>Newsletters</a:t>
          </a:r>
        </a:p>
      </dgm:t>
    </dgm:pt>
    <dgm:pt modelId="{CC67FEB3-98A3-4EB3-ACC1-7211796D3EBD}" type="parTrans" cxnId="{9FAC7555-F002-4B70-BDE7-CDF10F27F0D4}">
      <dgm:prSet/>
      <dgm:spPr/>
      <dgm:t>
        <a:bodyPr/>
        <a:lstStyle/>
        <a:p>
          <a:endParaRPr lang="en-GB"/>
        </a:p>
      </dgm:t>
    </dgm:pt>
    <dgm:pt modelId="{7F877D2F-F593-4D7B-833F-5515A37D2C2F}" type="sibTrans" cxnId="{9FAC7555-F002-4B70-BDE7-CDF10F27F0D4}">
      <dgm:prSet/>
      <dgm:spPr/>
      <dgm:t>
        <a:bodyPr/>
        <a:lstStyle/>
        <a:p>
          <a:endParaRPr lang="en-GB"/>
        </a:p>
      </dgm:t>
    </dgm:pt>
    <dgm:pt modelId="{6BFE606E-7B91-4A1A-A835-2F0C0DEACBA3}">
      <dgm:prSet phldrT="[Text]"/>
      <dgm:spPr/>
      <dgm:t>
        <a:bodyPr/>
        <a:lstStyle/>
        <a:p>
          <a:r>
            <a:rPr lang="en-GB" dirty="0"/>
            <a:t>Member Meetings</a:t>
          </a:r>
        </a:p>
      </dgm:t>
    </dgm:pt>
    <dgm:pt modelId="{4496A3E4-E700-434B-A027-4325BF42934E}" type="parTrans" cxnId="{ADDC26B5-66C1-480D-B00A-3E91FCB3E8EF}">
      <dgm:prSet/>
      <dgm:spPr/>
      <dgm:t>
        <a:bodyPr/>
        <a:lstStyle/>
        <a:p>
          <a:endParaRPr lang="en-GB"/>
        </a:p>
      </dgm:t>
    </dgm:pt>
    <dgm:pt modelId="{E14A16E7-F704-4A8A-B7FC-28E8284724D6}" type="sibTrans" cxnId="{ADDC26B5-66C1-480D-B00A-3E91FCB3E8EF}">
      <dgm:prSet/>
      <dgm:spPr/>
      <dgm:t>
        <a:bodyPr/>
        <a:lstStyle/>
        <a:p>
          <a:endParaRPr lang="en-GB"/>
        </a:p>
      </dgm:t>
    </dgm:pt>
    <dgm:pt modelId="{2951D2B3-DEAB-4CA1-9F71-E6B1B5207976}">
      <dgm:prSet phldrT="[Text]"/>
      <dgm:spPr/>
      <dgm:t>
        <a:bodyPr/>
        <a:lstStyle/>
        <a:p>
          <a:r>
            <a:rPr lang="en-GB" dirty="0"/>
            <a:t>Client Group</a:t>
          </a:r>
        </a:p>
      </dgm:t>
    </dgm:pt>
    <dgm:pt modelId="{B68CCB11-FC3B-48C7-BC12-E4CF7A404FB8}" type="parTrans" cxnId="{9AEDA949-5101-4FA1-A011-571C7EDBF55A}">
      <dgm:prSet/>
      <dgm:spPr/>
      <dgm:t>
        <a:bodyPr/>
        <a:lstStyle/>
        <a:p>
          <a:endParaRPr lang="en-GB"/>
        </a:p>
      </dgm:t>
    </dgm:pt>
    <dgm:pt modelId="{2709EC16-4F08-4959-AD74-4E78EBAE427E}" type="sibTrans" cxnId="{9AEDA949-5101-4FA1-A011-571C7EDBF55A}">
      <dgm:prSet/>
      <dgm:spPr/>
      <dgm:t>
        <a:bodyPr/>
        <a:lstStyle/>
        <a:p>
          <a:endParaRPr lang="en-GB"/>
        </a:p>
      </dgm:t>
    </dgm:pt>
    <dgm:pt modelId="{5E30107C-FCFF-47EB-ABDF-63FB7FC93F43}">
      <dgm:prSet/>
      <dgm:spPr/>
      <dgm:t>
        <a:bodyPr/>
        <a:lstStyle/>
        <a:p>
          <a:r>
            <a:rPr lang="en-GB" dirty="0"/>
            <a:t>Meet the Buyer</a:t>
          </a:r>
        </a:p>
      </dgm:t>
    </dgm:pt>
    <dgm:pt modelId="{66F90E1F-E646-430C-989D-9B480C5176F6}" type="parTrans" cxnId="{F9124F72-69FF-4AEF-93D7-BCBDF0711F55}">
      <dgm:prSet/>
      <dgm:spPr/>
      <dgm:t>
        <a:bodyPr/>
        <a:lstStyle/>
        <a:p>
          <a:endParaRPr lang="en-GB"/>
        </a:p>
      </dgm:t>
    </dgm:pt>
    <dgm:pt modelId="{77C6253A-B1DF-4508-8A6C-8E389ABA72D7}" type="sibTrans" cxnId="{F9124F72-69FF-4AEF-93D7-BCBDF0711F55}">
      <dgm:prSet/>
      <dgm:spPr/>
      <dgm:t>
        <a:bodyPr/>
        <a:lstStyle/>
        <a:p>
          <a:endParaRPr lang="en-GB"/>
        </a:p>
      </dgm:t>
    </dgm:pt>
    <dgm:pt modelId="{0D1A697C-906A-4E94-9EF1-9A5202EEA9A0}" type="pres">
      <dgm:prSet presAssocID="{8AD54B06-FAE4-4219-9341-BB2532AD8A1D}" presName="cycle" presStyleCnt="0">
        <dgm:presLayoutVars>
          <dgm:dir/>
          <dgm:resizeHandles val="exact"/>
        </dgm:presLayoutVars>
      </dgm:prSet>
      <dgm:spPr/>
    </dgm:pt>
    <dgm:pt modelId="{5A77FBE9-7A85-41BE-BE65-DEC7198D473A}" type="pres">
      <dgm:prSet presAssocID="{F6D536B9-26A1-401B-9490-3ED1AA3EA326}" presName="node" presStyleLbl="node1" presStyleIdx="0" presStyleCnt="6">
        <dgm:presLayoutVars>
          <dgm:bulletEnabled val="1"/>
        </dgm:presLayoutVars>
      </dgm:prSet>
      <dgm:spPr/>
    </dgm:pt>
    <dgm:pt modelId="{6CC46ED7-28B6-4644-814D-10E2D16555A5}" type="pres">
      <dgm:prSet presAssocID="{F6D536B9-26A1-401B-9490-3ED1AA3EA326}" presName="spNode" presStyleCnt="0"/>
      <dgm:spPr/>
    </dgm:pt>
    <dgm:pt modelId="{1CF11F7B-048E-4C7F-BF98-42B320AB155D}" type="pres">
      <dgm:prSet presAssocID="{ADFDFC5B-EF1E-47BA-BF36-C2839BF635DE}" presName="sibTrans" presStyleLbl="sibTrans1D1" presStyleIdx="0" presStyleCnt="6"/>
      <dgm:spPr/>
    </dgm:pt>
    <dgm:pt modelId="{BF93954E-F47F-48C2-94F9-A4F02E72C9B0}" type="pres">
      <dgm:prSet presAssocID="{5E30107C-FCFF-47EB-ABDF-63FB7FC93F43}" presName="node" presStyleLbl="node1" presStyleIdx="1" presStyleCnt="6">
        <dgm:presLayoutVars>
          <dgm:bulletEnabled val="1"/>
        </dgm:presLayoutVars>
      </dgm:prSet>
      <dgm:spPr/>
    </dgm:pt>
    <dgm:pt modelId="{4181B476-DE4A-4B19-9D8D-493BF189380F}" type="pres">
      <dgm:prSet presAssocID="{5E30107C-FCFF-47EB-ABDF-63FB7FC93F43}" presName="spNode" presStyleCnt="0"/>
      <dgm:spPr/>
    </dgm:pt>
    <dgm:pt modelId="{B16FF876-4C18-4324-8059-450764988E21}" type="pres">
      <dgm:prSet presAssocID="{77C6253A-B1DF-4508-8A6C-8E389ABA72D7}" presName="sibTrans" presStyleLbl="sibTrans1D1" presStyleIdx="1" presStyleCnt="6"/>
      <dgm:spPr/>
    </dgm:pt>
    <dgm:pt modelId="{E0EACF4D-0309-4C85-8C10-FF0673D1CD7C}" type="pres">
      <dgm:prSet presAssocID="{96EE1CED-5B59-45F4-BE90-3A2A931A32DB}" presName="node" presStyleLbl="node1" presStyleIdx="2" presStyleCnt="6">
        <dgm:presLayoutVars>
          <dgm:bulletEnabled val="1"/>
        </dgm:presLayoutVars>
      </dgm:prSet>
      <dgm:spPr/>
    </dgm:pt>
    <dgm:pt modelId="{034F8309-8B64-4037-AFB0-2EF29BE76443}" type="pres">
      <dgm:prSet presAssocID="{96EE1CED-5B59-45F4-BE90-3A2A931A32DB}" presName="spNode" presStyleCnt="0"/>
      <dgm:spPr/>
    </dgm:pt>
    <dgm:pt modelId="{5D626128-05A3-446B-9394-8C56F7D11275}" type="pres">
      <dgm:prSet presAssocID="{44CFD68B-BB55-4F79-8B3C-249A023927DD}" presName="sibTrans" presStyleLbl="sibTrans1D1" presStyleIdx="2" presStyleCnt="6"/>
      <dgm:spPr/>
    </dgm:pt>
    <dgm:pt modelId="{F2C992AB-7C49-4DA4-B9DD-686429E04E6C}" type="pres">
      <dgm:prSet presAssocID="{3A700C28-5805-471A-BF13-927DD0D6F155}" presName="node" presStyleLbl="node1" presStyleIdx="3" presStyleCnt="6">
        <dgm:presLayoutVars>
          <dgm:bulletEnabled val="1"/>
        </dgm:presLayoutVars>
      </dgm:prSet>
      <dgm:spPr/>
    </dgm:pt>
    <dgm:pt modelId="{340A4B65-FD3D-48AF-9DE9-5EB4CE8306A4}" type="pres">
      <dgm:prSet presAssocID="{3A700C28-5805-471A-BF13-927DD0D6F155}" presName="spNode" presStyleCnt="0"/>
      <dgm:spPr/>
    </dgm:pt>
    <dgm:pt modelId="{C1F9EE8B-D588-484B-BFBF-80765F4EA7D7}" type="pres">
      <dgm:prSet presAssocID="{7F877D2F-F593-4D7B-833F-5515A37D2C2F}" presName="sibTrans" presStyleLbl="sibTrans1D1" presStyleIdx="3" presStyleCnt="6"/>
      <dgm:spPr/>
    </dgm:pt>
    <dgm:pt modelId="{DD0D7674-2CCE-414A-A771-327E8CFB0FEA}" type="pres">
      <dgm:prSet presAssocID="{6BFE606E-7B91-4A1A-A835-2F0C0DEACBA3}" presName="node" presStyleLbl="node1" presStyleIdx="4" presStyleCnt="6">
        <dgm:presLayoutVars>
          <dgm:bulletEnabled val="1"/>
        </dgm:presLayoutVars>
      </dgm:prSet>
      <dgm:spPr/>
    </dgm:pt>
    <dgm:pt modelId="{1C3B7F52-5606-4DBB-AF4A-0155C81F85ED}" type="pres">
      <dgm:prSet presAssocID="{6BFE606E-7B91-4A1A-A835-2F0C0DEACBA3}" presName="spNode" presStyleCnt="0"/>
      <dgm:spPr/>
    </dgm:pt>
    <dgm:pt modelId="{DE980E5C-BAB5-4610-8B51-9BA8413E2620}" type="pres">
      <dgm:prSet presAssocID="{E14A16E7-F704-4A8A-B7FC-28E8284724D6}" presName="sibTrans" presStyleLbl="sibTrans1D1" presStyleIdx="4" presStyleCnt="6"/>
      <dgm:spPr/>
    </dgm:pt>
    <dgm:pt modelId="{D824954A-12C1-44B1-B6AD-CCA78D09649F}" type="pres">
      <dgm:prSet presAssocID="{2951D2B3-DEAB-4CA1-9F71-E6B1B5207976}" presName="node" presStyleLbl="node1" presStyleIdx="5" presStyleCnt="6">
        <dgm:presLayoutVars>
          <dgm:bulletEnabled val="1"/>
        </dgm:presLayoutVars>
      </dgm:prSet>
      <dgm:spPr/>
    </dgm:pt>
    <dgm:pt modelId="{88154BFD-1BE3-4199-A0E6-64C9055DC509}" type="pres">
      <dgm:prSet presAssocID="{2951D2B3-DEAB-4CA1-9F71-E6B1B5207976}" presName="spNode" presStyleCnt="0"/>
      <dgm:spPr/>
    </dgm:pt>
    <dgm:pt modelId="{59705B34-62FF-457F-87AC-A3569814D6F0}" type="pres">
      <dgm:prSet presAssocID="{2709EC16-4F08-4959-AD74-4E78EBAE427E}" presName="sibTrans" presStyleLbl="sibTrans1D1" presStyleIdx="5" presStyleCnt="6"/>
      <dgm:spPr/>
    </dgm:pt>
  </dgm:ptLst>
  <dgm:cxnLst>
    <dgm:cxn modelId="{D5778B1A-8C82-4E9E-A3DC-8B95ABFE3E50}" srcId="{8AD54B06-FAE4-4219-9341-BB2532AD8A1D}" destId="{F6D536B9-26A1-401B-9490-3ED1AA3EA326}" srcOrd="0" destOrd="0" parTransId="{9DCF40F6-69A0-4204-9916-ABF41CEEC677}" sibTransId="{ADFDFC5B-EF1E-47BA-BF36-C2839BF635DE}"/>
    <dgm:cxn modelId="{CE17AB1C-8F81-4D7A-8F98-F3F8C626611E}" type="presOf" srcId="{8AD54B06-FAE4-4219-9341-BB2532AD8A1D}" destId="{0D1A697C-906A-4E94-9EF1-9A5202EEA9A0}" srcOrd="0" destOrd="0" presId="urn:microsoft.com/office/officeart/2005/8/layout/cycle6"/>
    <dgm:cxn modelId="{441B7245-2738-4904-B2AC-7DA1A868A848}" type="presOf" srcId="{F6D536B9-26A1-401B-9490-3ED1AA3EA326}" destId="{5A77FBE9-7A85-41BE-BE65-DEC7198D473A}" srcOrd="0" destOrd="0" presId="urn:microsoft.com/office/officeart/2005/8/layout/cycle6"/>
    <dgm:cxn modelId="{9AEDA949-5101-4FA1-A011-571C7EDBF55A}" srcId="{8AD54B06-FAE4-4219-9341-BB2532AD8A1D}" destId="{2951D2B3-DEAB-4CA1-9F71-E6B1B5207976}" srcOrd="5" destOrd="0" parTransId="{B68CCB11-FC3B-48C7-BC12-E4CF7A404FB8}" sibTransId="{2709EC16-4F08-4959-AD74-4E78EBAE427E}"/>
    <dgm:cxn modelId="{9FAC7555-F002-4B70-BDE7-CDF10F27F0D4}" srcId="{8AD54B06-FAE4-4219-9341-BB2532AD8A1D}" destId="{3A700C28-5805-471A-BF13-927DD0D6F155}" srcOrd="3" destOrd="0" parTransId="{CC67FEB3-98A3-4EB3-ACC1-7211796D3EBD}" sibTransId="{7F877D2F-F593-4D7B-833F-5515A37D2C2F}"/>
    <dgm:cxn modelId="{A48F8161-B84A-4791-9681-1157CEF51350}" type="presOf" srcId="{5E30107C-FCFF-47EB-ABDF-63FB7FC93F43}" destId="{BF93954E-F47F-48C2-94F9-A4F02E72C9B0}" srcOrd="0" destOrd="0" presId="urn:microsoft.com/office/officeart/2005/8/layout/cycle6"/>
    <dgm:cxn modelId="{F9124F72-69FF-4AEF-93D7-BCBDF0711F55}" srcId="{8AD54B06-FAE4-4219-9341-BB2532AD8A1D}" destId="{5E30107C-FCFF-47EB-ABDF-63FB7FC93F43}" srcOrd="1" destOrd="0" parTransId="{66F90E1F-E646-430C-989D-9B480C5176F6}" sibTransId="{77C6253A-B1DF-4508-8A6C-8E389ABA72D7}"/>
    <dgm:cxn modelId="{5C436677-B363-43E7-A6E2-8B6E7B81C2B5}" type="presOf" srcId="{7F877D2F-F593-4D7B-833F-5515A37D2C2F}" destId="{C1F9EE8B-D588-484B-BFBF-80765F4EA7D7}" srcOrd="0" destOrd="0" presId="urn:microsoft.com/office/officeart/2005/8/layout/cycle6"/>
    <dgm:cxn modelId="{93329677-CC27-4F23-9623-2782BB330BCD}" type="presOf" srcId="{44CFD68B-BB55-4F79-8B3C-249A023927DD}" destId="{5D626128-05A3-446B-9394-8C56F7D11275}" srcOrd="0" destOrd="0" presId="urn:microsoft.com/office/officeart/2005/8/layout/cycle6"/>
    <dgm:cxn modelId="{81C3FA7F-065A-4812-A43F-6B6C2EF0A84C}" type="presOf" srcId="{6BFE606E-7B91-4A1A-A835-2F0C0DEACBA3}" destId="{DD0D7674-2CCE-414A-A771-327E8CFB0FEA}" srcOrd="0" destOrd="0" presId="urn:microsoft.com/office/officeart/2005/8/layout/cycle6"/>
    <dgm:cxn modelId="{3B2B1B81-1A1C-418F-876C-7328C1402C43}" type="presOf" srcId="{96EE1CED-5B59-45F4-BE90-3A2A931A32DB}" destId="{E0EACF4D-0309-4C85-8C10-FF0673D1CD7C}" srcOrd="0" destOrd="0" presId="urn:microsoft.com/office/officeart/2005/8/layout/cycle6"/>
    <dgm:cxn modelId="{CE422D87-C941-408A-8D40-D535C3FEB31F}" srcId="{8AD54B06-FAE4-4219-9341-BB2532AD8A1D}" destId="{96EE1CED-5B59-45F4-BE90-3A2A931A32DB}" srcOrd="2" destOrd="0" parTransId="{5A978717-3076-4C39-B249-5217C4BC7F2C}" sibTransId="{44CFD68B-BB55-4F79-8B3C-249A023927DD}"/>
    <dgm:cxn modelId="{D6775A9A-DB9E-4CF1-9FC4-5792E2823296}" type="presOf" srcId="{2951D2B3-DEAB-4CA1-9F71-E6B1B5207976}" destId="{D824954A-12C1-44B1-B6AD-CCA78D09649F}" srcOrd="0" destOrd="0" presId="urn:microsoft.com/office/officeart/2005/8/layout/cycle6"/>
    <dgm:cxn modelId="{609894AF-D33C-48E9-8E44-A97A0934B40F}" type="presOf" srcId="{3A700C28-5805-471A-BF13-927DD0D6F155}" destId="{F2C992AB-7C49-4DA4-B9DD-686429E04E6C}" srcOrd="0" destOrd="0" presId="urn:microsoft.com/office/officeart/2005/8/layout/cycle6"/>
    <dgm:cxn modelId="{E8AD33B0-BDCE-4740-8F63-B3E37D1636D8}" type="presOf" srcId="{77C6253A-B1DF-4508-8A6C-8E389ABA72D7}" destId="{B16FF876-4C18-4324-8059-450764988E21}" srcOrd="0" destOrd="0" presId="urn:microsoft.com/office/officeart/2005/8/layout/cycle6"/>
    <dgm:cxn modelId="{ADDC26B5-66C1-480D-B00A-3E91FCB3E8EF}" srcId="{8AD54B06-FAE4-4219-9341-BB2532AD8A1D}" destId="{6BFE606E-7B91-4A1A-A835-2F0C0DEACBA3}" srcOrd="4" destOrd="0" parTransId="{4496A3E4-E700-434B-A027-4325BF42934E}" sibTransId="{E14A16E7-F704-4A8A-B7FC-28E8284724D6}"/>
    <dgm:cxn modelId="{EF2629CE-43AA-490F-9E63-4D156FC67AE2}" type="presOf" srcId="{E14A16E7-F704-4A8A-B7FC-28E8284724D6}" destId="{DE980E5C-BAB5-4610-8B51-9BA8413E2620}" srcOrd="0" destOrd="0" presId="urn:microsoft.com/office/officeart/2005/8/layout/cycle6"/>
    <dgm:cxn modelId="{2FFFD4F6-4027-44F0-9629-7CD0628FB3CB}" type="presOf" srcId="{2709EC16-4F08-4959-AD74-4E78EBAE427E}" destId="{59705B34-62FF-457F-87AC-A3569814D6F0}" srcOrd="0" destOrd="0" presId="urn:microsoft.com/office/officeart/2005/8/layout/cycle6"/>
    <dgm:cxn modelId="{5AE4E2FE-FF26-4CFE-BC3B-0B8B84A0B563}" type="presOf" srcId="{ADFDFC5B-EF1E-47BA-BF36-C2839BF635DE}" destId="{1CF11F7B-048E-4C7F-BF98-42B320AB155D}" srcOrd="0" destOrd="0" presId="urn:microsoft.com/office/officeart/2005/8/layout/cycle6"/>
    <dgm:cxn modelId="{4C1F1897-E783-4A16-B39F-539EA8136C67}" type="presParOf" srcId="{0D1A697C-906A-4E94-9EF1-9A5202EEA9A0}" destId="{5A77FBE9-7A85-41BE-BE65-DEC7198D473A}" srcOrd="0" destOrd="0" presId="urn:microsoft.com/office/officeart/2005/8/layout/cycle6"/>
    <dgm:cxn modelId="{F28CE2D8-7ECE-4E5B-935D-52C32A3018EC}" type="presParOf" srcId="{0D1A697C-906A-4E94-9EF1-9A5202EEA9A0}" destId="{6CC46ED7-28B6-4644-814D-10E2D16555A5}" srcOrd="1" destOrd="0" presId="urn:microsoft.com/office/officeart/2005/8/layout/cycle6"/>
    <dgm:cxn modelId="{6AFDF9F8-48EB-4A58-A010-B3DB881DA4D4}" type="presParOf" srcId="{0D1A697C-906A-4E94-9EF1-9A5202EEA9A0}" destId="{1CF11F7B-048E-4C7F-BF98-42B320AB155D}" srcOrd="2" destOrd="0" presId="urn:microsoft.com/office/officeart/2005/8/layout/cycle6"/>
    <dgm:cxn modelId="{DE1649A4-0989-458C-8240-43DB71DE3BA3}" type="presParOf" srcId="{0D1A697C-906A-4E94-9EF1-9A5202EEA9A0}" destId="{BF93954E-F47F-48C2-94F9-A4F02E72C9B0}" srcOrd="3" destOrd="0" presId="urn:microsoft.com/office/officeart/2005/8/layout/cycle6"/>
    <dgm:cxn modelId="{A2BB2AC1-796B-4433-BA39-DFCC22F087C6}" type="presParOf" srcId="{0D1A697C-906A-4E94-9EF1-9A5202EEA9A0}" destId="{4181B476-DE4A-4B19-9D8D-493BF189380F}" srcOrd="4" destOrd="0" presId="urn:microsoft.com/office/officeart/2005/8/layout/cycle6"/>
    <dgm:cxn modelId="{13E8BB32-83F2-4D17-ACD3-AD4CCFD200EF}" type="presParOf" srcId="{0D1A697C-906A-4E94-9EF1-9A5202EEA9A0}" destId="{B16FF876-4C18-4324-8059-450764988E21}" srcOrd="5" destOrd="0" presId="urn:microsoft.com/office/officeart/2005/8/layout/cycle6"/>
    <dgm:cxn modelId="{90CA09E3-A619-4F48-8819-2F8426E978D2}" type="presParOf" srcId="{0D1A697C-906A-4E94-9EF1-9A5202EEA9A0}" destId="{E0EACF4D-0309-4C85-8C10-FF0673D1CD7C}" srcOrd="6" destOrd="0" presId="urn:microsoft.com/office/officeart/2005/8/layout/cycle6"/>
    <dgm:cxn modelId="{BE119542-FD0A-425F-A874-90BC4AB55365}" type="presParOf" srcId="{0D1A697C-906A-4E94-9EF1-9A5202EEA9A0}" destId="{034F8309-8B64-4037-AFB0-2EF29BE76443}" srcOrd="7" destOrd="0" presId="urn:microsoft.com/office/officeart/2005/8/layout/cycle6"/>
    <dgm:cxn modelId="{86385FD4-E72F-44F5-BAE5-40B112D2E4F9}" type="presParOf" srcId="{0D1A697C-906A-4E94-9EF1-9A5202EEA9A0}" destId="{5D626128-05A3-446B-9394-8C56F7D11275}" srcOrd="8" destOrd="0" presId="urn:microsoft.com/office/officeart/2005/8/layout/cycle6"/>
    <dgm:cxn modelId="{5A229BEC-8C7E-4634-9010-B1F74B0F80C0}" type="presParOf" srcId="{0D1A697C-906A-4E94-9EF1-9A5202EEA9A0}" destId="{F2C992AB-7C49-4DA4-B9DD-686429E04E6C}" srcOrd="9" destOrd="0" presId="urn:microsoft.com/office/officeart/2005/8/layout/cycle6"/>
    <dgm:cxn modelId="{F1B35DDC-E5F2-48B7-B825-CE7C2D6E1DC8}" type="presParOf" srcId="{0D1A697C-906A-4E94-9EF1-9A5202EEA9A0}" destId="{340A4B65-FD3D-48AF-9DE9-5EB4CE8306A4}" srcOrd="10" destOrd="0" presId="urn:microsoft.com/office/officeart/2005/8/layout/cycle6"/>
    <dgm:cxn modelId="{8621FC94-051F-41AD-B4FE-A9F454BC5955}" type="presParOf" srcId="{0D1A697C-906A-4E94-9EF1-9A5202EEA9A0}" destId="{C1F9EE8B-D588-484B-BFBF-80765F4EA7D7}" srcOrd="11" destOrd="0" presId="urn:microsoft.com/office/officeart/2005/8/layout/cycle6"/>
    <dgm:cxn modelId="{0D89B667-43D0-4F5A-84DF-214CF3AC2320}" type="presParOf" srcId="{0D1A697C-906A-4E94-9EF1-9A5202EEA9A0}" destId="{DD0D7674-2CCE-414A-A771-327E8CFB0FEA}" srcOrd="12" destOrd="0" presId="urn:microsoft.com/office/officeart/2005/8/layout/cycle6"/>
    <dgm:cxn modelId="{0E5DD5B6-F68C-43D4-956B-F576AA8B158D}" type="presParOf" srcId="{0D1A697C-906A-4E94-9EF1-9A5202EEA9A0}" destId="{1C3B7F52-5606-4DBB-AF4A-0155C81F85ED}" srcOrd="13" destOrd="0" presId="urn:microsoft.com/office/officeart/2005/8/layout/cycle6"/>
    <dgm:cxn modelId="{61B17961-600F-4344-9C94-42218E72F9EA}" type="presParOf" srcId="{0D1A697C-906A-4E94-9EF1-9A5202EEA9A0}" destId="{DE980E5C-BAB5-4610-8B51-9BA8413E2620}" srcOrd="14" destOrd="0" presId="urn:microsoft.com/office/officeart/2005/8/layout/cycle6"/>
    <dgm:cxn modelId="{6CC84DDF-A6D7-45D9-907C-3034AD1875C3}" type="presParOf" srcId="{0D1A697C-906A-4E94-9EF1-9A5202EEA9A0}" destId="{D824954A-12C1-44B1-B6AD-CCA78D09649F}" srcOrd="15" destOrd="0" presId="urn:microsoft.com/office/officeart/2005/8/layout/cycle6"/>
    <dgm:cxn modelId="{14E7FA92-18F0-4B9C-99A8-FB11F39A1F1A}" type="presParOf" srcId="{0D1A697C-906A-4E94-9EF1-9A5202EEA9A0}" destId="{88154BFD-1BE3-4199-A0E6-64C9055DC509}" srcOrd="16" destOrd="0" presId="urn:microsoft.com/office/officeart/2005/8/layout/cycle6"/>
    <dgm:cxn modelId="{0B0FE1F0-EFDA-4F63-A55D-4DF573C64ADC}" type="presParOf" srcId="{0D1A697C-906A-4E94-9EF1-9A5202EEA9A0}" destId="{59705B34-62FF-457F-87AC-A3569814D6F0}"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159FE8-A4FD-472A-AC95-642C82D1D17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7E5D618B-59A7-4C3F-BC01-A76C1E3D2303}">
      <dgm:prSet phldrT="[Text]"/>
      <dgm:spPr>
        <a:solidFill>
          <a:schemeClr val="accent5">
            <a:lumMod val="50000"/>
          </a:schemeClr>
        </a:solidFill>
      </dgm:spPr>
      <dgm:t>
        <a:bodyPr/>
        <a:lstStyle/>
        <a:p>
          <a:r>
            <a:rPr lang="en-GB" dirty="0"/>
            <a:t>Team</a:t>
          </a:r>
        </a:p>
      </dgm:t>
    </dgm:pt>
    <dgm:pt modelId="{D376C9AD-9ED2-4946-BFD6-BFD2239F28B0}" type="parTrans" cxnId="{D2ABDF31-F198-4E07-9E67-E92670870E80}">
      <dgm:prSet/>
      <dgm:spPr/>
      <dgm:t>
        <a:bodyPr/>
        <a:lstStyle/>
        <a:p>
          <a:endParaRPr lang="en-GB"/>
        </a:p>
      </dgm:t>
    </dgm:pt>
    <dgm:pt modelId="{8CFEBEE1-56C3-4382-A06B-C6DADC9D1813}" type="sibTrans" cxnId="{D2ABDF31-F198-4E07-9E67-E92670870E80}">
      <dgm:prSet/>
      <dgm:spPr>
        <a:ln>
          <a:solidFill>
            <a:schemeClr val="accent5">
              <a:lumMod val="50000"/>
            </a:schemeClr>
          </a:solidFill>
        </a:ln>
      </dgm:spPr>
      <dgm:t>
        <a:bodyPr/>
        <a:lstStyle/>
        <a:p>
          <a:endParaRPr lang="en-GB"/>
        </a:p>
      </dgm:t>
    </dgm:pt>
    <dgm:pt modelId="{FC9FAD76-A57F-45AD-ABFE-A918F38B8E39}">
      <dgm:prSet phldrT="[Text]"/>
      <dgm:spPr>
        <a:solidFill>
          <a:schemeClr val="accent5">
            <a:lumMod val="50000"/>
          </a:schemeClr>
        </a:solidFill>
      </dgm:spPr>
      <dgm:t>
        <a:bodyPr/>
        <a:lstStyle/>
        <a:p>
          <a:r>
            <a:rPr lang="en-GB" dirty="0"/>
            <a:t>Members</a:t>
          </a:r>
        </a:p>
      </dgm:t>
    </dgm:pt>
    <dgm:pt modelId="{45B84A5C-8DEB-4D0E-8948-D16301E8375E}" type="parTrans" cxnId="{68DB1549-33B5-421A-839C-00E454079AD0}">
      <dgm:prSet/>
      <dgm:spPr/>
      <dgm:t>
        <a:bodyPr/>
        <a:lstStyle/>
        <a:p>
          <a:endParaRPr lang="en-GB"/>
        </a:p>
      </dgm:t>
    </dgm:pt>
    <dgm:pt modelId="{E8EA959D-07EC-4ED2-82F9-0B3EB3A3B00A}" type="sibTrans" cxnId="{68DB1549-33B5-421A-839C-00E454079AD0}">
      <dgm:prSet/>
      <dgm:spPr>
        <a:ln>
          <a:solidFill>
            <a:schemeClr val="accent5">
              <a:lumMod val="50000"/>
            </a:schemeClr>
          </a:solidFill>
        </a:ln>
      </dgm:spPr>
      <dgm:t>
        <a:bodyPr/>
        <a:lstStyle/>
        <a:p>
          <a:endParaRPr lang="en-GB"/>
        </a:p>
      </dgm:t>
    </dgm:pt>
    <dgm:pt modelId="{07DB1F37-5079-4F7A-B771-D84B1CE8A63D}">
      <dgm:prSet phldrT="[Text]"/>
      <dgm:spPr>
        <a:solidFill>
          <a:schemeClr val="accent5">
            <a:lumMod val="50000"/>
          </a:schemeClr>
        </a:solidFill>
      </dgm:spPr>
      <dgm:t>
        <a:bodyPr/>
        <a:lstStyle/>
        <a:p>
          <a:r>
            <a:rPr lang="en-GB" dirty="0"/>
            <a:t>Sector Groups</a:t>
          </a:r>
        </a:p>
      </dgm:t>
    </dgm:pt>
    <dgm:pt modelId="{22058568-A67C-4547-9492-F712358AB8E2}" type="parTrans" cxnId="{EAAF3A16-0B15-4945-9729-7ECFF68EFEEE}">
      <dgm:prSet/>
      <dgm:spPr/>
      <dgm:t>
        <a:bodyPr/>
        <a:lstStyle/>
        <a:p>
          <a:endParaRPr lang="en-GB"/>
        </a:p>
      </dgm:t>
    </dgm:pt>
    <dgm:pt modelId="{1E829DFE-D972-4097-B3E8-21AFC627D2E9}" type="sibTrans" cxnId="{EAAF3A16-0B15-4945-9729-7ECFF68EFEEE}">
      <dgm:prSet/>
      <dgm:spPr>
        <a:ln>
          <a:solidFill>
            <a:schemeClr val="accent5">
              <a:lumMod val="50000"/>
            </a:schemeClr>
          </a:solidFill>
        </a:ln>
      </dgm:spPr>
      <dgm:t>
        <a:bodyPr/>
        <a:lstStyle/>
        <a:p>
          <a:endParaRPr lang="en-GB"/>
        </a:p>
      </dgm:t>
    </dgm:pt>
    <dgm:pt modelId="{580A16C9-0B95-43AD-8709-64490535BB6F}">
      <dgm:prSet phldrT="[Text]"/>
      <dgm:spPr>
        <a:solidFill>
          <a:schemeClr val="accent5">
            <a:lumMod val="50000"/>
          </a:schemeClr>
        </a:solidFill>
      </dgm:spPr>
      <dgm:t>
        <a:bodyPr/>
        <a:lstStyle/>
        <a:p>
          <a:r>
            <a:rPr lang="en-GB" dirty="0"/>
            <a:t>Client Group</a:t>
          </a:r>
        </a:p>
      </dgm:t>
    </dgm:pt>
    <dgm:pt modelId="{65361247-E924-41F4-94E3-5617E02C7077}" type="parTrans" cxnId="{991AF197-A82A-463F-952D-76AF952BB005}">
      <dgm:prSet/>
      <dgm:spPr/>
      <dgm:t>
        <a:bodyPr/>
        <a:lstStyle/>
        <a:p>
          <a:endParaRPr lang="en-GB"/>
        </a:p>
      </dgm:t>
    </dgm:pt>
    <dgm:pt modelId="{9409EAEE-1C94-4958-A20B-838029D0A49D}" type="sibTrans" cxnId="{991AF197-A82A-463F-952D-76AF952BB005}">
      <dgm:prSet/>
      <dgm:spPr>
        <a:ln>
          <a:solidFill>
            <a:schemeClr val="accent5">
              <a:lumMod val="50000"/>
            </a:schemeClr>
          </a:solidFill>
        </a:ln>
      </dgm:spPr>
      <dgm:t>
        <a:bodyPr/>
        <a:lstStyle/>
        <a:p>
          <a:endParaRPr lang="en-GB"/>
        </a:p>
      </dgm:t>
    </dgm:pt>
    <dgm:pt modelId="{C8053720-1779-448D-9BD8-6EECB536632A}">
      <dgm:prSet phldrT="[Text]"/>
      <dgm:spPr>
        <a:solidFill>
          <a:schemeClr val="accent5">
            <a:lumMod val="50000"/>
          </a:schemeClr>
        </a:solidFill>
      </dgm:spPr>
      <dgm:t>
        <a:bodyPr/>
        <a:lstStyle/>
        <a:p>
          <a:r>
            <a:rPr lang="en-GB" dirty="0"/>
            <a:t>Stakeholders</a:t>
          </a:r>
        </a:p>
      </dgm:t>
    </dgm:pt>
    <dgm:pt modelId="{3A4E33C7-4B50-4C0E-82EC-AC09E3143012}" type="parTrans" cxnId="{832BC666-0D21-4127-80DD-93511EC799E9}">
      <dgm:prSet/>
      <dgm:spPr/>
      <dgm:t>
        <a:bodyPr/>
        <a:lstStyle/>
        <a:p>
          <a:endParaRPr lang="en-GB"/>
        </a:p>
      </dgm:t>
    </dgm:pt>
    <dgm:pt modelId="{9F6BC135-E82D-4AA5-A1E3-E77C93527F38}" type="sibTrans" cxnId="{832BC666-0D21-4127-80DD-93511EC799E9}">
      <dgm:prSet/>
      <dgm:spPr>
        <a:ln>
          <a:solidFill>
            <a:schemeClr val="accent5">
              <a:lumMod val="50000"/>
            </a:schemeClr>
          </a:solidFill>
        </a:ln>
      </dgm:spPr>
      <dgm:t>
        <a:bodyPr/>
        <a:lstStyle/>
        <a:p>
          <a:endParaRPr lang="en-GB"/>
        </a:p>
      </dgm:t>
    </dgm:pt>
    <dgm:pt modelId="{6C31E780-6269-4215-9828-9C0C5CEC0AA4}" type="pres">
      <dgm:prSet presAssocID="{76159FE8-A4FD-472A-AC95-642C82D1D173}" presName="cycle" presStyleCnt="0">
        <dgm:presLayoutVars>
          <dgm:dir/>
          <dgm:resizeHandles val="exact"/>
        </dgm:presLayoutVars>
      </dgm:prSet>
      <dgm:spPr/>
    </dgm:pt>
    <dgm:pt modelId="{30474257-7162-4E5D-99E8-FB8A8DB0168B}" type="pres">
      <dgm:prSet presAssocID="{7E5D618B-59A7-4C3F-BC01-A76C1E3D2303}" presName="node" presStyleLbl="node1" presStyleIdx="0" presStyleCnt="5">
        <dgm:presLayoutVars>
          <dgm:bulletEnabled val="1"/>
        </dgm:presLayoutVars>
      </dgm:prSet>
      <dgm:spPr/>
    </dgm:pt>
    <dgm:pt modelId="{6E3ADE82-A65E-413C-B745-C41845F53E3A}" type="pres">
      <dgm:prSet presAssocID="{7E5D618B-59A7-4C3F-BC01-A76C1E3D2303}" presName="spNode" presStyleCnt="0"/>
      <dgm:spPr/>
    </dgm:pt>
    <dgm:pt modelId="{20F5E373-B9AD-40BA-BE51-CB9015D3EAFF}" type="pres">
      <dgm:prSet presAssocID="{8CFEBEE1-56C3-4382-A06B-C6DADC9D1813}" presName="sibTrans" presStyleLbl="sibTrans1D1" presStyleIdx="0" presStyleCnt="5"/>
      <dgm:spPr/>
    </dgm:pt>
    <dgm:pt modelId="{5FEDA662-CA0A-4B91-BDE8-DB74363629B7}" type="pres">
      <dgm:prSet presAssocID="{FC9FAD76-A57F-45AD-ABFE-A918F38B8E39}" presName="node" presStyleLbl="node1" presStyleIdx="1" presStyleCnt="5">
        <dgm:presLayoutVars>
          <dgm:bulletEnabled val="1"/>
        </dgm:presLayoutVars>
      </dgm:prSet>
      <dgm:spPr/>
    </dgm:pt>
    <dgm:pt modelId="{562D125F-AEE4-4985-B3AE-BD4D5F1B55B5}" type="pres">
      <dgm:prSet presAssocID="{FC9FAD76-A57F-45AD-ABFE-A918F38B8E39}" presName="spNode" presStyleCnt="0"/>
      <dgm:spPr/>
    </dgm:pt>
    <dgm:pt modelId="{3C5DD27E-F6E2-4ECA-BFCA-CBBD0E9B1B26}" type="pres">
      <dgm:prSet presAssocID="{E8EA959D-07EC-4ED2-82F9-0B3EB3A3B00A}" presName="sibTrans" presStyleLbl="sibTrans1D1" presStyleIdx="1" presStyleCnt="5"/>
      <dgm:spPr/>
    </dgm:pt>
    <dgm:pt modelId="{D58F90ED-6F3E-46CA-9429-92F3CD3D6308}" type="pres">
      <dgm:prSet presAssocID="{07DB1F37-5079-4F7A-B771-D84B1CE8A63D}" presName="node" presStyleLbl="node1" presStyleIdx="2" presStyleCnt="5">
        <dgm:presLayoutVars>
          <dgm:bulletEnabled val="1"/>
        </dgm:presLayoutVars>
      </dgm:prSet>
      <dgm:spPr/>
    </dgm:pt>
    <dgm:pt modelId="{71919E92-BCA8-46F0-BDDB-37679D026497}" type="pres">
      <dgm:prSet presAssocID="{07DB1F37-5079-4F7A-B771-D84B1CE8A63D}" presName="spNode" presStyleCnt="0"/>
      <dgm:spPr/>
    </dgm:pt>
    <dgm:pt modelId="{0A938785-2BEE-4BEC-8179-17F8AF67F118}" type="pres">
      <dgm:prSet presAssocID="{1E829DFE-D972-4097-B3E8-21AFC627D2E9}" presName="sibTrans" presStyleLbl="sibTrans1D1" presStyleIdx="2" presStyleCnt="5"/>
      <dgm:spPr/>
    </dgm:pt>
    <dgm:pt modelId="{B5AE421A-F2F6-4145-9EEE-4D563D4BA208}" type="pres">
      <dgm:prSet presAssocID="{580A16C9-0B95-43AD-8709-64490535BB6F}" presName="node" presStyleLbl="node1" presStyleIdx="3" presStyleCnt="5">
        <dgm:presLayoutVars>
          <dgm:bulletEnabled val="1"/>
        </dgm:presLayoutVars>
      </dgm:prSet>
      <dgm:spPr/>
    </dgm:pt>
    <dgm:pt modelId="{4FF7CA3E-D2AE-4430-8471-31D5BAC9B627}" type="pres">
      <dgm:prSet presAssocID="{580A16C9-0B95-43AD-8709-64490535BB6F}" presName="spNode" presStyleCnt="0"/>
      <dgm:spPr/>
    </dgm:pt>
    <dgm:pt modelId="{95F51989-49BE-49EE-AFBB-7107AC36D702}" type="pres">
      <dgm:prSet presAssocID="{9409EAEE-1C94-4958-A20B-838029D0A49D}" presName="sibTrans" presStyleLbl="sibTrans1D1" presStyleIdx="3" presStyleCnt="5"/>
      <dgm:spPr/>
    </dgm:pt>
    <dgm:pt modelId="{5436BDDF-3C63-4B76-96D8-D0B1823C1DAE}" type="pres">
      <dgm:prSet presAssocID="{C8053720-1779-448D-9BD8-6EECB536632A}" presName="node" presStyleLbl="node1" presStyleIdx="4" presStyleCnt="5">
        <dgm:presLayoutVars>
          <dgm:bulletEnabled val="1"/>
        </dgm:presLayoutVars>
      </dgm:prSet>
      <dgm:spPr/>
    </dgm:pt>
    <dgm:pt modelId="{EE77CE7B-538F-4851-A924-B90D023E8E5A}" type="pres">
      <dgm:prSet presAssocID="{C8053720-1779-448D-9BD8-6EECB536632A}" presName="spNode" presStyleCnt="0"/>
      <dgm:spPr/>
    </dgm:pt>
    <dgm:pt modelId="{F94375A1-606A-40C6-8B5C-44E8A6E4A05D}" type="pres">
      <dgm:prSet presAssocID="{9F6BC135-E82D-4AA5-A1E3-E77C93527F38}" presName="sibTrans" presStyleLbl="sibTrans1D1" presStyleIdx="4" presStyleCnt="5"/>
      <dgm:spPr/>
    </dgm:pt>
  </dgm:ptLst>
  <dgm:cxnLst>
    <dgm:cxn modelId="{EAAF3A16-0B15-4945-9729-7ECFF68EFEEE}" srcId="{76159FE8-A4FD-472A-AC95-642C82D1D173}" destId="{07DB1F37-5079-4F7A-B771-D84B1CE8A63D}" srcOrd="2" destOrd="0" parTransId="{22058568-A67C-4547-9492-F712358AB8E2}" sibTransId="{1E829DFE-D972-4097-B3E8-21AFC627D2E9}"/>
    <dgm:cxn modelId="{24F8AD16-2EC2-4CE5-A689-421C5DB885DE}" type="presOf" srcId="{7E5D618B-59A7-4C3F-BC01-A76C1E3D2303}" destId="{30474257-7162-4E5D-99E8-FB8A8DB0168B}" srcOrd="0" destOrd="0" presId="urn:microsoft.com/office/officeart/2005/8/layout/cycle6"/>
    <dgm:cxn modelId="{4711731B-9864-45AC-882F-A05FE78A351C}" type="presOf" srcId="{FC9FAD76-A57F-45AD-ABFE-A918F38B8E39}" destId="{5FEDA662-CA0A-4B91-BDE8-DB74363629B7}" srcOrd="0" destOrd="0" presId="urn:microsoft.com/office/officeart/2005/8/layout/cycle6"/>
    <dgm:cxn modelId="{D2ABDF31-F198-4E07-9E67-E92670870E80}" srcId="{76159FE8-A4FD-472A-AC95-642C82D1D173}" destId="{7E5D618B-59A7-4C3F-BC01-A76C1E3D2303}" srcOrd="0" destOrd="0" parTransId="{D376C9AD-9ED2-4946-BFD6-BFD2239F28B0}" sibTransId="{8CFEBEE1-56C3-4382-A06B-C6DADC9D1813}"/>
    <dgm:cxn modelId="{19E1C33F-2F17-4B52-9609-0FC03B17ACDD}" type="presOf" srcId="{8CFEBEE1-56C3-4382-A06B-C6DADC9D1813}" destId="{20F5E373-B9AD-40BA-BE51-CB9015D3EAFF}" srcOrd="0" destOrd="0" presId="urn:microsoft.com/office/officeart/2005/8/layout/cycle6"/>
    <dgm:cxn modelId="{68DB1549-33B5-421A-839C-00E454079AD0}" srcId="{76159FE8-A4FD-472A-AC95-642C82D1D173}" destId="{FC9FAD76-A57F-45AD-ABFE-A918F38B8E39}" srcOrd="1" destOrd="0" parTransId="{45B84A5C-8DEB-4D0E-8948-D16301E8375E}" sibTransId="{E8EA959D-07EC-4ED2-82F9-0B3EB3A3B00A}"/>
    <dgm:cxn modelId="{832BC666-0D21-4127-80DD-93511EC799E9}" srcId="{76159FE8-A4FD-472A-AC95-642C82D1D173}" destId="{C8053720-1779-448D-9BD8-6EECB536632A}" srcOrd="4" destOrd="0" parTransId="{3A4E33C7-4B50-4C0E-82EC-AC09E3143012}" sibTransId="{9F6BC135-E82D-4AA5-A1E3-E77C93527F38}"/>
    <dgm:cxn modelId="{180A6E89-1E01-419A-8B55-71A2807AACAA}" type="presOf" srcId="{9409EAEE-1C94-4958-A20B-838029D0A49D}" destId="{95F51989-49BE-49EE-AFBB-7107AC36D702}" srcOrd="0" destOrd="0" presId="urn:microsoft.com/office/officeart/2005/8/layout/cycle6"/>
    <dgm:cxn modelId="{49718C8F-A014-4D15-8968-DEEB0BB95D60}" type="presOf" srcId="{76159FE8-A4FD-472A-AC95-642C82D1D173}" destId="{6C31E780-6269-4215-9828-9C0C5CEC0AA4}" srcOrd="0" destOrd="0" presId="urn:microsoft.com/office/officeart/2005/8/layout/cycle6"/>
    <dgm:cxn modelId="{3E026291-2249-47A7-8C3B-79786CCDEA31}" type="presOf" srcId="{1E829DFE-D972-4097-B3E8-21AFC627D2E9}" destId="{0A938785-2BEE-4BEC-8179-17F8AF67F118}" srcOrd="0" destOrd="0" presId="urn:microsoft.com/office/officeart/2005/8/layout/cycle6"/>
    <dgm:cxn modelId="{9DD10E97-85B9-4F38-9537-1CCB1B113A8D}" type="presOf" srcId="{9F6BC135-E82D-4AA5-A1E3-E77C93527F38}" destId="{F94375A1-606A-40C6-8B5C-44E8A6E4A05D}" srcOrd="0" destOrd="0" presId="urn:microsoft.com/office/officeart/2005/8/layout/cycle6"/>
    <dgm:cxn modelId="{00019F97-B994-4BC5-A402-E5B51944EFE3}" type="presOf" srcId="{E8EA959D-07EC-4ED2-82F9-0B3EB3A3B00A}" destId="{3C5DD27E-F6E2-4ECA-BFCA-CBBD0E9B1B26}" srcOrd="0" destOrd="0" presId="urn:microsoft.com/office/officeart/2005/8/layout/cycle6"/>
    <dgm:cxn modelId="{991AF197-A82A-463F-952D-76AF952BB005}" srcId="{76159FE8-A4FD-472A-AC95-642C82D1D173}" destId="{580A16C9-0B95-43AD-8709-64490535BB6F}" srcOrd="3" destOrd="0" parTransId="{65361247-E924-41F4-94E3-5617E02C7077}" sibTransId="{9409EAEE-1C94-4958-A20B-838029D0A49D}"/>
    <dgm:cxn modelId="{54D366C3-2AE5-4821-A18C-34AC00F5D1AA}" type="presOf" srcId="{07DB1F37-5079-4F7A-B771-D84B1CE8A63D}" destId="{D58F90ED-6F3E-46CA-9429-92F3CD3D6308}" srcOrd="0" destOrd="0" presId="urn:microsoft.com/office/officeart/2005/8/layout/cycle6"/>
    <dgm:cxn modelId="{7BB950F6-C7A7-4DAF-9A0F-D4199DFB8F93}" type="presOf" srcId="{C8053720-1779-448D-9BD8-6EECB536632A}" destId="{5436BDDF-3C63-4B76-96D8-D0B1823C1DAE}" srcOrd="0" destOrd="0" presId="urn:microsoft.com/office/officeart/2005/8/layout/cycle6"/>
    <dgm:cxn modelId="{F5DF01FB-9629-44EC-B74F-7A92A621C746}" type="presOf" srcId="{580A16C9-0B95-43AD-8709-64490535BB6F}" destId="{B5AE421A-F2F6-4145-9EEE-4D563D4BA208}" srcOrd="0" destOrd="0" presId="urn:microsoft.com/office/officeart/2005/8/layout/cycle6"/>
    <dgm:cxn modelId="{F5E77456-876F-4A74-A336-3A36FF01D6BD}" type="presParOf" srcId="{6C31E780-6269-4215-9828-9C0C5CEC0AA4}" destId="{30474257-7162-4E5D-99E8-FB8A8DB0168B}" srcOrd="0" destOrd="0" presId="urn:microsoft.com/office/officeart/2005/8/layout/cycle6"/>
    <dgm:cxn modelId="{2293C8CB-00CF-46F8-A91C-38D7AA9585C6}" type="presParOf" srcId="{6C31E780-6269-4215-9828-9C0C5CEC0AA4}" destId="{6E3ADE82-A65E-413C-B745-C41845F53E3A}" srcOrd="1" destOrd="0" presId="urn:microsoft.com/office/officeart/2005/8/layout/cycle6"/>
    <dgm:cxn modelId="{66E483DD-978C-4A93-9FC1-F3328FBCB1C8}" type="presParOf" srcId="{6C31E780-6269-4215-9828-9C0C5CEC0AA4}" destId="{20F5E373-B9AD-40BA-BE51-CB9015D3EAFF}" srcOrd="2" destOrd="0" presId="urn:microsoft.com/office/officeart/2005/8/layout/cycle6"/>
    <dgm:cxn modelId="{7BEFEEE4-B4ED-4494-A9A3-6FBCD557EB89}" type="presParOf" srcId="{6C31E780-6269-4215-9828-9C0C5CEC0AA4}" destId="{5FEDA662-CA0A-4B91-BDE8-DB74363629B7}" srcOrd="3" destOrd="0" presId="urn:microsoft.com/office/officeart/2005/8/layout/cycle6"/>
    <dgm:cxn modelId="{7C164DF1-AE56-4640-9557-D517F66CF1E9}" type="presParOf" srcId="{6C31E780-6269-4215-9828-9C0C5CEC0AA4}" destId="{562D125F-AEE4-4985-B3AE-BD4D5F1B55B5}" srcOrd="4" destOrd="0" presId="urn:microsoft.com/office/officeart/2005/8/layout/cycle6"/>
    <dgm:cxn modelId="{27E68DEF-F5F6-4B0E-85EA-E56B804EAA9A}" type="presParOf" srcId="{6C31E780-6269-4215-9828-9C0C5CEC0AA4}" destId="{3C5DD27E-F6E2-4ECA-BFCA-CBBD0E9B1B26}" srcOrd="5" destOrd="0" presId="urn:microsoft.com/office/officeart/2005/8/layout/cycle6"/>
    <dgm:cxn modelId="{CBCCD53F-7DAB-46D4-AD5E-41FA979841CB}" type="presParOf" srcId="{6C31E780-6269-4215-9828-9C0C5CEC0AA4}" destId="{D58F90ED-6F3E-46CA-9429-92F3CD3D6308}" srcOrd="6" destOrd="0" presId="urn:microsoft.com/office/officeart/2005/8/layout/cycle6"/>
    <dgm:cxn modelId="{7279C560-D15D-45BC-ABB5-468EA75538CC}" type="presParOf" srcId="{6C31E780-6269-4215-9828-9C0C5CEC0AA4}" destId="{71919E92-BCA8-46F0-BDDB-37679D026497}" srcOrd="7" destOrd="0" presId="urn:microsoft.com/office/officeart/2005/8/layout/cycle6"/>
    <dgm:cxn modelId="{90914655-D518-4BFE-8355-68F9B5EDCBB6}" type="presParOf" srcId="{6C31E780-6269-4215-9828-9C0C5CEC0AA4}" destId="{0A938785-2BEE-4BEC-8179-17F8AF67F118}" srcOrd="8" destOrd="0" presId="urn:microsoft.com/office/officeart/2005/8/layout/cycle6"/>
    <dgm:cxn modelId="{3BAB0E88-9999-4F89-BEE5-8F7B98AB6733}" type="presParOf" srcId="{6C31E780-6269-4215-9828-9C0C5CEC0AA4}" destId="{B5AE421A-F2F6-4145-9EEE-4D563D4BA208}" srcOrd="9" destOrd="0" presId="urn:microsoft.com/office/officeart/2005/8/layout/cycle6"/>
    <dgm:cxn modelId="{8154B68E-2485-46C4-BC5D-58E0D855A04D}" type="presParOf" srcId="{6C31E780-6269-4215-9828-9C0C5CEC0AA4}" destId="{4FF7CA3E-D2AE-4430-8471-31D5BAC9B627}" srcOrd="10" destOrd="0" presId="urn:microsoft.com/office/officeart/2005/8/layout/cycle6"/>
    <dgm:cxn modelId="{F1D19579-5AF1-44CD-BBB6-75F95344BB18}" type="presParOf" srcId="{6C31E780-6269-4215-9828-9C0C5CEC0AA4}" destId="{95F51989-49BE-49EE-AFBB-7107AC36D702}" srcOrd="11" destOrd="0" presId="urn:microsoft.com/office/officeart/2005/8/layout/cycle6"/>
    <dgm:cxn modelId="{1C8A9B77-30BF-4422-A108-1663917B8A2F}" type="presParOf" srcId="{6C31E780-6269-4215-9828-9C0C5CEC0AA4}" destId="{5436BDDF-3C63-4B76-96D8-D0B1823C1DAE}" srcOrd="12" destOrd="0" presId="urn:microsoft.com/office/officeart/2005/8/layout/cycle6"/>
    <dgm:cxn modelId="{33412AEF-A954-48E4-9A59-FF44091A4DBA}" type="presParOf" srcId="{6C31E780-6269-4215-9828-9C0C5CEC0AA4}" destId="{EE77CE7B-538F-4851-A924-B90D023E8E5A}" srcOrd="13" destOrd="0" presId="urn:microsoft.com/office/officeart/2005/8/layout/cycle6"/>
    <dgm:cxn modelId="{4687E082-5068-476F-814B-7251DB7FA1B7}" type="presParOf" srcId="{6C31E780-6269-4215-9828-9C0C5CEC0AA4}" destId="{F94375A1-606A-40C6-8B5C-44E8A6E4A05D}" srcOrd="14" destOrd="0" presId="urn:microsoft.com/office/officeart/2005/8/layout/cycle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2E2C9-696F-42F5-9206-024086B204B7}">
      <dsp:nvSpPr>
        <dsp:cNvPr id="0" name=""/>
        <dsp:cNvSpPr/>
      </dsp:nvSpPr>
      <dsp:spPr>
        <a:xfrm>
          <a:off x="1303443" y="2822"/>
          <a:ext cx="2887133" cy="1732280"/>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Innovative</a:t>
          </a:r>
        </a:p>
      </dsp:txBody>
      <dsp:txXfrm>
        <a:off x="1303443" y="2822"/>
        <a:ext cx="2887133" cy="1732280"/>
      </dsp:txXfrm>
    </dsp:sp>
    <dsp:sp modelId="{F83A00BA-D7E2-4280-B294-C7DBB82C72DC}">
      <dsp:nvSpPr>
        <dsp:cNvPr id="0" name=""/>
        <dsp:cNvSpPr/>
      </dsp:nvSpPr>
      <dsp:spPr>
        <a:xfrm>
          <a:off x="4479290" y="2822"/>
          <a:ext cx="2887133" cy="1732280"/>
        </a:xfrm>
        <a:prstGeom prst="rect">
          <a:avLst/>
        </a:prstGeom>
        <a:solidFill>
          <a:schemeClr val="accent1">
            <a:shade val="50000"/>
            <a:hueOff val="304453"/>
            <a:satOff val="0"/>
            <a:lumOff val="193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Impactful</a:t>
          </a:r>
        </a:p>
      </dsp:txBody>
      <dsp:txXfrm>
        <a:off x="4479290" y="2822"/>
        <a:ext cx="2887133" cy="1732280"/>
      </dsp:txXfrm>
    </dsp:sp>
    <dsp:sp modelId="{BAB33654-4A4D-4540-A59C-5611942D8869}">
      <dsp:nvSpPr>
        <dsp:cNvPr id="0" name=""/>
        <dsp:cNvSpPr/>
      </dsp:nvSpPr>
      <dsp:spPr>
        <a:xfrm>
          <a:off x="1303443" y="2023815"/>
          <a:ext cx="2887133" cy="1732280"/>
        </a:xfrm>
        <a:prstGeom prst="rect">
          <a:avLst/>
        </a:prstGeom>
        <a:solidFill>
          <a:schemeClr val="accent1">
            <a:shade val="50000"/>
            <a:hueOff val="608907"/>
            <a:satOff val="0"/>
            <a:lumOff val="386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Collaborative</a:t>
          </a:r>
        </a:p>
      </dsp:txBody>
      <dsp:txXfrm>
        <a:off x="1303443" y="2023815"/>
        <a:ext cx="2887133" cy="1732280"/>
      </dsp:txXfrm>
    </dsp:sp>
    <dsp:sp modelId="{16647566-4815-4B6F-93C6-9A6E63BA33EA}">
      <dsp:nvSpPr>
        <dsp:cNvPr id="0" name=""/>
        <dsp:cNvSpPr/>
      </dsp:nvSpPr>
      <dsp:spPr>
        <a:xfrm>
          <a:off x="4479290" y="2023815"/>
          <a:ext cx="2887133" cy="1732280"/>
        </a:xfrm>
        <a:prstGeom prst="rect">
          <a:avLst/>
        </a:prstGeom>
        <a:solidFill>
          <a:schemeClr val="accent1">
            <a:shade val="50000"/>
            <a:hueOff val="608907"/>
            <a:satOff val="0"/>
            <a:lumOff val="386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Interactive</a:t>
          </a:r>
        </a:p>
      </dsp:txBody>
      <dsp:txXfrm>
        <a:off x="4479290" y="2023815"/>
        <a:ext cx="2887133" cy="1732280"/>
      </dsp:txXfrm>
    </dsp:sp>
    <dsp:sp modelId="{B293BA72-D86A-41E3-8CA2-99BFB58E58EC}">
      <dsp:nvSpPr>
        <dsp:cNvPr id="0" name=""/>
        <dsp:cNvSpPr/>
      </dsp:nvSpPr>
      <dsp:spPr>
        <a:xfrm>
          <a:off x="2891366" y="4044808"/>
          <a:ext cx="2887133" cy="1732280"/>
        </a:xfrm>
        <a:prstGeom prst="rect">
          <a:avLst/>
        </a:prstGeom>
        <a:solidFill>
          <a:schemeClr val="accent1">
            <a:shade val="50000"/>
            <a:hueOff val="304453"/>
            <a:satOff val="0"/>
            <a:lumOff val="193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Provide Solutions</a:t>
          </a:r>
        </a:p>
      </dsp:txBody>
      <dsp:txXfrm>
        <a:off x="2891366" y="4044808"/>
        <a:ext cx="2887133" cy="1732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A941F-C2C3-4E7C-B3AA-B409A7C64174}">
      <dsp:nvSpPr>
        <dsp:cNvPr id="0" name=""/>
        <dsp:cNvSpPr/>
      </dsp:nvSpPr>
      <dsp:spPr>
        <a:xfrm>
          <a:off x="1444978" y="0"/>
          <a:ext cx="5779910" cy="5779910"/>
        </a:xfrm>
        <a:prstGeom prst="quadArrow">
          <a:avLst>
            <a:gd name="adj1" fmla="val 2000"/>
            <a:gd name="adj2" fmla="val 4000"/>
            <a:gd name="adj3" fmla="val 5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50D909-9D77-46E5-B89F-99463EAADE17}">
      <dsp:nvSpPr>
        <dsp:cNvPr id="0" name=""/>
        <dsp:cNvSpPr/>
      </dsp:nvSpPr>
      <dsp:spPr>
        <a:xfrm>
          <a:off x="1820672" y="375694"/>
          <a:ext cx="2311964" cy="2311964"/>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Influence &amp; Inform</a:t>
          </a:r>
        </a:p>
      </dsp:txBody>
      <dsp:txXfrm>
        <a:off x="1933533" y="488555"/>
        <a:ext cx="2086242" cy="2086242"/>
      </dsp:txXfrm>
    </dsp:sp>
    <dsp:sp modelId="{5E100907-914E-44F4-A999-B84EEFC1D45B}">
      <dsp:nvSpPr>
        <dsp:cNvPr id="0" name=""/>
        <dsp:cNvSpPr/>
      </dsp:nvSpPr>
      <dsp:spPr>
        <a:xfrm>
          <a:off x="4537230" y="375694"/>
          <a:ext cx="2311964" cy="2311964"/>
        </a:xfrm>
        <a:prstGeom prst="roundRect">
          <a:avLst/>
        </a:prstGeom>
        <a:solidFill>
          <a:schemeClr val="accent1">
            <a:shade val="50000"/>
            <a:hueOff val="380567"/>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Challenge Perceptions &amp; Address Barriers</a:t>
          </a:r>
        </a:p>
      </dsp:txBody>
      <dsp:txXfrm>
        <a:off x="4650091" y="488555"/>
        <a:ext cx="2086242" cy="2086242"/>
      </dsp:txXfrm>
    </dsp:sp>
    <dsp:sp modelId="{B17D2B00-1202-4F6F-857B-A0198EE8F5AD}">
      <dsp:nvSpPr>
        <dsp:cNvPr id="0" name=""/>
        <dsp:cNvSpPr/>
      </dsp:nvSpPr>
      <dsp:spPr>
        <a:xfrm>
          <a:off x="1820672" y="3092252"/>
          <a:ext cx="2311964" cy="2311964"/>
        </a:xfrm>
        <a:prstGeom prst="roundRect">
          <a:avLst/>
        </a:prstGeom>
        <a:solidFill>
          <a:schemeClr val="accent1">
            <a:shade val="50000"/>
            <a:hueOff val="761134"/>
            <a:satOff val="0"/>
            <a:lumOff val="483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Build Insight &amp; Knowledge</a:t>
          </a:r>
        </a:p>
      </dsp:txBody>
      <dsp:txXfrm>
        <a:off x="1933533" y="3205113"/>
        <a:ext cx="2086242" cy="2086242"/>
      </dsp:txXfrm>
    </dsp:sp>
    <dsp:sp modelId="{CB1F10B4-577D-4070-8CAB-6ADE910FE742}">
      <dsp:nvSpPr>
        <dsp:cNvPr id="0" name=""/>
        <dsp:cNvSpPr/>
      </dsp:nvSpPr>
      <dsp:spPr>
        <a:xfrm>
          <a:off x="4537230" y="3092252"/>
          <a:ext cx="2311964" cy="2311964"/>
        </a:xfrm>
        <a:prstGeom prst="roundRect">
          <a:avLst/>
        </a:prstGeom>
        <a:solidFill>
          <a:schemeClr val="accent1">
            <a:shade val="50000"/>
            <a:hueOff val="380567"/>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Demonstrate Evidence</a:t>
          </a:r>
        </a:p>
      </dsp:txBody>
      <dsp:txXfrm>
        <a:off x="4650091" y="3205113"/>
        <a:ext cx="2086242" cy="2086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BC14F-D423-4CA0-8D17-5276FBF1150F}">
      <dsp:nvSpPr>
        <dsp:cNvPr id="0" name=""/>
        <dsp:cNvSpPr/>
      </dsp:nvSpPr>
      <dsp:spPr>
        <a:xfrm>
          <a:off x="1320130" y="0"/>
          <a:ext cx="5408019" cy="5408019"/>
        </a:xfrm>
        <a:prstGeom prst="diamond">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101424-679B-4650-8750-593B1418DC7D}">
      <dsp:nvSpPr>
        <dsp:cNvPr id="0" name=""/>
        <dsp:cNvSpPr/>
      </dsp:nvSpPr>
      <dsp:spPr>
        <a:xfrm>
          <a:off x="1833892" y="513761"/>
          <a:ext cx="2109127" cy="2109127"/>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Producing research &amp; guidance</a:t>
          </a:r>
        </a:p>
      </dsp:txBody>
      <dsp:txXfrm>
        <a:off x="1936851" y="616720"/>
        <a:ext cx="1903209" cy="1903209"/>
      </dsp:txXfrm>
    </dsp:sp>
    <dsp:sp modelId="{172E3390-5B13-4DFB-9D9A-279B36555D1F}">
      <dsp:nvSpPr>
        <dsp:cNvPr id="0" name=""/>
        <dsp:cNvSpPr/>
      </dsp:nvSpPr>
      <dsp:spPr>
        <a:xfrm>
          <a:off x="4105260" y="513761"/>
          <a:ext cx="2109127" cy="2109127"/>
        </a:xfrm>
        <a:prstGeom prst="roundRect">
          <a:avLst/>
        </a:prstGeom>
        <a:solidFill>
          <a:schemeClr val="accent1">
            <a:shade val="50000"/>
            <a:hueOff val="380567"/>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Facilitating solutions-focussed workshops</a:t>
          </a:r>
        </a:p>
      </dsp:txBody>
      <dsp:txXfrm>
        <a:off x="4208219" y="616720"/>
        <a:ext cx="1903209" cy="1903209"/>
      </dsp:txXfrm>
    </dsp:sp>
    <dsp:sp modelId="{83F3F2E3-9165-43FD-91AA-9B1592BFDCBF}">
      <dsp:nvSpPr>
        <dsp:cNvPr id="0" name=""/>
        <dsp:cNvSpPr/>
      </dsp:nvSpPr>
      <dsp:spPr>
        <a:xfrm>
          <a:off x="1833892" y="2785130"/>
          <a:ext cx="2109127" cy="2109127"/>
        </a:xfrm>
        <a:prstGeom prst="roundRect">
          <a:avLst/>
        </a:prstGeom>
        <a:solidFill>
          <a:schemeClr val="accent1">
            <a:shade val="50000"/>
            <a:hueOff val="761134"/>
            <a:satOff val="0"/>
            <a:lumOff val="483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Developing reportage</a:t>
          </a:r>
        </a:p>
      </dsp:txBody>
      <dsp:txXfrm>
        <a:off x="1936851" y="2888089"/>
        <a:ext cx="1903209" cy="1903209"/>
      </dsp:txXfrm>
    </dsp:sp>
    <dsp:sp modelId="{2D389BFE-C8E5-4601-BA79-A744E91E7E68}">
      <dsp:nvSpPr>
        <dsp:cNvPr id="0" name=""/>
        <dsp:cNvSpPr/>
      </dsp:nvSpPr>
      <dsp:spPr>
        <a:xfrm>
          <a:off x="4105260" y="2785130"/>
          <a:ext cx="2109127" cy="2109127"/>
        </a:xfrm>
        <a:prstGeom prst="roundRect">
          <a:avLst/>
        </a:prstGeom>
        <a:solidFill>
          <a:schemeClr val="accent1">
            <a:shade val="50000"/>
            <a:hueOff val="380567"/>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Educating &amp; informing clients</a:t>
          </a:r>
        </a:p>
      </dsp:txBody>
      <dsp:txXfrm>
        <a:off x="4208219" y="2888089"/>
        <a:ext cx="1903209" cy="1903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7FBE9-7A85-41BE-BE65-DEC7198D473A}">
      <dsp:nvSpPr>
        <dsp:cNvPr id="0" name=""/>
        <dsp:cNvSpPr/>
      </dsp:nvSpPr>
      <dsp:spPr>
        <a:xfrm>
          <a:off x="3956008" y="1743"/>
          <a:ext cx="1785056" cy="1160286"/>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Sector Working Groups</a:t>
          </a:r>
        </a:p>
      </dsp:txBody>
      <dsp:txXfrm>
        <a:off x="4012648" y="58383"/>
        <a:ext cx="1671776" cy="1047006"/>
      </dsp:txXfrm>
    </dsp:sp>
    <dsp:sp modelId="{1CF11F7B-048E-4C7F-BF98-42B320AB155D}">
      <dsp:nvSpPr>
        <dsp:cNvPr id="0" name=""/>
        <dsp:cNvSpPr/>
      </dsp:nvSpPr>
      <dsp:spPr>
        <a:xfrm>
          <a:off x="2116540" y="581886"/>
          <a:ext cx="5463992" cy="5463992"/>
        </a:xfrm>
        <a:custGeom>
          <a:avLst/>
          <a:gdLst/>
          <a:ahLst/>
          <a:cxnLst/>
          <a:rect l="0" t="0" r="0" b="0"/>
          <a:pathLst>
            <a:path>
              <a:moveTo>
                <a:pt x="3635915" y="153870"/>
              </a:moveTo>
              <a:arcTo wR="2731996" hR="2731996" stAng="17359274" swAng="1499956"/>
            </a:path>
          </a:pathLst>
        </a:custGeom>
        <a:noFill/>
        <a:ln w="9525" cap="flat" cmpd="sng" algn="ctr">
          <a:solidFill>
            <a:schemeClr val="accent1">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93954E-F47F-48C2-94F9-A4F02E72C9B0}">
      <dsp:nvSpPr>
        <dsp:cNvPr id="0" name=""/>
        <dsp:cNvSpPr/>
      </dsp:nvSpPr>
      <dsp:spPr>
        <a:xfrm>
          <a:off x="6321986" y="1367741"/>
          <a:ext cx="1785056" cy="1160286"/>
        </a:xfrm>
        <a:prstGeom prst="roundRect">
          <a:avLst/>
        </a:prstGeom>
        <a:solidFill>
          <a:schemeClr val="accent1">
            <a:shade val="50000"/>
            <a:hueOff val="253711"/>
            <a:satOff val="0"/>
            <a:lumOff val="161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Meet the Buyer</a:t>
          </a:r>
        </a:p>
      </dsp:txBody>
      <dsp:txXfrm>
        <a:off x="6378626" y="1424381"/>
        <a:ext cx="1671776" cy="1047006"/>
      </dsp:txXfrm>
    </dsp:sp>
    <dsp:sp modelId="{B16FF876-4C18-4324-8059-450764988E21}">
      <dsp:nvSpPr>
        <dsp:cNvPr id="0" name=""/>
        <dsp:cNvSpPr/>
      </dsp:nvSpPr>
      <dsp:spPr>
        <a:xfrm>
          <a:off x="2116540" y="581886"/>
          <a:ext cx="5463992" cy="5463992"/>
        </a:xfrm>
        <a:custGeom>
          <a:avLst/>
          <a:gdLst/>
          <a:ahLst/>
          <a:cxnLst/>
          <a:rect l="0" t="0" r="0" b="0"/>
          <a:pathLst>
            <a:path>
              <a:moveTo>
                <a:pt x="5353005" y="1961207"/>
              </a:moveTo>
              <a:arcTo wR="2731996" hR="2731996" stAng="20616744" swAng="1966513"/>
            </a:path>
          </a:pathLst>
        </a:custGeom>
        <a:noFill/>
        <a:ln w="9525" cap="flat" cmpd="sng" algn="ctr">
          <a:solidFill>
            <a:schemeClr val="accent1">
              <a:shade val="90000"/>
              <a:hueOff val="269765"/>
              <a:satOff val="0"/>
              <a:lumOff val="13011"/>
              <a:alphaOff val="0"/>
            </a:schemeClr>
          </a:solidFill>
          <a:prstDash val="solid"/>
        </a:ln>
        <a:effectLst/>
      </dsp:spPr>
      <dsp:style>
        <a:lnRef idx="1">
          <a:scrgbClr r="0" g="0" b="0"/>
        </a:lnRef>
        <a:fillRef idx="0">
          <a:scrgbClr r="0" g="0" b="0"/>
        </a:fillRef>
        <a:effectRef idx="0">
          <a:scrgbClr r="0" g="0" b="0"/>
        </a:effectRef>
        <a:fontRef idx="minor"/>
      </dsp:style>
    </dsp:sp>
    <dsp:sp modelId="{E0EACF4D-0309-4C85-8C10-FF0673D1CD7C}">
      <dsp:nvSpPr>
        <dsp:cNvPr id="0" name=""/>
        <dsp:cNvSpPr/>
      </dsp:nvSpPr>
      <dsp:spPr>
        <a:xfrm>
          <a:off x="6321986" y="4099737"/>
          <a:ext cx="1785056" cy="1160286"/>
        </a:xfrm>
        <a:prstGeom prst="roundRect">
          <a:avLst/>
        </a:prstGeom>
        <a:solidFill>
          <a:schemeClr val="accent1">
            <a:shade val="50000"/>
            <a:hueOff val="507423"/>
            <a:satOff val="0"/>
            <a:lumOff val="322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Group Chair Meetings</a:t>
          </a:r>
        </a:p>
      </dsp:txBody>
      <dsp:txXfrm>
        <a:off x="6378626" y="4156377"/>
        <a:ext cx="1671776" cy="1047006"/>
      </dsp:txXfrm>
    </dsp:sp>
    <dsp:sp modelId="{5D626128-05A3-446B-9394-8C56F7D11275}">
      <dsp:nvSpPr>
        <dsp:cNvPr id="0" name=""/>
        <dsp:cNvSpPr/>
      </dsp:nvSpPr>
      <dsp:spPr>
        <a:xfrm>
          <a:off x="2116540" y="581886"/>
          <a:ext cx="5463992" cy="5463992"/>
        </a:xfrm>
        <a:custGeom>
          <a:avLst/>
          <a:gdLst/>
          <a:ahLst/>
          <a:cxnLst/>
          <a:rect l="0" t="0" r="0" b="0"/>
          <a:pathLst>
            <a:path>
              <a:moveTo>
                <a:pt x="4640763" y="4686583"/>
              </a:moveTo>
              <a:arcTo wR="2731996" hR="2731996" stAng="2740771" swAng="1499956"/>
            </a:path>
          </a:pathLst>
        </a:custGeom>
        <a:noFill/>
        <a:ln w="9525" cap="flat" cmpd="sng" algn="ctr">
          <a:solidFill>
            <a:schemeClr val="accent1">
              <a:shade val="90000"/>
              <a:hueOff val="539530"/>
              <a:satOff val="0"/>
              <a:lumOff val="26023"/>
              <a:alphaOff val="0"/>
            </a:schemeClr>
          </a:solidFill>
          <a:prstDash val="solid"/>
        </a:ln>
        <a:effectLst/>
      </dsp:spPr>
      <dsp:style>
        <a:lnRef idx="1">
          <a:scrgbClr r="0" g="0" b="0"/>
        </a:lnRef>
        <a:fillRef idx="0">
          <a:scrgbClr r="0" g="0" b="0"/>
        </a:fillRef>
        <a:effectRef idx="0">
          <a:scrgbClr r="0" g="0" b="0"/>
        </a:effectRef>
        <a:fontRef idx="minor"/>
      </dsp:style>
    </dsp:sp>
    <dsp:sp modelId="{F2C992AB-7C49-4DA4-B9DD-686429E04E6C}">
      <dsp:nvSpPr>
        <dsp:cNvPr id="0" name=""/>
        <dsp:cNvSpPr/>
      </dsp:nvSpPr>
      <dsp:spPr>
        <a:xfrm>
          <a:off x="3956008" y="5465735"/>
          <a:ext cx="1785056" cy="1160286"/>
        </a:xfrm>
        <a:prstGeom prst="roundRect">
          <a:avLst/>
        </a:prstGeom>
        <a:solidFill>
          <a:schemeClr val="accent1">
            <a:shade val="50000"/>
            <a:hueOff val="761134"/>
            <a:satOff val="0"/>
            <a:lumOff val="483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Newsletters</a:t>
          </a:r>
        </a:p>
      </dsp:txBody>
      <dsp:txXfrm>
        <a:off x="4012648" y="5522375"/>
        <a:ext cx="1671776" cy="1047006"/>
      </dsp:txXfrm>
    </dsp:sp>
    <dsp:sp modelId="{C1F9EE8B-D588-484B-BFBF-80765F4EA7D7}">
      <dsp:nvSpPr>
        <dsp:cNvPr id="0" name=""/>
        <dsp:cNvSpPr/>
      </dsp:nvSpPr>
      <dsp:spPr>
        <a:xfrm>
          <a:off x="2116540" y="581886"/>
          <a:ext cx="5463992" cy="5463992"/>
        </a:xfrm>
        <a:custGeom>
          <a:avLst/>
          <a:gdLst/>
          <a:ahLst/>
          <a:cxnLst/>
          <a:rect l="0" t="0" r="0" b="0"/>
          <a:pathLst>
            <a:path>
              <a:moveTo>
                <a:pt x="1828076" y="5310122"/>
              </a:moveTo>
              <a:arcTo wR="2731996" hR="2731996" stAng="6559274" swAng="1499956"/>
            </a:path>
          </a:pathLst>
        </a:custGeom>
        <a:noFill/>
        <a:ln w="9525" cap="flat" cmpd="sng" algn="ctr">
          <a:solidFill>
            <a:schemeClr val="accent1">
              <a:shade val="90000"/>
              <a:hueOff val="809295"/>
              <a:satOff val="0"/>
              <a:lumOff val="39034"/>
              <a:alphaOff val="0"/>
            </a:schemeClr>
          </a:solidFill>
          <a:prstDash val="solid"/>
        </a:ln>
        <a:effectLst/>
      </dsp:spPr>
      <dsp:style>
        <a:lnRef idx="1">
          <a:scrgbClr r="0" g="0" b="0"/>
        </a:lnRef>
        <a:fillRef idx="0">
          <a:scrgbClr r="0" g="0" b="0"/>
        </a:fillRef>
        <a:effectRef idx="0">
          <a:scrgbClr r="0" g="0" b="0"/>
        </a:effectRef>
        <a:fontRef idx="minor"/>
      </dsp:style>
    </dsp:sp>
    <dsp:sp modelId="{DD0D7674-2CCE-414A-A771-327E8CFB0FEA}">
      <dsp:nvSpPr>
        <dsp:cNvPr id="0" name=""/>
        <dsp:cNvSpPr/>
      </dsp:nvSpPr>
      <dsp:spPr>
        <a:xfrm>
          <a:off x="1590029" y="4099737"/>
          <a:ext cx="1785056" cy="1160286"/>
        </a:xfrm>
        <a:prstGeom prst="roundRect">
          <a:avLst/>
        </a:prstGeom>
        <a:solidFill>
          <a:schemeClr val="accent1">
            <a:shade val="50000"/>
            <a:hueOff val="507423"/>
            <a:satOff val="0"/>
            <a:lumOff val="322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Member Meetings</a:t>
          </a:r>
        </a:p>
      </dsp:txBody>
      <dsp:txXfrm>
        <a:off x="1646669" y="4156377"/>
        <a:ext cx="1671776" cy="1047006"/>
      </dsp:txXfrm>
    </dsp:sp>
    <dsp:sp modelId="{DE980E5C-BAB5-4610-8B51-9BA8413E2620}">
      <dsp:nvSpPr>
        <dsp:cNvPr id="0" name=""/>
        <dsp:cNvSpPr/>
      </dsp:nvSpPr>
      <dsp:spPr>
        <a:xfrm>
          <a:off x="2116540" y="581886"/>
          <a:ext cx="5463992" cy="5463992"/>
        </a:xfrm>
        <a:custGeom>
          <a:avLst/>
          <a:gdLst/>
          <a:ahLst/>
          <a:cxnLst/>
          <a:rect l="0" t="0" r="0" b="0"/>
          <a:pathLst>
            <a:path>
              <a:moveTo>
                <a:pt x="110987" y="3502785"/>
              </a:moveTo>
              <a:arcTo wR="2731996" hR="2731996" stAng="9816744" swAng="1966513"/>
            </a:path>
          </a:pathLst>
        </a:custGeom>
        <a:noFill/>
        <a:ln w="9525" cap="flat" cmpd="sng" algn="ctr">
          <a:solidFill>
            <a:schemeClr val="accent1">
              <a:shade val="90000"/>
              <a:hueOff val="539530"/>
              <a:satOff val="0"/>
              <a:lumOff val="26023"/>
              <a:alphaOff val="0"/>
            </a:schemeClr>
          </a:solidFill>
          <a:prstDash val="solid"/>
        </a:ln>
        <a:effectLst/>
      </dsp:spPr>
      <dsp:style>
        <a:lnRef idx="1">
          <a:scrgbClr r="0" g="0" b="0"/>
        </a:lnRef>
        <a:fillRef idx="0">
          <a:scrgbClr r="0" g="0" b="0"/>
        </a:fillRef>
        <a:effectRef idx="0">
          <a:scrgbClr r="0" g="0" b="0"/>
        </a:effectRef>
        <a:fontRef idx="minor"/>
      </dsp:style>
    </dsp:sp>
    <dsp:sp modelId="{D824954A-12C1-44B1-B6AD-CCA78D09649F}">
      <dsp:nvSpPr>
        <dsp:cNvPr id="0" name=""/>
        <dsp:cNvSpPr/>
      </dsp:nvSpPr>
      <dsp:spPr>
        <a:xfrm>
          <a:off x="1590029" y="1367741"/>
          <a:ext cx="1785056" cy="1160286"/>
        </a:xfrm>
        <a:prstGeom prst="roundRect">
          <a:avLst/>
        </a:prstGeom>
        <a:solidFill>
          <a:schemeClr val="accent1">
            <a:shade val="50000"/>
            <a:hueOff val="253711"/>
            <a:satOff val="0"/>
            <a:lumOff val="161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Client Group</a:t>
          </a:r>
        </a:p>
      </dsp:txBody>
      <dsp:txXfrm>
        <a:off x="1646669" y="1424381"/>
        <a:ext cx="1671776" cy="1047006"/>
      </dsp:txXfrm>
    </dsp:sp>
    <dsp:sp modelId="{59705B34-62FF-457F-87AC-A3569814D6F0}">
      <dsp:nvSpPr>
        <dsp:cNvPr id="0" name=""/>
        <dsp:cNvSpPr/>
      </dsp:nvSpPr>
      <dsp:spPr>
        <a:xfrm>
          <a:off x="2116540" y="581886"/>
          <a:ext cx="5463992" cy="5463992"/>
        </a:xfrm>
        <a:custGeom>
          <a:avLst/>
          <a:gdLst/>
          <a:ahLst/>
          <a:cxnLst/>
          <a:rect l="0" t="0" r="0" b="0"/>
          <a:pathLst>
            <a:path>
              <a:moveTo>
                <a:pt x="823229" y="777408"/>
              </a:moveTo>
              <a:arcTo wR="2731996" hR="2731996" stAng="13540771" swAng="1499956"/>
            </a:path>
          </a:pathLst>
        </a:custGeom>
        <a:noFill/>
        <a:ln w="9525" cap="flat" cmpd="sng" algn="ctr">
          <a:solidFill>
            <a:schemeClr val="accent1">
              <a:shade val="90000"/>
              <a:hueOff val="269765"/>
              <a:satOff val="0"/>
              <a:lumOff val="13011"/>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74257-7162-4E5D-99E8-FB8A8DB0168B}">
      <dsp:nvSpPr>
        <dsp:cNvPr id="0" name=""/>
        <dsp:cNvSpPr/>
      </dsp:nvSpPr>
      <dsp:spPr>
        <a:xfrm>
          <a:off x="3640831" y="3083"/>
          <a:ext cx="2103388" cy="1367202"/>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Team</a:t>
          </a:r>
        </a:p>
      </dsp:txBody>
      <dsp:txXfrm>
        <a:off x="3707572" y="69824"/>
        <a:ext cx="1969906" cy="1233720"/>
      </dsp:txXfrm>
    </dsp:sp>
    <dsp:sp modelId="{20F5E373-B9AD-40BA-BE51-CB9015D3EAFF}">
      <dsp:nvSpPr>
        <dsp:cNvPr id="0" name=""/>
        <dsp:cNvSpPr/>
      </dsp:nvSpPr>
      <dsp:spPr>
        <a:xfrm>
          <a:off x="1961553" y="686685"/>
          <a:ext cx="5461944" cy="5461944"/>
        </a:xfrm>
        <a:custGeom>
          <a:avLst/>
          <a:gdLst/>
          <a:ahLst/>
          <a:cxnLst/>
          <a:rect l="0" t="0" r="0" b="0"/>
          <a:pathLst>
            <a:path>
              <a:moveTo>
                <a:pt x="3797108" y="216700"/>
              </a:moveTo>
              <a:arcTo wR="2730972" hR="2730972" stAng="17578716" swAng="1960988"/>
            </a:path>
          </a:pathLst>
        </a:custGeom>
        <a:noFill/>
        <a:ln w="9525" cap="flat" cmpd="sng" algn="ctr">
          <a:solidFill>
            <a:schemeClr val="accent5">
              <a:lumMod val="50000"/>
            </a:schemeClr>
          </a:solidFill>
          <a:prstDash val="solid"/>
        </a:ln>
        <a:effectLst/>
      </dsp:spPr>
      <dsp:style>
        <a:lnRef idx="1">
          <a:scrgbClr r="0" g="0" b="0"/>
        </a:lnRef>
        <a:fillRef idx="0">
          <a:scrgbClr r="0" g="0" b="0"/>
        </a:fillRef>
        <a:effectRef idx="0">
          <a:scrgbClr r="0" g="0" b="0"/>
        </a:effectRef>
        <a:fontRef idx="minor"/>
      </dsp:style>
    </dsp:sp>
    <dsp:sp modelId="{5FEDA662-CA0A-4B91-BDE8-DB74363629B7}">
      <dsp:nvSpPr>
        <dsp:cNvPr id="0" name=""/>
        <dsp:cNvSpPr/>
      </dsp:nvSpPr>
      <dsp:spPr>
        <a:xfrm>
          <a:off x="6238140" y="1890139"/>
          <a:ext cx="2103388" cy="1367202"/>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Members</a:t>
          </a:r>
        </a:p>
      </dsp:txBody>
      <dsp:txXfrm>
        <a:off x="6304881" y="1956880"/>
        <a:ext cx="1969906" cy="1233720"/>
      </dsp:txXfrm>
    </dsp:sp>
    <dsp:sp modelId="{3C5DD27E-F6E2-4ECA-BFCA-CBBD0E9B1B26}">
      <dsp:nvSpPr>
        <dsp:cNvPr id="0" name=""/>
        <dsp:cNvSpPr/>
      </dsp:nvSpPr>
      <dsp:spPr>
        <a:xfrm>
          <a:off x="1961553" y="686685"/>
          <a:ext cx="5461944" cy="5461944"/>
        </a:xfrm>
        <a:custGeom>
          <a:avLst/>
          <a:gdLst/>
          <a:ahLst/>
          <a:cxnLst/>
          <a:rect l="0" t="0" r="0" b="0"/>
          <a:pathLst>
            <a:path>
              <a:moveTo>
                <a:pt x="5458205" y="2588110"/>
              </a:moveTo>
              <a:arcTo wR="2730972" hR="2730972" stAng="21420083" swAng="2195880"/>
            </a:path>
          </a:pathLst>
        </a:custGeom>
        <a:noFill/>
        <a:ln w="9525" cap="flat" cmpd="sng" algn="ctr">
          <a:solidFill>
            <a:schemeClr val="accent5">
              <a:lumMod val="50000"/>
            </a:schemeClr>
          </a:solidFill>
          <a:prstDash val="solid"/>
        </a:ln>
        <a:effectLst/>
      </dsp:spPr>
      <dsp:style>
        <a:lnRef idx="1">
          <a:scrgbClr r="0" g="0" b="0"/>
        </a:lnRef>
        <a:fillRef idx="0">
          <a:scrgbClr r="0" g="0" b="0"/>
        </a:fillRef>
        <a:effectRef idx="0">
          <a:scrgbClr r="0" g="0" b="0"/>
        </a:effectRef>
        <a:fontRef idx="minor"/>
      </dsp:style>
    </dsp:sp>
    <dsp:sp modelId="{D58F90ED-6F3E-46CA-9429-92F3CD3D6308}">
      <dsp:nvSpPr>
        <dsp:cNvPr id="0" name=""/>
        <dsp:cNvSpPr/>
      </dsp:nvSpPr>
      <dsp:spPr>
        <a:xfrm>
          <a:off x="5246057" y="4943459"/>
          <a:ext cx="2103388" cy="1367202"/>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Sector Groups</a:t>
          </a:r>
        </a:p>
      </dsp:txBody>
      <dsp:txXfrm>
        <a:off x="5312798" y="5010200"/>
        <a:ext cx="1969906" cy="1233720"/>
      </dsp:txXfrm>
    </dsp:sp>
    <dsp:sp modelId="{0A938785-2BEE-4BEC-8179-17F8AF67F118}">
      <dsp:nvSpPr>
        <dsp:cNvPr id="0" name=""/>
        <dsp:cNvSpPr/>
      </dsp:nvSpPr>
      <dsp:spPr>
        <a:xfrm>
          <a:off x="1961553" y="686685"/>
          <a:ext cx="5461944" cy="5461944"/>
        </a:xfrm>
        <a:custGeom>
          <a:avLst/>
          <a:gdLst/>
          <a:ahLst/>
          <a:cxnLst/>
          <a:rect l="0" t="0" r="0" b="0"/>
          <a:pathLst>
            <a:path>
              <a:moveTo>
                <a:pt x="3273657" y="5407481"/>
              </a:moveTo>
              <a:arcTo wR="2730972" hR="2730972" stAng="4712290" swAng="1375421"/>
            </a:path>
          </a:pathLst>
        </a:custGeom>
        <a:noFill/>
        <a:ln w="9525" cap="flat" cmpd="sng" algn="ctr">
          <a:solidFill>
            <a:schemeClr val="accent5">
              <a:lumMod val="50000"/>
            </a:schemeClr>
          </a:solidFill>
          <a:prstDash val="solid"/>
        </a:ln>
        <a:effectLst/>
      </dsp:spPr>
      <dsp:style>
        <a:lnRef idx="1">
          <a:scrgbClr r="0" g="0" b="0"/>
        </a:lnRef>
        <a:fillRef idx="0">
          <a:scrgbClr r="0" g="0" b="0"/>
        </a:fillRef>
        <a:effectRef idx="0">
          <a:scrgbClr r="0" g="0" b="0"/>
        </a:effectRef>
        <a:fontRef idx="minor"/>
      </dsp:style>
    </dsp:sp>
    <dsp:sp modelId="{B5AE421A-F2F6-4145-9EEE-4D563D4BA208}">
      <dsp:nvSpPr>
        <dsp:cNvPr id="0" name=""/>
        <dsp:cNvSpPr/>
      </dsp:nvSpPr>
      <dsp:spPr>
        <a:xfrm>
          <a:off x="2035606" y="4943459"/>
          <a:ext cx="2103388" cy="1367202"/>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Client Group</a:t>
          </a:r>
        </a:p>
      </dsp:txBody>
      <dsp:txXfrm>
        <a:off x="2102347" y="5010200"/>
        <a:ext cx="1969906" cy="1233720"/>
      </dsp:txXfrm>
    </dsp:sp>
    <dsp:sp modelId="{95F51989-49BE-49EE-AFBB-7107AC36D702}">
      <dsp:nvSpPr>
        <dsp:cNvPr id="0" name=""/>
        <dsp:cNvSpPr/>
      </dsp:nvSpPr>
      <dsp:spPr>
        <a:xfrm>
          <a:off x="1961553" y="686685"/>
          <a:ext cx="5461944" cy="5461944"/>
        </a:xfrm>
        <a:custGeom>
          <a:avLst/>
          <a:gdLst/>
          <a:ahLst/>
          <a:cxnLst/>
          <a:rect l="0" t="0" r="0" b="0"/>
          <a:pathLst>
            <a:path>
              <a:moveTo>
                <a:pt x="456271" y="4242244"/>
              </a:moveTo>
              <a:arcTo wR="2730972" hR="2730972" stAng="8784037" swAng="2195880"/>
            </a:path>
          </a:pathLst>
        </a:custGeom>
        <a:noFill/>
        <a:ln w="9525" cap="flat" cmpd="sng" algn="ctr">
          <a:solidFill>
            <a:schemeClr val="accent5">
              <a:lumMod val="50000"/>
            </a:schemeClr>
          </a:solidFill>
          <a:prstDash val="solid"/>
        </a:ln>
        <a:effectLst/>
      </dsp:spPr>
      <dsp:style>
        <a:lnRef idx="1">
          <a:scrgbClr r="0" g="0" b="0"/>
        </a:lnRef>
        <a:fillRef idx="0">
          <a:scrgbClr r="0" g="0" b="0"/>
        </a:fillRef>
        <a:effectRef idx="0">
          <a:scrgbClr r="0" g="0" b="0"/>
        </a:effectRef>
        <a:fontRef idx="minor"/>
      </dsp:style>
    </dsp:sp>
    <dsp:sp modelId="{5436BDDF-3C63-4B76-96D8-D0B1823C1DAE}">
      <dsp:nvSpPr>
        <dsp:cNvPr id="0" name=""/>
        <dsp:cNvSpPr/>
      </dsp:nvSpPr>
      <dsp:spPr>
        <a:xfrm>
          <a:off x="1043523" y="1890139"/>
          <a:ext cx="2103388" cy="1367202"/>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Stakeholders</a:t>
          </a:r>
        </a:p>
      </dsp:txBody>
      <dsp:txXfrm>
        <a:off x="1110264" y="1956880"/>
        <a:ext cx="1969906" cy="1233720"/>
      </dsp:txXfrm>
    </dsp:sp>
    <dsp:sp modelId="{F94375A1-606A-40C6-8B5C-44E8A6E4A05D}">
      <dsp:nvSpPr>
        <dsp:cNvPr id="0" name=""/>
        <dsp:cNvSpPr/>
      </dsp:nvSpPr>
      <dsp:spPr>
        <a:xfrm>
          <a:off x="1961553" y="686685"/>
          <a:ext cx="5461944" cy="5461944"/>
        </a:xfrm>
        <a:custGeom>
          <a:avLst/>
          <a:gdLst/>
          <a:ahLst/>
          <a:cxnLst/>
          <a:rect l="0" t="0" r="0" b="0"/>
          <a:pathLst>
            <a:path>
              <a:moveTo>
                <a:pt x="475949" y="1190491"/>
              </a:moveTo>
              <a:arcTo wR="2730972" hR="2730972" stAng="12860297" swAng="1960988"/>
            </a:path>
          </a:pathLst>
        </a:custGeom>
        <a:noFill/>
        <a:ln w="9525" cap="flat" cmpd="sng" algn="ctr">
          <a:solidFill>
            <a:schemeClr val="accent5">
              <a:lumMod val="5000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55" name="Shape 15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53219328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8241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0" i="0" u="none" strike="noStrike" baseline="0" dirty="0">
                <a:latin typeface="Helvetica Neue"/>
                <a:ea typeface="Helvetica Neue"/>
                <a:cs typeface="Helvetica Neue"/>
                <a:sym typeface="Helvetica Neue"/>
              </a:rPr>
              <a:t>These objectives will drive all activity we undertake and will be regularly monitored and referred to with members. Measures will be implemented in order for us to track success and influence across these pledges, and this will form part of an annual review undertaken with the membership. </a:t>
            </a:r>
            <a:br>
              <a:rPr lang="en-GB" sz="2200" dirty="0">
                <a:latin typeface="Calibri" panose="020F0502020204030204" pitchFamily="34" charset="0"/>
              </a:rPr>
            </a:br>
            <a:endParaRPr lang="en-GB" dirty="0"/>
          </a:p>
        </p:txBody>
      </p:sp>
    </p:spTree>
    <p:extLst>
      <p:ext uri="{BB962C8B-B14F-4D97-AF65-F5344CB8AC3E}">
        <p14:creationId xmlns:p14="http://schemas.microsoft.com/office/powerpoint/2010/main" val="1065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2560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0" i="0" dirty="0">
                <a:effectLst/>
                <a:latin typeface="Helvetica Neue"/>
                <a:ea typeface="Helvetica Neue"/>
                <a:cs typeface="Helvetica Neue"/>
                <a:sym typeface="Helvetica Neue"/>
              </a:rPr>
              <a:t>The Buildoffsite Sector Working Groups have evolved from the original Hub framework, which has undergone a review in line with member feedback and future strategy. We want them to be as effective as possible and to learn from each other. The activity of the new Sector Working Groups will align with the pledges of the Buildoffsite Manifesto, challenges set by the Buildoffsite Client Group and wider strategic priorities.</a:t>
            </a:r>
            <a:endParaRPr lang="en-GB" dirty="0"/>
          </a:p>
        </p:txBody>
      </p:sp>
    </p:spTree>
    <p:extLst>
      <p:ext uri="{BB962C8B-B14F-4D97-AF65-F5344CB8AC3E}">
        <p14:creationId xmlns:p14="http://schemas.microsoft.com/office/powerpoint/2010/main" val="1890972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13849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dirty="0">
                <a:latin typeface="Calibri" panose="020F0502020204030204" pitchFamily="34" charset="0"/>
              </a:rPr>
              <a:t>Each Sector Working Group work plan will differ in terms of agreed activities, time &amp; input required, but will likely include activity such as;</a:t>
            </a:r>
            <a:endParaRPr lang="en-GB" dirty="0"/>
          </a:p>
        </p:txBody>
      </p:sp>
    </p:spTree>
    <p:extLst>
      <p:ext uri="{BB962C8B-B14F-4D97-AF65-F5344CB8AC3E}">
        <p14:creationId xmlns:p14="http://schemas.microsoft.com/office/powerpoint/2010/main" val="3529157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Ensuring collaboration,</a:t>
            </a:r>
            <a:r>
              <a:rPr lang="en-GB" baseline="0" dirty="0"/>
              <a:t> insight, cross-pollination and delivery there will be a cycle of regular</a:t>
            </a:r>
            <a:endParaRPr lang="en-GB" dirty="0"/>
          </a:p>
        </p:txBody>
      </p:sp>
    </p:spTree>
    <p:extLst>
      <p:ext uri="{BB962C8B-B14F-4D97-AF65-F5344CB8AC3E}">
        <p14:creationId xmlns:p14="http://schemas.microsoft.com/office/powerpoint/2010/main" val="4234016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i="0" dirty="0">
                <a:effectLst/>
                <a:latin typeface="Helvetica Neue"/>
                <a:ea typeface="Helvetica Neue"/>
                <a:cs typeface="Helvetica Neue"/>
                <a:sym typeface="Helvetica Neue"/>
              </a:rPr>
              <a:t>Supporting Policy</a:t>
            </a:r>
            <a:endParaRPr lang="en-GB" sz="2200" b="0" i="0" dirty="0">
              <a:effectLst/>
              <a:latin typeface="Helvetica Neue"/>
              <a:ea typeface="Helvetica Neue"/>
              <a:cs typeface="Helvetica Neue"/>
              <a:sym typeface="Helvetica Neue"/>
            </a:endParaRPr>
          </a:p>
          <a:p>
            <a:r>
              <a:rPr lang="en-GB" sz="2200" b="0" i="0" dirty="0">
                <a:effectLst/>
                <a:latin typeface="Helvetica Neue"/>
                <a:ea typeface="Helvetica Neue"/>
                <a:cs typeface="Helvetica Neue"/>
                <a:sym typeface="Helvetica Neue"/>
              </a:rPr>
              <a:t>The Buildoffsite Sector Working Groups call for a transformation in the delivery of built assets that will support the UK Construction 2025 targets:</a:t>
            </a:r>
          </a:p>
          <a:p>
            <a:r>
              <a:rPr lang="en-GB" sz="2200" b="0" i="0" u="none" strike="noStrike" dirty="0">
                <a:effectLst/>
                <a:latin typeface="Helvetica Neue"/>
                <a:ea typeface="Helvetica Neue"/>
                <a:cs typeface="Helvetica Neue"/>
                <a:sym typeface="Helvetica Neue"/>
              </a:rPr>
              <a:t>Lower costs – a 33% reduction in the initial construction and whole life cost of built assets;</a:t>
            </a:r>
          </a:p>
          <a:p>
            <a:r>
              <a:rPr lang="en-GB" sz="2200" b="0" i="0" u="none" strike="noStrike" dirty="0">
                <a:effectLst/>
                <a:latin typeface="Helvetica Neue"/>
                <a:ea typeface="Helvetica Neue"/>
                <a:cs typeface="Helvetica Neue"/>
                <a:sym typeface="Helvetica Neue"/>
              </a:rPr>
              <a:t>Faster delivery – a 50% reduction in the overall time, from inception to completion for new build and refurbished assets;</a:t>
            </a:r>
          </a:p>
          <a:p>
            <a:r>
              <a:rPr lang="en-GB" sz="2200" b="0" i="0" u="none" strike="noStrike" dirty="0">
                <a:effectLst/>
                <a:latin typeface="Helvetica Neue"/>
                <a:ea typeface="Helvetica Neue"/>
                <a:cs typeface="Helvetica Neue"/>
                <a:sym typeface="Helvetica Neue"/>
              </a:rPr>
              <a:t>Lower emissions – a 50% reduction in carbon emissions in the built environment;</a:t>
            </a:r>
          </a:p>
          <a:p>
            <a:r>
              <a:rPr lang="en-GB" sz="2200" b="0" i="0" u="none" strike="noStrike" dirty="0">
                <a:effectLst/>
                <a:latin typeface="Helvetica Neue"/>
                <a:ea typeface="Helvetica Neue"/>
                <a:cs typeface="Helvetica Neue"/>
                <a:sym typeface="Helvetica Neue"/>
              </a:rPr>
              <a:t>Improvement in exports – a 50% reduction in the trade gap between total exports and total imports for construction products and materials</a:t>
            </a:r>
          </a:p>
          <a:p>
            <a:r>
              <a:rPr lang="en-GB" sz="2200" b="0" i="0" dirty="0">
                <a:effectLst/>
                <a:latin typeface="Helvetica Neue"/>
                <a:ea typeface="Helvetica Neue"/>
                <a:cs typeface="Helvetica Neue"/>
                <a:sym typeface="Helvetica Neue"/>
              </a:rPr>
              <a:t>In addition, the sector Working Groups will seek to align and support the Government’s Construction Playbook (2020), the Defining the Need report (2021) and the work of other industry stakeholders.</a:t>
            </a:r>
          </a:p>
          <a:p>
            <a:endParaRPr lang="en-GB" sz="2200" b="0" i="0" dirty="0">
              <a:effectLst/>
              <a:latin typeface="Helvetica Neue"/>
              <a:ea typeface="Helvetica Neue"/>
              <a:cs typeface="Helvetica Neue"/>
              <a:sym typeface="Helvetica Neue"/>
            </a:endParaRPr>
          </a:p>
          <a:p>
            <a:r>
              <a:rPr lang="en-GB" sz="2200" b="0" i="0" dirty="0">
                <a:effectLst/>
                <a:latin typeface="Helvetica Neue"/>
                <a:ea typeface="Helvetica Neue"/>
                <a:cs typeface="Helvetica Neue"/>
                <a:sym typeface="Helvetica Neue"/>
              </a:rPr>
              <a:t>The Group’s also intend to increase;</a:t>
            </a:r>
          </a:p>
          <a:p>
            <a:r>
              <a:rPr lang="en-GB" sz="2200" b="0" i="0" u="none" strike="noStrike" dirty="0">
                <a:effectLst/>
                <a:latin typeface="Helvetica Neue"/>
                <a:ea typeface="Helvetica Neue"/>
                <a:cs typeface="Helvetica Neue"/>
                <a:sym typeface="Helvetica Neue"/>
              </a:rPr>
              <a:t>Improved certainty of cost and time aspects of project plans at all levels;</a:t>
            </a:r>
          </a:p>
          <a:p>
            <a:r>
              <a:rPr lang="en-GB" sz="2200" b="0" i="0" u="none" strike="noStrike" dirty="0">
                <a:effectLst/>
                <a:latin typeface="Helvetica Neue"/>
                <a:ea typeface="Helvetica Neue"/>
                <a:cs typeface="Helvetica Neue"/>
                <a:sym typeface="Helvetica Neue"/>
              </a:rPr>
              <a:t>A reduction in impact of construction disruption on stakeholders;</a:t>
            </a:r>
          </a:p>
          <a:p>
            <a:r>
              <a:rPr lang="en-GB" sz="2200" b="0" i="0" u="none" strike="noStrike" dirty="0">
                <a:effectLst/>
                <a:latin typeface="Helvetica Neue"/>
                <a:ea typeface="Helvetica Neue"/>
                <a:cs typeface="Helvetica Neue"/>
                <a:sym typeface="Helvetica Neue"/>
              </a:rPr>
              <a:t>Improved aspirations for aesthetics and environmental fit;</a:t>
            </a:r>
          </a:p>
          <a:p>
            <a:r>
              <a:rPr lang="en-GB" sz="2200" b="0" i="0" u="none" strike="noStrike" dirty="0">
                <a:effectLst/>
                <a:latin typeface="Helvetica Neue"/>
                <a:ea typeface="Helvetica Neue"/>
                <a:cs typeface="Helvetica Neue"/>
                <a:sym typeface="Helvetica Neue"/>
              </a:rPr>
              <a:t>Support for clients to achieve to their objectives with respect to offsite, lean, whole life cost and BIM.</a:t>
            </a:r>
          </a:p>
          <a:p>
            <a:endParaRPr lang="en-GB" sz="2200" b="0" i="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762345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i="0" dirty="0">
                <a:effectLst/>
                <a:latin typeface="Helvetica Neue"/>
                <a:ea typeface="Helvetica Neue"/>
                <a:cs typeface="Helvetica Neue"/>
                <a:sym typeface="Helvetica Neue"/>
              </a:rPr>
              <a:t>Structure</a:t>
            </a:r>
            <a:endParaRPr lang="en-GB" sz="2200" b="0" i="0" dirty="0">
              <a:effectLst/>
              <a:latin typeface="Helvetica Neue"/>
              <a:ea typeface="Helvetica Neue"/>
              <a:cs typeface="Helvetica Neue"/>
              <a:sym typeface="Helvetica Neue"/>
            </a:endParaRPr>
          </a:p>
          <a:p>
            <a:r>
              <a:rPr lang="en-GB" sz="2200" b="0" i="0" dirty="0">
                <a:effectLst/>
                <a:latin typeface="Helvetica Neue"/>
                <a:ea typeface="Helvetica Neue"/>
                <a:cs typeface="Helvetica Neue"/>
                <a:sym typeface="Helvetica Neue"/>
              </a:rPr>
              <a:t>In April 2021, we will be launching the following Working Groups;</a:t>
            </a:r>
          </a:p>
          <a:p>
            <a:r>
              <a:rPr lang="en-GB" sz="2200" b="0" i="0" u="none" strike="noStrike" dirty="0">
                <a:effectLst/>
                <a:latin typeface="Helvetica Neue"/>
                <a:ea typeface="Helvetica Neue"/>
                <a:cs typeface="Helvetica Neue"/>
                <a:sym typeface="Helvetica Neue"/>
              </a:rPr>
              <a:t>Client Group</a:t>
            </a:r>
          </a:p>
          <a:p>
            <a:r>
              <a:rPr lang="en-GB" sz="2200" b="0" i="0" u="none" strike="noStrike" dirty="0">
                <a:effectLst/>
                <a:latin typeface="Helvetica Neue"/>
                <a:ea typeface="Helvetica Neue"/>
                <a:cs typeface="Helvetica Neue"/>
                <a:sym typeface="Helvetica Neue"/>
              </a:rPr>
              <a:t>Transport &amp; Infrastructure Working Group</a:t>
            </a:r>
          </a:p>
          <a:p>
            <a:r>
              <a:rPr lang="en-GB" sz="2200" b="0" i="0" u="none" strike="noStrike" dirty="0">
                <a:effectLst/>
                <a:latin typeface="Helvetica Neue"/>
                <a:ea typeface="Helvetica Neue"/>
                <a:cs typeface="Helvetica Neue"/>
                <a:sym typeface="Helvetica Neue"/>
              </a:rPr>
              <a:t>Utilities Working Group</a:t>
            </a:r>
          </a:p>
          <a:p>
            <a:r>
              <a:rPr lang="en-GB" sz="2200" b="0" i="0" u="none" strike="noStrike" dirty="0">
                <a:effectLst/>
                <a:latin typeface="Helvetica Neue"/>
                <a:ea typeface="Helvetica Neue"/>
                <a:cs typeface="Helvetica Neue"/>
                <a:sym typeface="Helvetica Neue"/>
              </a:rPr>
              <a:t>Social Infrastructure Working Group</a:t>
            </a:r>
          </a:p>
          <a:p>
            <a:r>
              <a:rPr lang="en-GB" sz="2200" b="0" i="0" u="none" strike="noStrike" dirty="0">
                <a:effectLst/>
                <a:latin typeface="Helvetica Neue"/>
                <a:ea typeface="Helvetica Neue"/>
                <a:cs typeface="Helvetica Neue"/>
                <a:sym typeface="Helvetica Neue"/>
              </a:rPr>
              <a:t>Commercial Working Group</a:t>
            </a:r>
          </a:p>
          <a:p>
            <a:endParaRPr lang="en-GB" sz="2200" b="0" i="0" u="none" strike="noStrike" dirty="0">
              <a:effectLst/>
              <a:latin typeface="Helvetica Neue"/>
              <a:ea typeface="Helvetica Neue"/>
              <a:cs typeface="Helvetica Neue"/>
              <a:sym typeface="Helvetica Neue"/>
            </a:endParaRPr>
          </a:p>
          <a:p>
            <a:r>
              <a:rPr lang="en-GB" sz="2200" b="0" i="0" u="none" strike="noStrike" dirty="0">
                <a:effectLst/>
                <a:latin typeface="Helvetica Neue"/>
                <a:ea typeface="Helvetica Neue"/>
                <a:cs typeface="Helvetica Neue"/>
                <a:sym typeface="Helvetica Neue"/>
              </a:rPr>
              <a:t>Some of these are an evolution</a:t>
            </a:r>
            <a:r>
              <a:rPr lang="en-GB" sz="2200" b="0" i="0" u="none" strike="noStrike" baseline="0" dirty="0">
                <a:effectLst/>
                <a:latin typeface="Helvetica Neue"/>
                <a:ea typeface="Helvetica Neue"/>
                <a:cs typeface="Helvetica Neue"/>
                <a:sym typeface="Helvetica Neue"/>
              </a:rPr>
              <a:t> of existing hubs, others formed from member feedback &amp; request.</a:t>
            </a:r>
          </a:p>
          <a:p>
            <a:endParaRPr lang="en-GB" sz="2200" b="0" i="0" u="none" strike="noStrike" baseline="0" dirty="0">
              <a:effectLst/>
              <a:latin typeface="Helvetica Neue"/>
              <a:ea typeface="Helvetica Neue"/>
              <a:cs typeface="Helvetica Neue"/>
              <a:sym typeface="Helvetica Neue"/>
            </a:endParaRPr>
          </a:p>
          <a:p>
            <a:r>
              <a:rPr lang="en-GB" sz="2200" b="0" i="0" u="none" strike="noStrike" baseline="0" dirty="0">
                <a:effectLst/>
                <a:latin typeface="Helvetica Neue"/>
                <a:ea typeface="Helvetica Neue"/>
                <a:cs typeface="Helvetica Neue"/>
                <a:sym typeface="Helvetica Neue"/>
              </a:rPr>
              <a:t>Working Groups, will all;</a:t>
            </a:r>
          </a:p>
          <a:p>
            <a:r>
              <a:rPr lang="en-GB" sz="2200" b="0" i="0" u="none" strike="noStrike" baseline="0" dirty="0">
                <a:effectLst/>
                <a:latin typeface="Helvetica Neue"/>
                <a:ea typeface="Helvetica Neue"/>
                <a:cs typeface="Helvetica Neue"/>
                <a:sym typeface="Helvetica Neue"/>
              </a:rPr>
              <a:t>	have clear policies and terms of reference</a:t>
            </a:r>
          </a:p>
          <a:p>
            <a:r>
              <a:rPr lang="en-GB" sz="2200" b="0" i="0" u="none" strike="noStrike" baseline="0" dirty="0">
                <a:effectLst/>
                <a:latin typeface="Helvetica Neue"/>
                <a:ea typeface="Helvetica Neue"/>
                <a:cs typeface="Helvetica Neue"/>
                <a:sym typeface="Helvetica Neue"/>
              </a:rPr>
              <a:t>	have clear objectives agreed and set</a:t>
            </a:r>
          </a:p>
          <a:p>
            <a:r>
              <a:rPr lang="en-GB" sz="2200" b="0" i="0" u="none" strike="noStrike" baseline="0" dirty="0">
                <a:effectLst/>
                <a:latin typeface="Helvetica Neue"/>
                <a:ea typeface="Helvetica Neue"/>
                <a:cs typeface="Helvetica Neue"/>
                <a:sym typeface="Helvetica Neue"/>
              </a:rPr>
              <a:t>	produce ideas and outputs that can be shared to benefit wider membership</a:t>
            </a:r>
          </a:p>
          <a:p>
            <a:r>
              <a:rPr lang="en-GB" sz="2200" b="0" i="0" u="none" strike="noStrike" baseline="0" dirty="0">
                <a:effectLst/>
                <a:latin typeface="Helvetica Neue"/>
                <a:ea typeface="Helvetica Neue"/>
                <a:cs typeface="Helvetica Neue"/>
                <a:sym typeface="Helvetica Neue"/>
              </a:rPr>
              <a:t>	be reviewed and measured for success</a:t>
            </a:r>
          </a:p>
          <a:p>
            <a:endParaRPr lang="en-GB" sz="2200" b="0" i="0" u="none" strike="noStrike" baseline="0" dirty="0">
              <a:effectLst/>
              <a:latin typeface="Helvetica Neue"/>
              <a:ea typeface="Helvetica Neue"/>
              <a:cs typeface="Helvetica Neue"/>
              <a:sym typeface="Helvetica Neue"/>
            </a:endParaRPr>
          </a:p>
          <a:p>
            <a:r>
              <a:rPr lang="en-GB" sz="2200" b="0" i="0" u="none" strike="noStrike" baseline="0" dirty="0">
                <a:effectLst/>
                <a:latin typeface="Helvetica Neue"/>
                <a:ea typeface="Helvetica Neue"/>
                <a:cs typeface="Helvetica Neue"/>
                <a:sym typeface="Helvetica Neue"/>
              </a:rPr>
              <a:t>Aligned with the Client Group &amp; our Events &amp; Knowledge Sharing activity which my colleagues will update on…</a:t>
            </a:r>
          </a:p>
          <a:p>
            <a:endParaRPr lang="en-GB" sz="2200" b="0" i="0" u="none" strike="noStrike" dirty="0">
              <a:effectLst/>
              <a:latin typeface="Helvetica Neue"/>
              <a:ea typeface="Helvetica Neue"/>
              <a:cs typeface="Helvetica Neue"/>
              <a:sym typeface="Helvetica Neue"/>
            </a:endParaRPr>
          </a:p>
          <a:p>
            <a:r>
              <a:rPr lang="en-GB" sz="2200" b="0" i="0" dirty="0">
                <a:effectLst/>
                <a:latin typeface="Helvetica Neue"/>
                <a:ea typeface="Helvetica Neue"/>
                <a:cs typeface="Helvetica Neue"/>
                <a:sym typeface="Helvetica Neue"/>
              </a:rPr>
              <a:t>Details on how members can contribute and collaborate to these groups will be shared in due course.</a:t>
            </a:r>
          </a:p>
        </p:txBody>
      </p:sp>
    </p:spTree>
    <p:extLst>
      <p:ext uri="{BB962C8B-B14F-4D97-AF65-F5344CB8AC3E}">
        <p14:creationId xmlns:p14="http://schemas.microsoft.com/office/powerpoint/2010/main" val="2958253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769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69340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78806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16557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t>Finding</a:t>
            </a:r>
            <a:r>
              <a:rPr lang="en-GB" sz="900" baseline="0" dirty="0"/>
              <a:t> ways to enable bus dev – online and with physical opps</a:t>
            </a:r>
            <a:endParaRPr lang="en-GB" sz="900" dirty="0"/>
          </a:p>
        </p:txBody>
      </p:sp>
    </p:spTree>
    <p:extLst>
      <p:ext uri="{BB962C8B-B14F-4D97-AF65-F5344CB8AC3E}">
        <p14:creationId xmlns:p14="http://schemas.microsoft.com/office/powerpoint/2010/main" val="1117256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900" dirty="0">
                <a:latin typeface="Calibri" panose="020F0502020204030204" pitchFamily="34" charset="0"/>
              </a:rPr>
              <a:t>Virtual Half/Full Day Conferences – following success of our January conference, we will be holding at 	least a further 2 this year.</a:t>
            </a:r>
          </a:p>
          <a:p>
            <a:pPr algn="l"/>
            <a:r>
              <a:rPr lang="en-GB" sz="900" dirty="0">
                <a:latin typeface="Calibri" panose="020F0502020204030204" pitchFamily="34" charset="0"/>
              </a:rPr>
              <a:t>		Quarterly member meetings</a:t>
            </a:r>
          </a:p>
          <a:p>
            <a:pPr algn="l"/>
            <a:r>
              <a:rPr lang="en-GB" sz="900" dirty="0">
                <a:latin typeface="Calibri" panose="020F0502020204030204" pitchFamily="34" charset="0"/>
              </a:rPr>
              <a:t>	Bespoke member workshops e.g. Construction Playbook, offsite logistics</a:t>
            </a:r>
          </a:p>
          <a:p>
            <a:pPr algn="l"/>
            <a:r>
              <a:rPr lang="en-GB" sz="900" dirty="0">
                <a:latin typeface="Calibri" panose="020F0502020204030204" pitchFamily="34" charset="0"/>
              </a:rPr>
              <a:t>	Meet the Buyer events for all Sector Working Groups</a:t>
            </a:r>
          </a:p>
          <a:p>
            <a:pPr algn="l"/>
            <a:r>
              <a:rPr lang="en-GB" sz="900" dirty="0">
                <a:latin typeface="Calibri" panose="020F0502020204030204" pitchFamily="34" charset="0"/>
              </a:rPr>
              <a:t>	Funded events aligned with policy &amp; Government e.g. Playbook 6 Months On, Green Industrial 	Strategy Review</a:t>
            </a:r>
          </a:p>
          <a:p>
            <a:pPr algn="l"/>
            <a:r>
              <a:rPr lang="en-GB" sz="900" dirty="0">
                <a:latin typeface="Calibri" panose="020F0502020204030204" pitchFamily="34" charset="0"/>
              </a:rPr>
              <a:t>	Project Events &amp; Publication Launches e.g. Water DfMA guide, Linear Overbuild Guide, Sustainable 	Resilience Guidance &amp; others</a:t>
            </a:r>
          </a:p>
          <a:p>
            <a:pPr algn="l"/>
            <a:r>
              <a:rPr lang="en-GB" sz="900" dirty="0">
                <a:latin typeface="Calibri" panose="020F0502020204030204" pitchFamily="34" charset="0"/>
              </a:rPr>
              <a:t>	BOPAS New approach to be developed and agreed with partners</a:t>
            </a:r>
          </a:p>
          <a:p>
            <a:pPr algn="l"/>
            <a:r>
              <a:rPr lang="en-GB" sz="900" dirty="0">
                <a:latin typeface="Calibri" panose="020F0502020204030204" pitchFamily="34" charset="0"/>
              </a:rPr>
              <a:t>	Client &amp; Sector Working Group Meetings &amp; Workshops</a:t>
            </a:r>
          </a:p>
          <a:p>
            <a:pPr algn="l"/>
            <a:r>
              <a:rPr lang="en-GB" sz="900" dirty="0">
                <a:latin typeface="Calibri" panose="020F0502020204030204" pitchFamily="34" charset="0"/>
              </a:rPr>
              <a:t>	Potential Training Development &amp; Delivery for MMC</a:t>
            </a:r>
          </a:p>
          <a:p>
            <a:pPr algn="l"/>
            <a:r>
              <a:rPr lang="en-GB" sz="900" dirty="0">
                <a:latin typeface="Calibri" panose="020F0502020204030204" pitchFamily="34" charset="0"/>
              </a:rPr>
              <a:t>	Networking Events – hopefully face-to-face later in the year!</a:t>
            </a:r>
          </a:p>
          <a:p>
            <a:pPr algn="l"/>
            <a:r>
              <a:rPr lang="en-GB" sz="900" dirty="0">
                <a:latin typeface="Calibri" panose="020F0502020204030204" pitchFamily="34" charset="0"/>
              </a:rPr>
              <a:t>	Planning and development towards The Offsite Show @ ExCel May 2022</a:t>
            </a:r>
          </a:p>
          <a:p>
            <a:endParaRPr lang="en-GB" sz="900" dirty="0"/>
          </a:p>
        </p:txBody>
      </p:sp>
    </p:spTree>
    <p:extLst>
      <p:ext uri="{BB962C8B-B14F-4D97-AF65-F5344CB8AC3E}">
        <p14:creationId xmlns:p14="http://schemas.microsoft.com/office/powerpoint/2010/main" val="3384288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900" b="0" dirty="0">
                <a:latin typeface="Calibri" panose="020F0502020204030204" pitchFamily="34" charset="0"/>
              </a:rPr>
              <a:t>	</a:t>
            </a:r>
            <a:r>
              <a:rPr lang="en-GB" sz="900" dirty="0">
                <a:latin typeface="Calibri" panose="020F0502020204030204" pitchFamily="34" charset="0"/>
              </a:rPr>
              <a:t>Overhaul of website mapping of categories and language prior to members meeting 	</a:t>
            </a:r>
            <a:r>
              <a:rPr lang="en-GB" sz="900" b="0" dirty="0">
                <a:latin typeface="Calibri" panose="020F0502020204030204" pitchFamily="34" charset="0"/>
              </a:rPr>
              <a:t>to align with manifesto, working groups etc.</a:t>
            </a:r>
            <a:r>
              <a:rPr lang="en-GB" sz="900" dirty="0">
                <a:latin typeface="Calibri" panose="020F0502020204030204" pitchFamily="34" charset="0"/>
              </a:rPr>
              <a:t> </a:t>
            </a:r>
          </a:p>
          <a:p>
            <a:pPr algn="l"/>
            <a:r>
              <a:rPr lang="en-GB" sz="900" b="0" dirty="0">
                <a:latin typeface="Calibri" panose="020F0502020204030204" pitchFamily="34" charset="0"/>
              </a:rPr>
              <a:t>	</a:t>
            </a:r>
            <a:r>
              <a:rPr lang="en-GB" sz="900" dirty="0">
                <a:latin typeface="Calibri" panose="020F0502020204030204" pitchFamily="34" charset="0"/>
              </a:rPr>
              <a:t>New membership fee level introduced </a:t>
            </a:r>
            <a:r>
              <a:rPr lang="en-GB" sz="900" b="0" dirty="0">
                <a:latin typeface="Calibri" panose="020F0502020204030204" pitchFamily="34" charset="0"/>
              </a:rPr>
              <a:t>for £0-5M turnover business at £2.5K per 	annum</a:t>
            </a:r>
          </a:p>
          <a:p>
            <a:pPr algn="l"/>
            <a:r>
              <a:rPr lang="en-GB" sz="900" b="0" i="1" dirty="0">
                <a:latin typeface="Calibri" panose="020F0502020204030204" pitchFamily="34" charset="0"/>
              </a:rPr>
              <a:t>	</a:t>
            </a:r>
            <a:r>
              <a:rPr lang="en-GB" sz="900" dirty="0">
                <a:latin typeface="Calibri" panose="020F0502020204030204" pitchFamily="34" charset="0"/>
              </a:rPr>
              <a:t>New member application form </a:t>
            </a:r>
            <a:r>
              <a:rPr lang="en-GB" sz="900" b="0" dirty="0">
                <a:latin typeface="Calibri" panose="020F0502020204030204" pitchFamily="34" charset="0"/>
              </a:rPr>
              <a:t>introduced to capture T&amp;C acceptance, and will be 	captured with existing members as part of renewal cycle</a:t>
            </a:r>
          </a:p>
          <a:p>
            <a:pPr algn="l"/>
            <a:r>
              <a:rPr lang="en-GB" sz="900" b="0" dirty="0">
                <a:latin typeface="Calibri" panose="020F0502020204030204" pitchFamily="34" charset="0"/>
              </a:rPr>
              <a:t>	Planning to introduce a </a:t>
            </a:r>
            <a:r>
              <a:rPr lang="en-GB" sz="900" dirty="0">
                <a:latin typeface="Calibri" panose="020F0502020204030204" pitchFamily="34" charset="0"/>
              </a:rPr>
              <a:t>monthly members highlights newsletter </a:t>
            </a:r>
            <a:r>
              <a:rPr lang="en-GB" sz="900" b="0" dirty="0">
                <a:latin typeface="Calibri" panose="020F0502020204030204" pitchFamily="34" charset="0"/>
              </a:rPr>
              <a:t>– promoting our 	activity &amp; events and that of our members</a:t>
            </a:r>
          </a:p>
          <a:p>
            <a:pPr algn="l"/>
            <a:r>
              <a:rPr lang="en-GB" sz="900" b="0" dirty="0">
                <a:latin typeface="Calibri" panose="020F0502020204030204" pitchFamily="34" charset="0"/>
              </a:rPr>
              <a:t>	Engagement with </a:t>
            </a:r>
            <a:r>
              <a:rPr lang="en-GB" sz="900" dirty="0">
                <a:latin typeface="Calibri" panose="020F0502020204030204" pitchFamily="34" charset="0"/>
              </a:rPr>
              <a:t>external press bodies </a:t>
            </a:r>
            <a:r>
              <a:rPr lang="en-GB" sz="900" b="0" dirty="0">
                <a:latin typeface="Calibri" panose="020F0502020204030204" pitchFamily="34" charset="0"/>
              </a:rPr>
              <a:t>to raise our profile and of our activity</a:t>
            </a:r>
          </a:p>
          <a:p>
            <a:endParaRPr lang="en-GB" dirty="0"/>
          </a:p>
        </p:txBody>
      </p:sp>
    </p:spTree>
    <p:extLst>
      <p:ext uri="{BB962C8B-B14F-4D97-AF65-F5344CB8AC3E}">
        <p14:creationId xmlns:p14="http://schemas.microsoft.com/office/powerpoint/2010/main" val="2158880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1199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92179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127ED-B3E2-431A-9F75-7F7833CDB4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900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127ED-B3E2-431A-9F75-7F7833CDB4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579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eaLnBrk="1" hangingPunct="1">
              <a:spcBef>
                <a:spcPts val="900"/>
              </a:spcBef>
              <a:buClr>
                <a:srgbClr val="000099"/>
              </a:buClr>
              <a:buAutoNum type="arabicPeriod"/>
              <a:defRPr/>
            </a:pPr>
            <a:r>
              <a:rPr lang="en-GB" sz="1200" dirty="0">
                <a:solidFill>
                  <a:schemeClr val="tx1"/>
                </a:solidFill>
                <a:highlight>
                  <a:srgbClr val="F9F9F9"/>
                </a:highlight>
              </a:rPr>
              <a:t>Design for productivity &amp; housing hazardous materials</a:t>
            </a:r>
          </a:p>
          <a:p>
            <a:pPr marL="342900" indent="-342900" algn="just" eaLnBrk="1" hangingPunct="1">
              <a:spcBef>
                <a:spcPts val="900"/>
              </a:spcBef>
              <a:buClr>
                <a:srgbClr val="000099"/>
              </a:buClr>
              <a:buAutoNum type="arabicPeriod"/>
              <a:defRPr/>
            </a:pPr>
            <a:r>
              <a:rPr lang="en-GB" sz="1200" dirty="0">
                <a:solidFill>
                  <a:schemeClr val="tx1"/>
                </a:solidFill>
                <a:highlight>
                  <a:srgbClr val="F9F9F9"/>
                </a:highlight>
              </a:rPr>
              <a:t>WIMES 8.02 inclusion for pumps &amp; control panels</a:t>
            </a:r>
          </a:p>
          <a:p>
            <a:pPr marL="342900" indent="-342900" algn="just" eaLnBrk="1" hangingPunct="1">
              <a:spcBef>
                <a:spcPts val="900"/>
              </a:spcBef>
              <a:buClr>
                <a:srgbClr val="000099"/>
              </a:buClr>
              <a:buAutoNum type="arabicPeriod"/>
              <a:defRPr/>
            </a:pPr>
            <a:r>
              <a:rPr lang="en-GB" sz="1200" dirty="0">
                <a:solidFill>
                  <a:schemeClr val="tx1"/>
                </a:solidFill>
                <a:highlight>
                  <a:srgbClr val="F9F9F9"/>
                </a:highlight>
              </a:rPr>
              <a:t>Accessibility to tanks or kiosks for inspection &amp; maintenance</a:t>
            </a:r>
          </a:p>
          <a:p>
            <a:pPr marL="342900" indent="-342900" algn="just" eaLnBrk="1" hangingPunct="1">
              <a:spcBef>
                <a:spcPts val="900"/>
              </a:spcBef>
              <a:buClr>
                <a:srgbClr val="000099"/>
              </a:buClr>
              <a:buAutoNum type="arabicPeriod"/>
              <a:defRPr/>
            </a:pPr>
            <a:r>
              <a:rPr lang="en-GB" sz="1200" dirty="0">
                <a:solidFill>
                  <a:schemeClr val="tx1"/>
                </a:solidFill>
                <a:highlight>
                  <a:srgbClr val="F9F9F9"/>
                </a:highlight>
              </a:rPr>
              <a:t>Design to be modular</a:t>
            </a:r>
          </a:p>
          <a:p>
            <a:pPr marL="342900" indent="-342900" algn="just" eaLnBrk="1" hangingPunct="1">
              <a:spcBef>
                <a:spcPts val="900"/>
              </a:spcBef>
              <a:buClr>
                <a:srgbClr val="000099"/>
              </a:buClr>
              <a:buAutoNum type="arabicPeriod"/>
              <a:defRPr/>
            </a:pPr>
            <a:r>
              <a:rPr lang="en-GB" sz="1200" kern="0" dirty="0">
                <a:solidFill>
                  <a:schemeClr val="tx1"/>
                </a:solidFill>
                <a:highlight>
                  <a:srgbClr val="F9F9F9"/>
                </a:highlight>
                <a:latin typeface="Arial" panose="020B0604020202020204" pitchFamily="34" charset="0"/>
                <a:cs typeface="Arial" panose="020B0604020202020204" pitchFamily="34" charset="0"/>
              </a:rPr>
              <a:t>Design Specification to make manufacturing easier</a:t>
            </a:r>
          </a:p>
          <a:p>
            <a:pPr marL="342900" indent="-342900" algn="just" eaLnBrk="1" hangingPunct="1">
              <a:spcBef>
                <a:spcPts val="900"/>
              </a:spcBef>
              <a:buClr>
                <a:srgbClr val="000099"/>
              </a:buClr>
              <a:buAutoNum type="arabicPeriod"/>
              <a:defRPr/>
            </a:pPr>
            <a:r>
              <a:rPr lang="en-GB" sz="1200" kern="0" dirty="0">
                <a:solidFill>
                  <a:schemeClr val="tx1"/>
                </a:solidFill>
                <a:highlight>
                  <a:srgbClr val="F9F9F9"/>
                </a:highlight>
              </a:rPr>
              <a:t>Use of Common parts &amp; materials</a:t>
            </a:r>
            <a:endParaRPr lang="en-GB" sz="1200" kern="0" dirty="0">
              <a:solidFill>
                <a:schemeClr val="tx1"/>
              </a:solidFill>
              <a:highlight>
                <a:srgbClr val="F9F9F9"/>
              </a:highligh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127ED-B3E2-431A-9F75-7F7833CDB4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46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824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70137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23504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57928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6880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t>Mention team energy and focus and excitement to collaborate more structured way to enable communication and inform all we do</a:t>
            </a:r>
          </a:p>
        </p:txBody>
      </p:sp>
    </p:spTree>
    <p:extLst>
      <p:ext uri="{BB962C8B-B14F-4D97-AF65-F5344CB8AC3E}">
        <p14:creationId xmlns:p14="http://schemas.microsoft.com/office/powerpoint/2010/main" val="393485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0902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dirty="0">
                <a:latin typeface="Calibri" panose="020F0502020204030204" pitchFamily="34" charset="0"/>
              </a:rPr>
              <a:t>Since its creation, Buildoffsite has sought to promote, support and increase the adoption of offsite and pre-manufactured solutions across construction and the built environment. Working with our membership, wider network and key industry stakeholders &amp; partners, we seek to deliver permanent, positive transformation and impact through collaboration.</a:t>
            </a:r>
            <a:br>
              <a:rPr lang="en-GB" sz="2200" dirty="0">
                <a:latin typeface="Calibri" panose="020F0502020204030204" pitchFamily="34" charset="0"/>
              </a:rPr>
            </a:br>
            <a:r>
              <a:rPr lang="en-GB" sz="2200" dirty="0">
                <a:latin typeface="Calibri" panose="020F0502020204030204" pitchFamily="34" charset="0"/>
              </a:rPr>
              <a:t>This vision can only be delivered through clear direction and objectives in all activity we undertake; both internally and with, and on behalf of, our members and collaborators.</a:t>
            </a:r>
            <a:br>
              <a:rPr lang="en-GB" sz="2200" dirty="0">
                <a:latin typeface="Calibri" panose="020F0502020204030204" pitchFamily="34" charset="0"/>
              </a:rPr>
            </a:br>
            <a:endParaRPr lang="en-GB" dirty="0"/>
          </a:p>
        </p:txBody>
      </p:sp>
    </p:spTree>
    <p:extLst>
      <p:ext uri="{BB962C8B-B14F-4D97-AF65-F5344CB8AC3E}">
        <p14:creationId xmlns:p14="http://schemas.microsoft.com/office/powerpoint/2010/main" val="187501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2200" dirty="0">
                <a:latin typeface="Calibri" panose="020F0502020204030204" pitchFamily="34" charset="0"/>
              </a:rPr>
              <a:t>In order to achieve this, we set out our key pledges for delivering this change.</a:t>
            </a:r>
            <a:r>
              <a:rPr lang="en-GB" sz="2200" baseline="0" dirty="0">
                <a:latin typeface="Calibri" panose="020F0502020204030204" pitchFamily="34" charset="0"/>
              </a:rPr>
              <a:t> </a:t>
            </a:r>
            <a:r>
              <a:rPr lang="en-GB" sz="2200" dirty="0">
                <a:latin typeface="Calibri" panose="020F0502020204030204" pitchFamily="34" charset="0"/>
              </a:rPr>
              <a:t>These objectives will drive all activity we undertake and will be regularly monitored and referred to with members.</a:t>
            </a:r>
          </a:p>
          <a:p>
            <a:pPr marL="0" marR="0" lvl="0" indent="0" defTabSz="457200" eaLnBrk="1" fontAlgn="auto" latinLnBrk="0" hangingPunct="1">
              <a:lnSpc>
                <a:spcPct val="117999"/>
              </a:lnSpc>
              <a:spcBef>
                <a:spcPts val="0"/>
              </a:spcBef>
              <a:spcAft>
                <a:spcPts val="0"/>
              </a:spcAft>
              <a:buClrTx/>
              <a:buSzTx/>
              <a:buFontTx/>
              <a:buNone/>
              <a:tabLst/>
              <a:defRPr/>
            </a:pPr>
            <a:endParaRPr lang="en-GB" sz="2200" dirty="0">
              <a:latin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GB" sz="2200" dirty="0">
                <a:latin typeface="Calibri" panose="020F0502020204030204" pitchFamily="34" charset="0"/>
              </a:rPr>
              <a:t>As always, we will continue to bring industry together and promote innovative and collaborative ways of working and doing business across our diverse network. </a:t>
            </a:r>
          </a:p>
          <a:p>
            <a:pPr marL="0" marR="0" lvl="0" indent="0" defTabSz="457200" eaLnBrk="1" fontAlgn="auto" latinLnBrk="0" hangingPunct="1">
              <a:lnSpc>
                <a:spcPct val="117999"/>
              </a:lnSpc>
              <a:spcBef>
                <a:spcPts val="0"/>
              </a:spcBef>
              <a:spcAft>
                <a:spcPts val="0"/>
              </a:spcAft>
              <a:buClrTx/>
              <a:buSzTx/>
              <a:buFontTx/>
              <a:buNone/>
              <a:tabLst/>
              <a:defRPr/>
            </a:pPr>
            <a:endParaRPr lang="en-GB" sz="2200" dirty="0">
              <a:latin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GB" sz="2200" dirty="0">
                <a:latin typeface="Calibri" panose="020F0502020204030204" pitchFamily="34" charset="0"/>
              </a:rPr>
              <a:t>Ultimately, we aspire to ‘normalise’ offsite &amp; Modern Methods of Construction, enable greater project delivery and ensure we continue to break down the barriers to achieving this for the benefit of our members and the industry as a whole.</a:t>
            </a:r>
            <a:br>
              <a:rPr lang="en-GB" sz="2200" dirty="0">
                <a:latin typeface="Calibri" panose="020F0502020204030204" pitchFamily="34" charset="0"/>
              </a:rPr>
            </a:br>
            <a:endParaRPr lang="en-GB" dirty="0"/>
          </a:p>
        </p:txBody>
      </p:sp>
    </p:spTree>
    <p:extLst>
      <p:ext uri="{BB962C8B-B14F-4D97-AF65-F5344CB8AC3E}">
        <p14:creationId xmlns:p14="http://schemas.microsoft.com/office/powerpoint/2010/main" val="154949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2000" b="1" dirty="0">
                <a:latin typeface="Calibri" panose="020F0502020204030204" pitchFamily="34" charset="0"/>
              </a:rPr>
              <a:t>Influence &amp; Inform</a:t>
            </a:r>
            <a:br>
              <a:rPr lang="en-GB" sz="2000" b="1" dirty="0">
                <a:latin typeface="Calibri" panose="020F0502020204030204" pitchFamily="34" charset="0"/>
              </a:rPr>
            </a:br>
            <a:r>
              <a:rPr lang="en-GB" sz="2000" dirty="0">
                <a:latin typeface="Calibri" panose="020F0502020204030204" pitchFamily="34" charset="0"/>
              </a:rPr>
              <a:t>	Through </a:t>
            </a:r>
            <a:r>
              <a:rPr lang="en-GB" sz="2000" u="sng" dirty="0">
                <a:latin typeface="Calibri" panose="020F0502020204030204" pitchFamily="34" charset="0"/>
              </a:rPr>
              <a:t>creating and strengthening relationships with policy makers</a:t>
            </a:r>
            <a:r>
              <a:rPr lang="en-GB" sz="2000" dirty="0">
                <a:latin typeface="Calibri" panose="020F0502020204030204" pitchFamily="34" charset="0"/>
              </a:rPr>
              <a:t>, we pledge to help shape and inform the current and future conversations, and decisions around offsite construction and the built environment. We will </a:t>
            </a:r>
            <a:r>
              <a:rPr lang="en-GB" sz="2000" u="sng" dirty="0">
                <a:latin typeface="Calibri" panose="020F0502020204030204" pitchFamily="34" charset="0"/>
              </a:rPr>
              <a:t>strategically engage members in this influencing activity </a:t>
            </a:r>
            <a:r>
              <a:rPr lang="en-GB" sz="2000" dirty="0">
                <a:latin typeface="Calibri" panose="020F0502020204030204" pitchFamily="34" charset="0"/>
              </a:rPr>
              <a:t>for the benefit of the wider network.</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Lobby Government</a:t>
            </a:r>
            <a:br>
              <a:rPr lang="en-GB" sz="2000" b="1" dirty="0">
                <a:latin typeface="Calibri" panose="020F0502020204030204" pitchFamily="34" charset="0"/>
              </a:rPr>
            </a:br>
            <a:r>
              <a:rPr lang="en-GB" sz="2000" b="1" dirty="0">
                <a:latin typeface="Calibri" panose="020F0502020204030204" pitchFamily="34" charset="0"/>
              </a:rPr>
              <a:t>	</a:t>
            </a:r>
            <a:r>
              <a:rPr lang="en-GB" sz="2000" dirty="0">
                <a:latin typeface="Calibri" panose="020F0502020204030204" pitchFamily="34" charset="0"/>
              </a:rPr>
              <a:t>We will </a:t>
            </a:r>
            <a:r>
              <a:rPr lang="en-GB" sz="2000" u="sng" dirty="0">
                <a:latin typeface="Calibri" panose="020F0502020204030204" pitchFamily="34" charset="0"/>
              </a:rPr>
              <a:t>lobby UK Government on behalf of, and with our members</a:t>
            </a:r>
            <a:r>
              <a:rPr lang="en-GB" sz="2000" dirty="0">
                <a:latin typeface="Calibri" panose="020F0502020204030204" pitchFamily="34" charset="0"/>
              </a:rPr>
              <a:t>, to ensure the required level of support is available for the increased adoption and growth of offsite and pre-manufactured solutions. Following the presumption in favour of offsite, and the commitments made by various departments to increase the use of offsite solutions in their portfolio, the sector has never before seen greater opportunity for stimulated growth. However, we want to ensure this remains </a:t>
            </a:r>
            <a:r>
              <a:rPr lang="en-GB" sz="2000" u="sng" dirty="0">
                <a:latin typeface="Calibri" panose="020F0502020204030204" pitchFamily="34" charset="0"/>
              </a:rPr>
              <a:t>a permanent and growing transformation within Government estates programme.</a:t>
            </a:r>
            <a:br>
              <a:rPr lang="en-GB" sz="2000" u="sng"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Inform Decision Making</a:t>
            </a:r>
            <a:br>
              <a:rPr lang="en-GB" sz="2000" b="1" dirty="0">
                <a:latin typeface="Calibri" panose="020F0502020204030204" pitchFamily="34" charset="0"/>
              </a:rPr>
            </a:br>
            <a:r>
              <a:rPr lang="en-GB" sz="2000" dirty="0">
                <a:latin typeface="Calibri" panose="020F0502020204030204" pitchFamily="34" charset="0"/>
              </a:rPr>
              <a:t>	We will work to inform client decision making, both public and private, across multiple sectors. Through our diverse client membership, we will </a:t>
            </a:r>
            <a:r>
              <a:rPr lang="en-GB" sz="2000" u="sng" dirty="0">
                <a:latin typeface="Calibri" panose="020F0502020204030204" pitchFamily="34" charset="0"/>
              </a:rPr>
              <a:t>ensure their requirements, and the solutions that the offsite supply chain can bring are married together to drive optimum results for the industry.</a:t>
            </a:r>
            <a:r>
              <a:rPr lang="en-GB" sz="2000" dirty="0">
                <a:latin typeface="Calibri" panose="020F0502020204030204" pitchFamily="34" charset="0"/>
              </a:rPr>
              <a:t> Through </a:t>
            </a:r>
            <a:r>
              <a:rPr lang="en-GB" sz="2000" u="sng" dirty="0">
                <a:latin typeface="Calibri" panose="020F0502020204030204" pitchFamily="34" charset="0"/>
              </a:rPr>
              <a:t>research, education, knowledge sharing and innovative networking </a:t>
            </a:r>
            <a:r>
              <a:rPr lang="en-GB" sz="2000" dirty="0">
                <a:latin typeface="Calibri" panose="020F0502020204030204" pitchFamily="34" charset="0"/>
              </a:rPr>
              <a:t>we can facilitate conversations with clients that will present increased and better solutions for their projects; and more opportunities for the offsite supply chain, as well as building the knowledge of clients to increase the adoption of MMC.</a:t>
            </a:r>
            <a:br>
              <a:rPr lang="en-GB" sz="2000" dirty="0">
                <a:latin typeface="Calibri" panose="020F0502020204030204" pitchFamily="34" charset="0"/>
              </a:rPr>
            </a:br>
            <a:endParaRPr lang="en-GB" dirty="0"/>
          </a:p>
        </p:txBody>
      </p:sp>
    </p:spTree>
    <p:extLst>
      <p:ext uri="{BB962C8B-B14F-4D97-AF65-F5344CB8AC3E}">
        <p14:creationId xmlns:p14="http://schemas.microsoft.com/office/powerpoint/2010/main" val="1530311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2000" b="1" dirty="0">
                <a:latin typeface="Calibri" panose="020F0502020204030204" pitchFamily="34" charset="0"/>
              </a:rPr>
              <a:t>Challenge Perceptions</a:t>
            </a:r>
            <a:br>
              <a:rPr lang="en-GB" sz="2000" b="1" dirty="0">
                <a:latin typeface="Calibri" panose="020F0502020204030204" pitchFamily="34" charset="0"/>
              </a:rPr>
            </a:br>
            <a:r>
              <a:rPr lang="en-GB" sz="2000" dirty="0">
                <a:latin typeface="Calibri" panose="020F0502020204030204" pitchFamily="34" charset="0"/>
              </a:rPr>
              <a:t>	We will challenge perceptions around offsite. Despite the increased adoption and growth in the sector there are still some common misconceptions held regarding offsite. This includes factors around cost, quality, durability, repairability and more. Our role, representing our members and the wider industry, is to </a:t>
            </a:r>
            <a:r>
              <a:rPr lang="en-GB" sz="2000" u="sng" dirty="0">
                <a:latin typeface="Calibri" panose="020F0502020204030204" pitchFamily="34" charset="0"/>
              </a:rPr>
              <a:t>debunk and demystify these perceptions to ensure the sector doesn't face barriers to increased adoption</a:t>
            </a:r>
            <a:r>
              <a:rPr lang="en-GB" sz="2000" dirty="0">
                <a:latin typeface="Calibri" panose="020F0502020204030204" pitchFamily="34" charset="0"/>
              </a:rPr>
              <a:t> and is ultimately better informed moving forward.</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Address Barriers</a:t>
            </a:r>
            <a:br>
              <a:rPr lang="en-GB" sz="2000" b="1" dirty="0">
                <a:latin typeface="Calibri" panose="020F0502020204030204" pitchFamily="34" charset="0"/>
              </a:rPr>
            </a:br>
            <a:r>
              <a:rPr lang="en-GB" sz="2000" b="1" dirty="0">
                <a:latin typeface="Calibri" panose="020F0502020204030204" pitchFamily="34" charset="0"/>
              </a:rPr>
              <a:t>	</a:t>
            </a:r>
            <a:r>
              <a:rPr lang="en-GB" sz="2000" dirty="0">
                <a:latin typeface="Calibri" panose="020F0502020204030204" pitchFamily="34" charset="0"/>
              </a:rPr>
              <a:t>As perceptions are challenged, we will </a:t>
            </a:r>
            <a:r>
              <a:rPr lang="en-GB" sz="2000" u="sng" dirty="0">
                <a:latin typeface="Calibri" panose="020F0502020204030204" pitchFamily="34" charset="0"/>
              </a:rPr>
              <a:t>identify, seek to &amp; support industry to address barriers to the increased adoption of offsite.</a:t>
            </a:r>
            <a:r>
              <a:rPr lang="en-GB" sz="2000" dirty="0">
                <a:latin typeface="Calibri" panose="020F0502020204030204" pitchFamily="34" charset="0"/>
              </a:rPr>
              <a:t> Our goal is to work with members and key industry stakeholders to </a:t>
            </a:r>
            <a:r>
              <a:rPr lang="en-GB" sz="2000" u="sng" dirty="0">
                <a:latin typeface="Calibri" panose="020F0502020204030204" pitchFamily="34" charset="0"/>
              </a:rPr>
              <a:t>ensure these barriers are broken down, solutions identified and to normalise offsite construction.</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Build Insight &amp; Knowledge</a:t>
            </a:r>
            <a:br>
              <a:rPr lang="en-GB" sz="2000" b="1" dirty="0">
                <a:latin typeface="Calibri" panose="020F0502020204030204" pitchFamily="34" charset="0"/>
              </a:rPr>
            </a:br>
            <a:r>
              <a:rPr lang="en-GB" sz="2000" dirty="0">
                <a:latin typeface="Calibri" panose="020F0502020204030204" pitchFamily="34" charset="0"/>
              </a:rPr>
              <a:t>	We will provide insight and knowledge on the offsite sector. Through our </a:t>
            </a:r>
            <a:r>
              <a:rPr lang="en-GB" sz="2000" u="sng" dirty="0">
                <a:latin typeface="Calibri" panose="020F0502020204030204" pitchFamily="34" charset="0"/>
              </a:rPr>
              <a:t>events and webinar programme, marketing and communications, and research and guidance activity</a:t>
            </a:r>
            <a:r>
              <a:rPr lang="en-GB" sz="2000" dirty="0">
                <a:latin typeface="Calibri" panose="020F0502020204030204" pitchFamily="34" charset="0"/>
              </a:rPr>
              <a:t> we will ensure that all aspects of industry improve awareness and understanding of the key trends, information and opportunities that are shaping the sector. We will provide a </a:t>
            </a:r>
            <a:r>
              <a:rPr lang="en-GB" sz="2000" u="sng" dirty="0">
                <a:latin typeface="Calibri" panose="020F0502020204030204" pitchFamily="34" charset="0"/>
              </a:rPr>
              <a:t>voice and platform for our members and industry stakeholders </a:t>
            </a:r>
            <a:r>
              <a:rPr lang="en-GB" sz="2000" dirty="0">
                <a:latin typeface="Calibri" panose="020F0502020204030204" pitchFamily="34" charset="0"/>
              </a:rPr>
              <a:t>to comment and discuss the factors that are influencing offsite, and enable debate and conversation both with and for our members.</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Demonstrate Evidence</a:t>
            </a:r>
            <a:br>
              <a:rPr lang="en-GB" sz="2000" b="1" dirty="0">
                <a:latin typeface="Calibri" panose="020F0502020204030204" pitchFamily="34" charset="0"/>
              </a:rPr>
            </a:br>
            <a:r>
              <a:rPr lang="en-GB" sz="2000" b="1" dirty="0">
                <a:latin typeface="Calibri" panose="020F0502020204030204" pitchFamily="34" charset="0"/>
              </a:rPr>
              <a:t>	</a:t>
            </a:r>
            <a:r>
              <a:rPr lang="en-GB" sz="2000" dirty="0">
                <a:latin typeface="Calibri" panose="020F0502020204030204" pitchFamily="34" charset="0"/>
              </a:rPr>
              <a:t>Buildoffsite will demonstrate through evidence the benefits and activity of the offsite sector. Through </a:t>
            </a:r>
            <a:r>
              <a:rPr lang="en-GB" sz="2000" u="sng" dirty="0">
                <a:latin typeface="Calibri" panose="020F0502020204030204" pitchFamily="34" charset="0"/>
              </a:rPr>
              <a:t>facilitated research, guidance and reporting this evidence will help shape the future of the sector </a:t>
            </a:r>
            <a:r>
              <a:rPr lang="en-GB" sz="2000" dirty="0">
                <a:latin typeface="Calibri" panose="020F0502020204030204" pitchFamily="34" charset="0"/>
              </a:rPr>
              <a:t>and can be used to help enable the increased adoption and success of offsite solutions.</a:t>
            </a:r>
            <a:br>
              <a:rPr lang="en-GB" sz="2000" dirty="0">
                <a:latin typeface="Calibri" panose="020F0502020204030204" pitchFamily="34" charset="0"/>
              </a:rPr>
            </a:br>
            <a:endParaRPr lang="en-GB" dirty="0"/>
          </a:p>
        </p:txBody>
      </p:sp>
    </p:spTree>
    <p:extLst>
      <p:ext uri="{BB962C8B-B14F-4D97-AF65-F5344CB8AC3E}">
        <p14:creationId xmlns:p14="http://schemas.microsoft.com/office/powerpoint/2010/main" val="4008802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6.xml"/><Relationship Id="rId7" Type="http://schemas.openxmlformats.org/officeDocument/2006/relationships/image" Target="../media/image20.png"/><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17.emf"/><Relationship Id="rId5" Type="http://schemas.openxmlformats.org/officeDocument/2006/relationships/oleObject" Target="../embeddings/oleObject8.bin"/><Relationship Id="rId10" Type="http://schemas.openxmlformats.org/officeDocument/2006/relationships/image" Target="../media/image22.png"/><Relationship Id="rId4" Type="http://schemas.openxmlformats.org/officeDocument/2006/relationships/slideMaster" Target="../slideMasters/slideMaster2.xml"/><Relationship Id="rId9" Type="http://schemas.openxmlformats.org/officeDocument/2006/relationships/image" Target="../media/image21.jpe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8.xml"/><Relationship Id="rId7" Type="http://schemas.openxmlformats.org/officeDocument/2006/relationships/image" Target="../media/image20.png"/><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7.emf"/><Relationship Id="rId5" Type="http://schemas.openxmlformats.org/officeDocument/2006/relationships/oleObject" Target="../embeddings/oleObject9.bin"/><Relationship Id="rId10" Type="http://schemas.openxmlformats.org/officeDocument/2006/relationships/image" Target="../media/image22.png"/><Relationship Id="rId4" Type="http://schemas.openxmlformats.org/officeDocument/2006/relationships/slideMaster" Target="../slideMasters/slideMaster2.xml"/><Relationship Id="rId9" Type="http://schemas.openxmlformats.org/officeDocument/2006/relationships/image" Target="../media/image21.jpe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0.xml"/><Relationship Id="rId7" Type="http://schemas.openxmlformats.org/officeDocument/2006/relationships/image" Target="../media/image20.png"/><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7.emf"/><Relationship Id="rId5" Type="http://schemas.openxmlformats.org/officeDocument/2006/relationships/oleObject" Target="../embeddings/oleObject10.bin"/><Relationship Id="rId10" Type="http://schemas.openxmlformats.org/officeDocument/2006/relationships/image" Target="../media/image22.png"/><Relationship Id="rId4" Type="http://schemas.openxmlformats.org/officeDocument/2006/relationships/slideMaster" Target="../slideMasters/slideMaster2.xml"/><Relationship Id="rId9" Type="http://schemas.openxmlformats.org/officeDocument/2006/relationships/image" Target="../media/image21.jpe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2.xml"/><Relationship Id="rId7" Type="http://schemas.openxmlformats.org/officeDocument/2006/relationships/image" Target="../media/image20.png"/><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7.emf"/><Relationship Id="rId5" Type="http://schemas.openxmlformats.org/officeDocument/2006/relationships/oleObject" Target="../embeddings/oleObject11.bin"/><Relationship Id="rId10" Type="http://schemas.openxmlformats.org/officeDocument/2006/relationships/image" Target="../media/image22.png"/><Relationship Id="rId4" Type="http://schemas.openxmlformats.org/officeDocument/2006/relationships/slideMaster" Target="../slideMasters/slideMaster2.xml"/><Relationship Id="rId9" Type="http://schemas.openxmlformats.org/officeDocument/2006/relationships/image" Target="../media/image21.jpe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4.xml"/><Relationship Id="rId7" Type="http://schemas.openxmlformats.org/officeDocument/2006/relationships/image" Target="../media/image20.png"/><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7.emf"/><Relationship Id="rId5" Type="http://schemas.openxmlformats.org/officeDocument/2006/relationships/oleObject" Target="../embeddings/oleObject12.bin"/><Relationship Id="rId10" Type="http://schemas.openxmlformats.org/officeDocument/2006/relationships/image" Target="../media/image22.png"/><Relationship Id="rId4" Type="http://schemas.openxmlformats.org/officeDocument/2006/relationships/slideMaster" Target="../slideMasters/slideMaster2.xml"/><Relationship Id="rId9" Type="http://schemas.openxmlformats.org/officeDocument/2006/relationships/image" Target="../media/image24.jpe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6.xml"/><Relationship Id="rId7" Type="http://schemas.openxmlformats.org/officeDocument/2006/relationships/image" Target="../media/image20.png"/><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17.emf"/><Relationship Id="rId5" Type="http://schemas.openxmlformats.org/officeDocument/2006/relationships/oleObject" Target="../embeddings/oleObject13.bin"/><Relationship Id="rId10" Type="http://schemas.openxmlformats.org/officeDocument/2006/relationships/image" Target="../media/image22.png"/><Relationship Id="rId4" Type="http://schemas.openxmlformats.org/officeDocument/2006/relationships/slideMaster" Target="../slideMasters/slideMaster2.xml"/><Relationship Id="rId9" Type="http://schemas.openxmlformats.org/officeDocument/2006/relationships/image" Target="../media/image25.jpe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1.jpeg"/><Relationship Id="rId3" Type="http://schemas.openxmlformats.org/officeDocument/2006/relationships/tags" Target="../tags/tag28.xml"/><Relationship Id="rId7" Type="http://schemas.openxmlformats.org/officeDocument/2006/relationships/image" Target="../media/image20.png"/><Relationship Id="rId12" Type="http://schemas.openxmlformats.org/officeDocument/2006/relationships/image" Target="../media/image29.jpeg"/><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image" Target="../media/image17.emf"/><Relationship Id="rId11" Type="http://schemas.openxmlformats.org/officeDocument/2006/relationships/image" Target="../media/image28.jpeg"/><Relationship Id="rId5" Type="http://schemas.openxmlformats.org/officeDocument/2006/relationships/oleObject" Target="../embeddings/oleObject14.bin"/><Relationship Id="rId10" Type="http://schemas.openxmlformats.org/officeDocument/2006/relationships/image" Target="../media/image27.jpeg"/><Relationship Id="rId4" Type="http://schemas.openxmlformats.org/officeDocument/2006/relationships/slideMaster" Target="../slideMasters/slideMaster2.xml"/><Relationship Id="rId9" Type="http://schemas.openxmlformats.org/officeDocument/2006/relationships/image" Target="../media/image26.jpeg"/><Relationship Id="rId1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2.png"/><Relationship Id="rId3" Type="http://schemas.openxmlformats.org/officeDocument/2006/relationships/tags" Target="../tags/tag30.xml"/><Relationship Id="rId7" Type="http://schemas.openxmlformats.org/officeDocument/2006/relationships/image" Target="../media/image20.png"/><Relationship Id="rId12" Type="http://schemas.openxmlformats.org/officeDocument/2006/relationships/image" Target="../media/image21.jpeg"/><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image" Target="../media/image17.emf"/><Relationship Id="rId11" Type="http://schemas.openxmlformats.org/officeDocument/2006/relationships/image" Target="../media/image32.gif"/><Relationship Id="rId5" Type="http://schemas.openxmlformats.org/officeDocument/2006/relationships/oleObject" Target="../embeddings/oleObject15.bin"/><Relationship Id="rId10" Type="http://schemas.openxmlformats.org/officeDocument/2006/relationships/image" Target="../media/image31.png"/><Relationship Id="rId4" Type="http://schemas.openxmlformats.org/officeDocument/2006/relationships/slideMaster" Target="../slideMasters/slideMaster2.xml"/><Relationship Id="rId9" Type="http://schemas.openxmlformats.org/officeDocument/2006/relationships/image" Target="../media/image30.jpeg"/></Relationships>
</file>

<file path=ppt/slideLayouts/_rels/slideLayout18.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jpeg"/><Relationship Id="rId26" Type="http://schemas.openxmlformats.org/officeDocument/2006/relationships/image" Target="../media/image50.gif"/><Relationship Id="rId3" Type="http://schemas.openxmlformats.org/officeDocument/2006/relationships/tags" Target="../tags/tag32.xml"/><Relationship Id="rId21" Type="http://schemas.openxmlformats.org/officeDocument/2006/relationships/image" Target="../media/image45.png"/><Relationship Id="rId34" Type="http://schemas.openxmlformats.org/officeDocument/2006/relationships/image" Target="../media/image21.jpeg"/><Relationship Id="rId7" Type="http://schemas.openxmlformats.org/officeDocument/2006/relationships/image" Target="../media/image20.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tags" Target="../tags/tag31.xml"/><Relationship Id="rId16" Type="http://schemas.openxmlformats.org/officeDocument/2006/relationships/image" Target="../media/image40.jpeg"/><Relationship Id="rId20" Type="http://schemas.openxmlformats.org/officeDocument/2006/relationships/image" Target="../media/image44.jpeg"/><Relationship Id="rId29" Type="http://schemas.openxmlformats.org/officeDocument/2006/relationships/image" Target="../media/image53.jpeg"/><Relationship Id="rId1" Type="http://schemas.openxmlformats.org/officeDocument/2006/relationships/vmlDrawing" Target="../drawings/vmlDrawing16.vml"/><Relationship Id="rId6" Type="http://schemas.openxmlformats.org/officeDocument/2006/relationships/image" Target="../media/image17.emf"/><Relationship Id="rId11" Type="http://schemas.openxmlformats.org/officeDocument/2006/relationships/image" Target="../media/image35.png"/><Relationship Id="rId24" Type="http://schemas.openxmlformats.org/officeDocument/2006/relationships/image" Target="../media/image48.gif"/><Relationship Id="rId32" Type="http://schemas.openxmlformats.org/officeDocument/2006/relationships/image" Target="../media/image56.png"/><Relationship Id="rId5" Type="http://schemas.openxmlformats.org/officeDocument/2006/relationships/oleObject" Target="../embeddings/oleObject16.bin"/><Relationship Id="rId15" Type="http://schemas.openxmlformats.org/officeDocument/2006/relationships/image" Target="../media/image39.png"/><Relationship Id="rId23" Type="http://schemas.openxmlformats.org/officeDocument/2006/relationships/image" Target="../media/image47.jpe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jpeg"/><Relationship Id="rId4" Type="http://schemas.openxmlformats.org/officeDocument/2006/relationships/slideMaster" Target="../slideMasters/slideMaster2.xml"/><Relationship Id="rId9" Type="http://schemas.openxmlformats.org/officeDocument/2006/relationships/image" Target="../media/image33.jpeg"/><Relationship Id="rId14" Type="http://schemas.openxmlformats.org/officeDocument/2006/relationships/image" Target="../media/image38.png"/><Relationship Id="rId22" Type="http://schemas.openxmlformats.org/officeDocument/2006/relationships/image" Target="../media/image46.jpe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22.png"/><Relationship Id="rId8"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13" Type="http://schemas.openxmlformats.org/officeDocument/2006/relationships/image" Target="../media/image61.jpeg"/><Relationship Id="rId18" Type="http://schemas.openxmlformats.org/officeDocument/2006/relationships/image" Target="../media/image63.png"/><Relationship Id="rId26" Type="http://schemas.openxmlformats.org/officeDocument/2006/relationships/image" Target="../media/image69.png"/><Relationship Id="rId3" Type="http://schemas.openxmlformats.org/officeDocument/2006/relationships/tags" Target="../tags/tag34.xml"/><Relationship Id="rId21" Type="http://schemas.openxmlformats.org/officeDocument/2006/relationships/image" Target="../media/image41.png"/><Relationship Id="rId34" Type="http://schemas.openxmlformats.org/officeDocument/2006/relationships/image" Target="../media/image74.png"/><Relationship Id="rId7" Type="http://schemas.openxmlformats.org/officeDocument/2006/relationships/image" Target="../media/image20.png"/><Relationship Id="rId12" Type="http://schemas.openxmlformats.org/officeDocument/2006/relationships/image" Target="../media/image32.gif"/><Relationship Id="rId17" Type="http://schemas.openxmlformats.org/officeDocument/2006/relationships/image" Target="../media/image37.png"/><Relationship Id="rId25" Type="http://schemas.openxmlformats.org/officeDocument/2006/relationships/image" Target="../media/image68.jpeg"/><Relationship Id="rId33" Type="http://schemas.openxmlformats.org/officeDocument/2006/relationships/image" Target="../media/image52.png"/><Relationship Id="rId2" Type="http://schemas.openxmlformats.org/officeDocument/2006/relationships/tags" Target="../tags/tag33.xml"/><Relationship Id="rId16" Type="http://schemas.openxmlformats.org/officeDocument/2006/relationships/image" Target="../media/image62.png"/><Relationship Id="rId20" Type="http://schemas.openxmlformats.org/officeDocument/2006/relationships/image" Target="../media/image64.jpeg"/><Relationship Id="rId29" Type="http://schemas.openxmlformats.org/officeDocument/2006/relationships/image" Target="../media/image48.gif"/><Relationship Id="rId1" Type="http://schemas.openxmlformats.org/officeDocument/2006/relationships/vmlDrawing" Target="../drawings/vmlDrawing17.vml"/><Relationship Id="rId6" Type="http://schemas.openxmlformats.org/officeDocument/2006/relationships/image" Target="../media/image17.emf"/><Relationship Id="rId11" Type="http://schemas.openxmlformats.org/officeDocument/2006/relationships/image" Target="../media/image60.png"/><Relationship Id="rId24" Type="http://schemas.openxmlformats.org/officeDocument/2006/relationships/image" Target="../media/image67.jpeg"/><Relationship Id="rId32" Type="http://schemas.openxmlformats.org/officeDocument/2006/relationships/image" Target="../media/image73.png"/><Relationship Id="rId5" Type="http://schemas.openxmlformats.org/officeDocument/2006/relationships/oleObject" Target="../embeddings/oleObject17.bin"/><Relationship Id="rId15" Type="http://schemas.openxmlformats.org/officeDocument/2006/relationships/image" Target="../media/image35.png"/><Relationship Id="rId23" Type="http://schemas.openxmlformats.org/officeDocument/2006/relationships/image" Target="../media/image66.png"/><Relationship Id="rId28" Type="http://schemas.openxmlformats.org/officeDocument/2006/relationships/image" Target="../media/image71.jpeg"/><Relationship Id="rId36" Type="http://schemas.openxmlformats.org/officeDocument/2006/relationships/image" Target="../media/image22.png"/><Relationship Id="rId10" Type="http://schemas.openxmlformats.org/officeDocument/2006/relationships/image" Target="../media/image59.jpeg"/><Relationship Id="rId19" Type="http://schemas.openxmlformats.org/officeDocument/2006/relationships/image" Target="../media/image39.png"/><Relationship Id="rId31" Type="http://schemas.openxmlformats.org/officeDocument/2006/relationships/image" Target="../media/image50.gif"/><Relationship Id="rId4" Type="http://schemas.openxmlformats.org/officeDocument/2006/relationships/slideMaster" Target="../slideMasters/slideMaster2.xml"/><Relationship Id="rId9" Type="http://schemas.openxmlformats.org/officeDocument/2006/relationships/image" Target="../media/image58.jpeg"/><Relationship Id="rId14" Type="http://schemas.openxmlformats.org/officeDocument/2006/relationships/image" Target="../media/image34.png"/><Relationship Id="rId22" Type="http://schemas.openxmlformats.org/officeDocument/2006/relationships/image" Target="../media/image65.jpeg"/><Relationship Id="rId27" Type="http://schemas.openxmlformats.org/officeDocument/2006/relationships/image" Target="../media/image70.jpeg"/><Relationship Id="rId30" Type="http://schemas.openxmlformats.org/officeDocument/2006/relationships/image" Target="../media/image72.png"/><Relationship Id="rId35" Type="http://schemas.openxmlformats.org/officeDocument/2006/relationships/image" Target="../media/image21.jpeg"/><Relationship Id="rId8"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6.xml"/><Relationship Id="rId7" Type="http://schemas.openxmlformats.org/officeDocument/2006/relationships/image" Target="../media/image20.png"/><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image" Target="../media/image17.emf"/><Relationship Id="rId5" Type="http://schemas.openxmlformats.org/officeDocument/2006/relationships/oleObject" Target="../embeddings/oleObject18.bin"/><Relationship Id="rId4" Type="http://schemas.openxmlformats.org/officeDocument/2006/relationships/slideMaster" Target="../slideMasters/slideMaster2.xml"/><Relationship Id="rId9" Type="http://schemas.openxmlformats.org/officeDocument/2006/relationships/image" Target="../media/image21.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8.xml"/><Relationship Id="rId7" Type="http://schemas.openxmlformats.org/officeDocument/2006/relationships/image" Target="../media/image20.png"/><Relationship Id="rId2" Type="http://schemas.openxmlformats.org/officeDocument/2006/relationships/tags" Target="../tags/tag37.xml"/><Relationship Id="rId1" Type="http://schemas.openxmlformats.org/officeDocument/2006/relationships/vmlDrawing" Target="../drawings/vmlDrawing19.vml"/><Relationship Id="rId6" Type="http://schemas.openxmlformats.org/officeDocument/2006/relationships/image" Target="../media/image17.emf"/><Relationship Id="rId5" Type="http://schemas.openxmlformats.org/officeDocument/2006/relationships/oleObject" Target="../embeddings/oleObject19.bin"/><Relationship Id="rId4" Type="http://schemas.openxmlformats.org/officeDocument/2006/relationships/slideMaster" Target="../slideMasters/slideMaster2.xml"/><Relationship Id="rId9" Type="http://schemas.openxmlformats.org/officeDocument/2006/relationships/image" Target="../media/image21.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image" Target="../media/image1.png"/><Relationship Id="rId16"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42.xml"/><Relationship Id="rId7" Type="http://schemas.openxmlformats.org/officeDocument/2006/relationships/image" Target="../media/image18.png"/><Relationship Id="rId2" Type="http://schemas.openxmlformats.org/officeDocument/2006/relationships/tags" Target="../tags/tag41.xml"/><Relationship Id="rId1" Type="http://schemas.openxmlformats.org/officeDocument/2006/relationships/vmlDrawing" Target="../drawings/vmlDrawing21.vml"/><Relationship Id="rId6" Type="http://schemas.openxmlformats.org/officeDocument/2006/relationships/image" Target="../media/image17.emf"/><Relationship Id="rId5" Type="http://schemas.openxmlformats.org/officeDocument/2006/relationships/oleObject" Target="../embeddings/oleObject21.bin"/><Relationship Id="rId4"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44.xml"/><Relationship Id="rId7" Type="http://schemas.openxmlformats.org/officeDocument/2006/relationships/image" Target="../media/image20.png"/><Relationship Id="rId2" Type="http://schemas.openxmlformats.org/officeDocument/2006/relationships/tags" Target="../tags/tag43.xml"/><Relationship Id="rId1" Type="http://schemas.openxmlformats.org/officeDocument/2006/relationships/vmlDrawing" Target="../drawings/vmlDrawing22.vml"/><Relationship Id="rId6" Type="http://schemas.openxmlformats.org/officeDocument/2006/relationships/image" Target="../media/image17.emf"/><Relationship Id="rId5" Type="http://schemas.openxmlformats.org/officeDocument/2006/relationships/oleObject" Target="../embeddings/oleObject22.bin"/><Relationship Id="rId4" Type="http://schemas.openxmlformats.org/officeDocument/2006/relationships/slideMaster" Target="../slideMasters/slideMaster4.xml"/><Relationship Id="rId9"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6.xml"/><Relationship Id="rId7" Type="http://schemas.openxmlformats.org/officeDocument/2006/relationships/image" Target="../media/image20.png"/><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image" Target="../media/image17.emf"/><Relationship Id="rId5" Type="http://schemas.openxmlformats.org/officeDocument/2006/relationships/oleObject" Target="../embeddings/oleObject23.bin"/><Relationship Id="rId10" Type="http://schemas.openxmlformats.org/officeDocument/2006/relationships/image" Target="../media/image22.png"/><Relationship Id="rId4" Type="http://schemas.openxmlformats.org/officeDocument/2006/relationships/slideMaster" Target="../slideMasters/slideMaster4.xml"/><Relationship Id="rId9" Type="http://schemas.openxmlformats.org/officeDocument/2006/relationships/image" Target="../media/image21.jpe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8.xml"/><Relationship Id="rId7" Type="http://schemas.openxmlformats.org/officeDocument/2006/relationships/image" Target="../media/image20.png"/><Relationship Id="rId2" Type="http://schemas.openxmlformats.org/officeDocument/2006/relationships/tags" Target="../tags/tag47.xml"/><Relationship Id="rId1" Type="http://schemas.openxmlformats.org/officeDocument/2006/relationships/vmlDrawing" Target="../drawings/vmlDrawing24.vml"/><Relationship Id="rId6" Type="http://schemas.openxmlformats.org/officeDocument/2006/relationships/image" Target="../media/image17.emf"/><Relationship Id="rId5" Type="http://schemas.openxmlformats.org/officeDocument/2006/relationships/oleObject" Target="../embeddings/oleObject24.bin"/><Relationship Id="rId10" Type="http://schemas.openxmlformats.org/officeDocument/2006/relationships/image" Target="../media/image22.png"/><Relationship Id="rId4" Type="http://schemas.openxmlformats.org/officeDocument/2006/relationships/slideMaster" Target="../slideMasters/slideMaster4.xml"/><Relationship Id="rId9" Type="http://schemas.openxmlformats.org/officeDocument/2006/relationships/image" Target="../media/image21.jpe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0.xml"/><Relationship Id="rId7" Type="http://schemas.openxmlformats.org/officeDocument/2006/relationships/image" Target="../media/image20.png"/><Relationship Id="rId2" Type="http://schemas.openxmlformats.org/officeDocument/2006/relationships/tags" Target="../tags/tag49.xml"/><Relationship Id="rId1" Type="http://schemas.openxmlformats.org/officeDocument/2006/relationships/vmlDrawing" Target="../drawings/vmlDrawing25.vml"/><Relationship Id="rId6" Type="http://schemas.openxmlformats.org/officeDocument/2006/relationships/image" Target="../media/image17.emf"/><Relationship Id="rId5" Type="http://schemas.openxmlformats.org/officeDocument/2006/relationships/oleObject" Target="../embeddings/oleObject25.bin"/><Relationship Id="rId10" Type="http://schemas.openxmlformats.org/officeDocument/2006/relationships/image" Target="../media/image22.png"/><Relationship Id="rId4" Type="http://schemas.openxmlformats.org/officeDocument/2006/relationships/slideMaster" Target="../slideMasters/slideMaster4.xml"/><Relationship Id="rId9" Type="http://schemas.openxmlformats.org/officeDocument/2006/relationships/image" Target="../media/image21.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4.xml"/><Relationship Id="rId7" Type="http://schemas.openxmlformats.org/officeDocument/2006/relationships/image" Target="../media/image18.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2.xml"/><Relationship Id="rId7" Type="http://schemas.openxmlformats.org/officeDocument/2006/relationships/image" Target="../media/image20.png"/><Relationship Id="rId2" Type="http://schemas.openxmlformats.org/officeDocument/2006/relationships/tags" Target="../tags/tag51.xml"/><Relationship Id="rId1" Type="http://schemas.openxmlformats.org/officeDocument/2006/relationships/vmlDrawing" Target="../drawings/vmlDrawing26.vml"/><Relationship Id="rId6" Type="http://schemas.openxmlformats.org/officeDocument/2006/relationships/image" Target="../media/image17.emf"/><Relationship Id="rId5" Type="http://schemas.openxmlformats.org/officeDocument/2006/relationships/oleObject" Target="../embeddings/oleObject26.bin"/><Relationship Id="rId10" Type="http://schemas.openxmlformats.org/officeDocument/2006/relationships/image" Target="../media/image22.png"/><Relationship Id="rId4" Type="http://schemas.openxmlformats.org/officeDocument/2006/relationships/slideMaster" Target="../slideMasters/slideMaster4.xml"/><Relationship Id="rId9" Type="http://schemas.openxmlformats.org/officeDocument/2006/relationships/image" Target="../media/image21.jpe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4.xml"/><Relationship Id="rId7" Type="http://schemas.openxmlformats.org/officeDocument/2006/relationships/image" Target="../media/image20.png"/><Relationship Id="rId2" Type="http://schemas.openxmlformats.org/officeDocument/2006/relationships/tags" Target="../tags/tag53.xml"/><Relationship Id="rId1" Type="http://schemas.openxmlformats.org/officeDocument/2006/relationships/vmlDrawing" Target="../drawings/vmlDrawing27.vml"/><Relationship Id="rId6" Type="http://schemas.openxmlformats.org/officeDocument/2006/relationships/image" Target="../media/image17.emf"/><Relationship Id="rId5" Type="http://schemas.openxmlformats.org/officeDocument/2006/relationships/oleObject" Target="../embeddings/oleObject27.bin"/><Relationship Id="rId10" Type="http://schemas.openxmlformats.org/officeDocument/2006/relationships/image" Target="../media/image22.png"/><Relationship Id="rId4" Type="http://schemas.openxmlformats.org/officeDocument/2006/relationships/slideMaster" Target="../slideMasters/slideMaster4.xml"/><Relationship Id="rId9" Type="http://schemas.openxmlformats.org/officeDocument/2006/relationships/image" Target="../media/image21.jpe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6.xml"/><Relationship Id="rId7" Type="http://schemas.openxmlformats.org/officeDocument/2006/relationships/image" Target="../media/image20.png"/><Relationship Id="rId2" Type="http://schemas.openxmlformats.org/officeDocument/2006/relationships/tags" Target="../tags/tag55.xml"/><Relationship Id="rId1" Type="http://schemas.openxmlformats.org/officeDocument/2006/relationships/vmlDrawing" Target="../drawings/vmlDrawing28.vml"/><Relationship Id="rId6" Type="http://schemas.openxmlformats.org/officeDocument/2006/relationships/image" Target="../media/image17.emf"/><Relationship Id="rId5" Type="http://schemas.openxmlformats.org/officeDocument/2006/relationships/oleObject" Target="../embeddings/oleObject28.bin"/><Relationship Id="rId10" Type="http://schemas.openxmlformats.org/officeDocument/2006/relationships/image" Target="../media/image22.png"/><Relationship Id="rId4" Type="http://schemas.openxmlformats.org/officeDocument/2006/relationships/slideMaster" Target="../slideMasters/slideMaster4.xml"/><Relationship Id="rId9" Type="http://schemas.openxmlformats.org/officeDocument/2006/relationships/image" Target="../media/image21.jpe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8.xml"/><Relationship Id="rId7" Type="http://schemas.openxmlformats.org/officeDocument/2006/relationships/image" Target="../media/image20.png"/><Relationship Id="rId2" Type="http://schemas.openxmlformats.org/officeDocument/2006/relationships/tags" Target="../tags/tag57.xml"/><Relationship Id="rId1" Type="http://schemas.openxmlformats.org/officeDocument/2006/relationships/vmlDrawing" Target="../drawings/vmlDrawing29.vml"/><Relationship Id="rId6" Type="http://schemas.openxmlformats.org/officeDocument/2006/relationships/image" Target="../media/image17.emf"/><Relationship Id="rId5" Type="http://schemas.openxmlformats.org/officeDocument/2006/relationships/oleObject" Target="../embeddings/oleObject29.bin"/><Relationship Id="rId10" Type="http://schemas.openxmlformats.org/officeDocument/2006/relationships/image" Target="../media/image22.png"/><Relationship Id="rId4" Type="http://schemas.openxmlformats.org/officeDocument/2006/relationships/slideMaster" Target="../slideMasters/slideMaster4.xml"/><Relationship Id="rId9" Type="http://schemas.openxmlformats.org/officeDocument/2006/relationships/image" Target="../media/image21.jpe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0.xml"/><Relationship Id="rId7" Type="http://schemas.openxmlformats.org/officeDocument/2006/relationships/image" Target="../media/image20.png"/><Relationship Id="rId2" Type="http://schemas.openxmlformats.org/officeDocument/2006/relationships/tags" Target="../tags/tag59.xml"/><Relationship Id="rId1" Type="http://schemas.openxmlformats.org/officeDocument/2006/relationships/vmlDrawing" Target="../drawings/vmlDrawing30.vml"/><Relationship Id="rId6" Type="http://schemas.openxmlformats.org/officeDocument/2006/relationships/image" Target="../media/image17.emf"/><Relationship Id="rId5" Type="http://schemas.openxmlformats.org/officeDocument/2006/relationships/oleObject" Target="../embeddings/oleObject30.bin"/><Relationship Id="rId10" Type="http://schemas.openxmlformats.org/officeDocument/2006/relationships/image" Target="../media/image22.png"/><Relationship Id="rId4" Type="http://schemas.openxmlformats.org/officeDocument/2006/relationships/slideMaster" Target="../slideMasters/slideMaster4.xml"/><Relationship Id="rId9" Type="http://schemas.openxmlformats.org/officeDocument/2006/relationships/image" Target="../media/image21.jpe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2.xml"/><Relationship Id="rId7" Type="http://schemas.openxmlformats.org/officeDocument/2006/relationships/image" Target="../media/image20.png"/><Relationship Id="rId2" Type="http://schemas.openxmlformats.org/officeDocument/2006/relationships/tags" Target="../tags/tag61.xml"/><Relationship Id="rId1" Type="http://schemas.openxmlformats.org/officeDocument/2006/relationships/vmlDrawing" Target="../drawings/vmlDrawing31.vml"/><Relationship Id="rId6" Type="http://schemas.openxmlformats.org/officeDocument/2006/relationships/image" Target="../media/image17.emf"/><Relationship Id="rId5" Type="http://schemas.openxmlformats.org/officeDocument/2006/relationships/oleObject" Target="../embeddings/oleObject31.bin"/><Relationship Id="rId10" Type="http://schemas.openxmlformats.org/officeDocument/2006/relationships/image" Target="../media/image22.png"/><Relationship Id="rId4" Type="http://schemas.openxmlformats.org/officeDocument/2006/relationships/slideMaster" Target="../slideMasters/slideMaster4.xml"/><Relationship Id="rId9" Type="http://schemas.openxmlformats.org/officeDocument/2006/relationships/image" Target="../media/image24.jpe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4.xml"/><Relationship Id="rId7" Type="http://schemas.openxmlformats.org/officeDocument/2006/relationships/image" Target="../media/image20.png"/><Relationship Id="rId2" Type="http://schemas.openxmlformats.org/officeDocument/2006/relationships/tags" Target="../tags/tag63.xml"/><Relationship Id="rId1" Type="http://schemas.openxmlformats.org/officeDocument/2006/relationships/vmlDrawing" Target="../drawings/vmlDrawing32.vml"/><Relationship Id="rId6" Type="http://schemas.openxmlformats.org/officeDocument/2006/relationships/image" Target="../media/image17.emf"/><Relationship Id="rId5" Type="http://schemas.openxmlformats.org/officeDocument/2006/relationships/oleObject" Target="../embeddings/oleObject32.bin"/><Relationship Id="rId10" Type="http://schemas.openxmlformats.org/officeDocument/2006/relationships/image" Target="../media/image22.png"/><Relationship Id="rId4" Type="http://schemas.openxmlformats.org/officeDocument/2006/relationships/slideMaster" Target="../slideMasters/slideMaster4.xml"/><Relationship Id="rId9" Type="http://schemas.openxmlformats.org/officeDocument/2006/relationships/image" Target="../media/image25.jpe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1.jpeg"/><Relationship Id="rId3" Type="http://schemas.openxmlformats.org/officeDocument/2006/relationships/tags" Target="../tags/tag66.xml"/><Relationship Id="rId7" Type="http://schemas.openxmlformats.org/officeDocument/2006/relationships/image" Target="../media/image20.png"/><Relationship Id="rId12" Type="http://schemas.openxmlformats.org/officeDocument/2006/relationships/image" Target="../media/image29.jpeg"/><Relationship Id="rId2" Type="http://schemas.openxmlformats.org/officeDocument/2006/relationships/tags" Target="../tags/tag65.xml"/><Relationship Id="rId1" Type="http://schemas.openxmlformats.org/officeDocument/2006/relationships/vmlDrawing" Target="../drawings/vmlDrawing33.vml"/><Relationship Id="rId6" Type="http://schemas.openxmlformats.org/officeDocument/2006/relationships/image" Target="../media/image17.emf"/><Relationship Id="rId11" Type="http://schemas.openxmlformats.org/officeDocument/2006/relationships/image" Target="../media/image28.jpeg"/><Relationship Id="rId5" Type="http://schemas.openxmlformats.org/officeDocument/2006/relationships/oleObject" Target="../embeddings/oleObject33.bin"/><Relationship Id="rId10" Type="http://schemas.openxmlformats.org/officeDocument/2006/relationships/image" Target="../media/image27.jpeg"/><Relationship Id="rId4" Type="http://schemas.openxmlformats.org/officeDocument/2006/relationships/slideMaster" Target="../slideMasters/slideMaster4.xml"/><Relationship Id="rId9" Type="http://schemas.openxmlformats.org/officeDocument/2006/relationships/image" Target="../media/image26.jpeg"/><Relationship Id="rId1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2.png"/><Relationship Id="rId3" Type="http://schemas.openxmlformats.org/officeDocument/2006/relationships/tags" Target="../tags/tag68.xml"/><Relationship Id="rId7" Type="http://schemas.openxmlformats.org/officeDocument/2006/relationships/image" Target="../media/image20.png"/><Relationship Id="rId12" Type="http://schemas.openxmlformats.org/officeDocument/2006/relationships/image" Target="../media/image21.jpeg"/><Relationship Id="rId2" Type="http://schemas.openxmlformats.org/officeDocument/2006/relationships/tags" Target="../tags/tag67.xml"/><Relationship Id="rId1" Type="http://schemas.openxmlformats.org/officeDocument/2006/relationships/vmlDrawing" Target="../drawings/vmlDrawing34.vml"/><Relationship Id="rId6" Type="http://schemas.openxmlformats.org/officeDocument/2006/relationships/image" Target="../media/image17.emf"/><Relationship Id="rId11" Type="http://schemas.openxmlformats.org/officeDocument/2006/relationships/image" Target="../media/image32.gif"/><Relationship Id="rId5" Type="http://schemas.openxmlformats.org/officeDocument/2006/relationships/oleObject" Target="../embeddings/oleObject34.bin"/><Relationship Id="rId10" Type="http://schemas.openxmlformats.org/officeDocument/2006/relationships/image" Target="../media/image31.png"/><Relationship Id="rId4" Type="http://schemas.openxmlformats.org/officeDocument/2006/relationships/slideMaster" Target="../slideMasters/slideMaster4.xml"/><Relationship Id="rId9" Type="http://schemas.openxmlformats.org/officeDocument/2006/relationships/image" Target="../media/image30.jpeg"/></Relationships>
</file>

<file path=ppt/slideLayouts/_rels/slideLayout49.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jpeg"/><Relationship Id="rId26" Type="http://schemas.openxmlformats.org/officeDocument/2006/relationships/image" Target="../media/image50.gif"/><Relationship Id="rId3" Type="http://schemas.openxmlformats.org/officeDocument/2006/relationships/tags" Target="../tags/tag70.xml"/><Relationship Id="rId21" Type="http://schemas.openxmlformats.org/officeDocument/2006/relationships/image" Target="../media/image45.png"/><Relationship Id="rId34" Type="http://schemas.openxmlformats.org/officeDocument/2006/relationships/image" Target="../media/image21.jpeg"/><Relationship Id="rId7" Type="http://schemas.openxmlformats.org/officeDocument/2006/relationships/image" Target="../media/image20.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tags" Target="../tags/tag69.xml"/><Relationship Id="rId16" Type="http://schemas.openxmlformats.org/officeDocument/2006/relationships/image" Target="../media/image40.jpeg"/><Relationship Id="rId20" Type="http://schemas.openxmlformats.org/officeDocument/2006/relationships/image" Target="../media/image44.jpeg"/><Relationship Id="rId29" Type="http://schemas.openxmlformats.org/officeDocument/2006/relationships/image" Target="../media/image53.jpeg"/><Relationship Id="rId1" Type="http://schemas.openxmlformats.org/officeDocument/2006/relationships/vmlDrawing" Target="../drawings/vmlDrawing35.vml"/><Relationship Id="rId6" Type="http://schemas.openxmlformats.org/officeDocument/2006/relationships/image" Target="../media/image17.emf"/><Relationship Id="rId11" Type="http://schemas.openxmlformats.org/officeDocument/2006/relationships/image" Target="../media/image35.png"/><Relationship Id="rId24" Type="http://schemas.openxmlformats.org/officeDocument/2006/relationships/image" Target="../media/image48.gif"/><Relationship Id="rId32" Type="http://schemas.openxmlformats.org/officeDocument/2006/relationships/image" Target="../media/image56.png"/><Relationship Id="rId5" Type="http://schemas.openxmlformats.org/officeDocument/2006/relationships/oleObject" Target="../embeddings/oleObject35.bin"/><Relationship Id="rId15" Type="http://schemas.openxmlformats.org/officeDocument/2006/relationships/image" Target="../media/image39.png"/><Relationship Id="rId23" Type="http://schemas.openxmlformats.org/officeDocument/2006/relationships/image" Target="../media/image47.jpe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jpeg"/><Relationship Id="rId4" Type="http://schemas.openxmlformats.org/officeDocument/2006/relationships/slideMaster" Target="../slideMasters/slideMaster4.xml"/><Relationship Id="rId9" Type="http://schemas.openxmlformats.org/officeDocument/2006/relationships/image" Target="../media/image33.jpeg"/><Relationship Id="rId14" Type="http://schemas.openxmlformats.org/officeDocument/2006/relationships/image" Target="../media/image38.png"/><Relationship Id="rId22" Type="http://schemas.openxmlformats.org/officeDocument/2006/relationships/image" Target="../media/image46.jpe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22.png"/><Relationship Id="rId8"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6.xml"/><Relationship Id="rId7" Type="http://schemas.openxmlformats.org/officeDocument/2006/relationships/image" Target="../media/image20.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oleObject" Target="../embeddings/oleObject3.bin"/><Relationship Id="rId4" Type="http://schemas.openxmlformats.org/officeDocument/2006/relationships/slideMaster" Target="../slideMasters/slideMaster2.xml"/><Relationship Id="rId9" Type="http://schemas.openxmlformats.org/officeDocument/2006/relationships/image" Target="../media/image22.png"/></Relationships>
</file>

<file path=ppt/slideLayouts/_rels/slideLayout50.xml.rels><?xml version="1.0" encoding="UTF-8" standalone="yes"?>
<Relationships xmlns="http://schemas.openxmlformats.org/package/2006/relationships"><Relationship Id="rId13" Type="http://schemas.openxmlformats.org/officeDocument/2006/relationships/image" Target="../media/image61.jpeg"/><Relationship Id="rId18" Type="http://schemas.openxmlformats.org/officeDocument/2006/relationships/image" Target="../media/image63.png"/><Relationship Id="rId26" Type="http://schemas.openxmlformats.org/officeDocument/2006/relationships/image" Target="../media/image69.png"/><Relationship Id="rId3" Type="http://schemas.openxmlformats.org/officeDocument/2006/relationships/tags" Target="../tags/tag72.xml"/><Relationship Id="rId21" Type="http://schemas.openxmlformats.org/officeDocument/2006/relationships/image" Target="../media/image41.png"/><Relationship Id="rId34" Type="http://schemas.openxmlformats.org/officeDocument/2006/relationships/image" Target="../media/image74.png"/><Relationship Id="rId7" Type="http://schemas.openxmlformats.org/officeDocument/2006/relationships/image" Target="../media/image20.png"/><Relationship Id="rId12" Type="http://schemas.openxmlformats.org/officeDocument/2006/relationships/image" Target="../media/image32.gif"/><Relationship Id="rId17" Type="http://schemas.openxmlformats.org/officeDocument/2006/relationships/image" Target="../media/image37.png"/><Relationship Id="rId25" Type="http://schemas.openxmlformats.org/officeDocument/2006/relationships/image" Target="../media/image68.jpeg"/><Relationship Id="rId33" Type="http://schemas.openxmlformats.org/officeDocument/2006/relationships/image" Target="../media/image52.png"/><Relationship Id="rId2" Type="http://schemas.openxmlformats.org/officeDocument/2006/relationships/tags" Target="../tags/tag71.xml"/><Relationship Id="rId16" Type="http://schemas.openxmlformats.org/officeDocument/2006/relationships/image" Target="../media/image62.png"/><Relationship Id="rId20" Type="http://schemas.openxmlformats.org/officeDocument/2006/relationships/image" Target="../media/image64.jpeg"/><Relationship Id="rId29" Type="http://schemas.openxmlformats.org/officeDocument/2006/relationships/image" Target="../media/image48.gif"/><Relationship Id="rId1" Type="http://schemas.openxmlformats.org/officeDocument/2006/relationships/vmlDrawing" Target="../drawings/vmlDrawing36.vml"/><Relationship Id="rId6" Type="http://schemas.openxmlformats.org/officeDocument/2006/relationships/image" Target="../media/image17.emf"/><Relationship Id="rId11" Type="http://schemas.openxmlformats.org/officeDocument/2006/relationships/image" Target="../media/image60.png"/><Relationship Id="rId24" Type="http://schemas.openxmlformats.org/officeDocument/2006/relationships/image" Target="../media/image67.jpeg"/><Relationship Id="rId32" Type="http://schemas.openxmlformats.org/officeDocument/2006/relationships/image" Target="../media/image73.png"/><Relationship Id="rId5" Type="http://schemas.openxmlformats.org/officeDocument/2006/relationships/oleObject" Target="../embeddings/oleObject36.bin"/><Relationship Id="rId15" Type="http://schemas.openxmlformats.org/officeDocument/2006/relationships/image" Target="../media/image35.png"/><Relationship Id="rId23" Type="http://schemas.openxmlformats.org/officeDocument/2006/relationships/image" Target="../media/image66.png"/><Relationship Id="rId28" Type="http://schemas.openxmlformats.org/officeDocument/2006/relationships/image" Target="../media/image71.jpeg"/><Relationship Id="rId36" Type="http://schemas.openxmlformats.org/officeDocument/2006/relationships/image" Target="../media/image22.png"/><Relationship Id="rId10" Type="http://schemas.openxmlformats.org/officeDocument/2006/relationships/image" Target="../media/image59.jpeg"/><Relationship Id="rId19" Type="http://schemas.openxmlformats.org/officeDocument/2006/relationships/image" Target="../media/image39.png"/><Relationship Id="rId31" Type="http://schemas.openxmlformats.org/officeDocument/2006/relationships/image" Target="../media/image50.gif"/><Relationship Id="rId4" Type="http://schemas.openxmlformats.org/officeDocument/2006/relationships/slideMaster" Target="../slideMasters/slideMaster4.xml"/><Relationship Id="rId9" Type="http://schemas.openxmlformats.org/officeDocument/2006/relationships/image" Target="../media/image58.jpeg"/><Relationship Id="rId14" Type="http://schemas.openxmlformats.org/officeDocument/2006/relationships/image" Target="../media/image34.png"/><Relationship Id="rId22" Type="http://schemas.openxmlformats.org/officeDocument/2006/relationships/image" Target="../media/image65.jpeg"/><Relationship Id="rId27" Type="http://schemas.openxmlformats.org/officeDocument/2006/relationships/image" Target="../media/image70.jpeg"/><Relationship Id="rId30" Type="http://schemas.openxmlformats.org/officeDocument/2006/relationships/image" Target="../media/image72.png"/><Relationship Id="rId35" Type="http://schemas.openxmlformats.org/officeDocument/2006/relationships/image" Target="../media/image21.jpeg"/><Relationship Id="rId8"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74.xml"/><Relationship Id="rId7" Type="http://schemas.openxmlformats.org/officeDocument/2006/relationships/image" Target="../media/image20.png"/><Relationship Id="rId2" Type="http://schemas.openxmlformats.org/officeDocument/2006/relationships/tags" Target="../tags/tag73.xml"/><Relationship Id="rId1" Type="http://schemas.openxmlformats.org/officeDocument/2006/relationships/vmlDrawing" Target="../drawings/vmlDrawing37.vml"/><Relationship Id="rId6" Type="http://schemas.openxmlformats.org/officeDocument/2006/relationships/image" Target="../media/image17.emf"/><Relationship Id="rId5" Type="http://schemas.openxmlformats.org/officeDocument/2006/relationships/oleObject" Target="../embeddings/oleObject37.bin"/><Relationship Id="rId4" Type="http://schemas.openxmlformats.org/officeDocument/2006/relationships/slideMaster" Target="../slideMasters/slideMaster4.xml"/><Relationship Id="rId9" Type="http://schemas.openxmlformats.org/officeDocument/2006/relationships/image" Target="../media/image21.jpe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76.xml"/><Relationship Id="rId7" Type="http://schemas.openxmlformats.org/officeDocument/2006/relationships/image" Target="../media/image20.png"/><Relationship Id="rId2" Type="http://schemas.openxmlformats.org/officeDocument/2006/relationships/tags" Target="../tags/tag75.xml"/><Relationship Id="rId1" Type="http://schemas.openxmlformats.org/officeDocument/2006/relationships/vmlDrawing" Target="../drawings/vmlDrawing38.vml"/><Relationship Id="rId6" Type="http://schemas.openxmlformats.org/officeDocument/2006/relationships/image" Target="../media/image17.emf"/><Relationship Id="rId5" Type="http://schemas.openxmlformats.org/officeDocument/2006/relationships/oleObject" Target="../embeddings/oleObject38.bin"/><Relationship Id="rId4" Type="http://schemas.openxmlformats.org/officeDocument/2006/relationships/slideMaster" Target="../slideMasters/slideMaster4.xml"/><Relationship Id="rId9" Type="http://schemas.openxmlformats.org/officeDocument/2006/relationships/image" Target="../media/image21.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0.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7.emf"/><Relationship Id="rId5" Type="http://schemas.openxmlformats.org/officeDocument/2006/relationships/oleObject" Target="../embeddings/oleObject4.bin"/><Relationship Id="rId10" Type="http://schemas.openxmlformats.org/officeDocument/2006/relationships/image" Target="../media/image22.png"/><Relationship Id="rId4" Type="http://schemas.openxmlformats.org/officeDocument/2006/relationships/slideMaster" Target="../slideMasters/slideMaster2.xml"/><Relationship Id="rId9" Type="http://schemas.openxmlformats.org/officeDocument/2006/relationships/image" Target="../media/image21.jpe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0.xml"/><Relationship Id="rId7" Type="http://schemas.openxmlformats.org/officeDocument/2006/relationships/image" Target="../media/image20.pn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7.emf"/><Relationship Id="rId5" Type="http://schemas.openxmlformats.org/officeDocument/2006/relationships/oleObject" Target="../embeddings/oleObject5.bin"/><Relationship Id="rId10" Type="http://schemas.openxmlformats.org/officeDocument/2006/relationships/image" Target="../media/image22.png"/><Relationship Id="rId4" Type="http://schemas.openxmlformats.org/officeDocument/2006/relationships/slideMaster" Target="../slideMasters/slideMaster2.xml"/><Relationship Id="rId9" Type="http://schemas.openxmlformats.org/officeDocument/2006/relationships/image" Target="../media/image21.jpe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2.xml"/><Relationship Id="rId7" Type="http://schemas.openxmlformats.org/officeDocument/2006/relationships/image" Target="../media/image20.png"/><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17.emf"/><Relationship Id="rId5" Type="http://schemas.openxmlformats.org/officeDocument/2006/relationships/oleObject" Target="../embeddings/oleObject6.bin"/><Relationship Id="rId10" Type="http://schemas.openxmlformats.org/officeDocument/2006/relationships/image" Target="../media/image22.png"/><Relationship Id="rId4" Type="http://schemas.openxmlformats.org/officeDocument/2006/relationships/slideMaster" Target="../slideMasters/slideMaster2.xml"/><Relationship Id="rId9" Type="http://schemas.openxmlformats.org/officeDocument/2006/relationships/image" Target="../media/image21.jpe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4.xml"/><Relationship Id="rId7" Type="http://schemas.openxmlformats.org/officeDocument/2006/relationships/image" Target="../media/image20.png"/><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17.emf"/><Relationship Id="rId5" Type="http://schemas.openxmlformats.org/officeDocument/2006/relationships/oleObject" Target="../embeddings/oleObject7.bin"/><Relationship Id="rId10" Type="http://schemas.openxmlformats.org/officeDocument/2006/relationships/image" Target="../media/image22.png"/><Relationship Id="rId4" Type="http://schemas.openxmlformats.org/officeDocument/2006/relationships/slideMaster" Target="../slideMasters/slideMaster2.xml"/><Relationship Id="rId9" Type="http://schemas.openxmlformats.org/officeDocument/2006/relationships/image" Target="../media/image2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9" name="Title"/>
          <p:cNvSpPr txBox="1">
            <a:spLocks noGrp="1"/>
          </p:cNvSpPr>
          <p:nvPr>
            <p:ph type="body" sz="quarter" idx="13"/>
          </p:nvPr>
        </p:nvSpPr>
        <p:spPr>
          <a:xfrm>
            <a:off x="9267886" y="8940799"/>
            <a:ext cx="772060" cy="469901"/>
          </a:xfrm>
          <a:prstGeom prst="rect">
            <a:avLst/>
          </a:prstGeom>
        </p:spPr>
        <p:txBody>
          <a:bodyPr wrap="none">
            <a:spAutoFit/>
          </a:bodyPr>
          <a:lstStyle>
            <a:lvl1pPr marL="0" indent="0" algn="ctr">
              <a:spcBef>
                <a:spcPts val="0"/>
              </a:spcBef>
              <a:buSzTx/>
              <a:buNone/>
              <a:defRPr sz="2400">
                <a:solidFill>
                  <a:srgbClr val="FFFFFF"/>
                </a:solidFill>
                <a:latin typeface="Montserrat Medium"/>
                <a:ea typeface="Montserrat Medium"/>
                <a:cs typeface="Montserrat Medium"/>
                <a:sym typeface="Montserrat Medium"/>
              </a:defRPr>
            </a:lvl1pPr>
          </a:lstStyle>
          <a:p>
            <a:r>
              <a:t>Title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9217"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Full image</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7"/>
          <p:cNvSpPr>
            <a:spLocks noGrp="1"/>
          </p:cNvSpPr>
          <p:nvPr>
            <p:ph type="body" sz="quarter" idx="14"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9" name="Picture Placeholder 4"/>
          <p:cNvSpPr>
            <a:spLocks noGrp="1"/>
          </p:cNvSpPr>
          <p:nvPr>
            <p:ph type="pic" sz="quarter" idx="16" hasCustomPrompt="1"/>
          </p:nvPr>
        </p:nvSpPr>
        <p:spPr>
          <a:xfrm>
            <a:off x="0" y="2018454"/>
            <a:ext cx="12164907" cy="6732693"/>
          </a:xfrm>
          <a:solidFill>
            <a:schemeClr val="bg2">
              <a:lumMod val="90000"/>
            </a:schemeClr>
          </a:solidFill>
        </p:spPr>
        <p:txBody>
          <a:bodyPr anchor="ctr"/>
          <a:lstStyle>
            <a:lvl1pPr marL="0" indent="0" algn="ctr">
              <a:buNone/>
              <a:defRPr sz="1707" baseline="0"/>
            </a:lvl1pPr>
          </a:lstStyle>
          <a:p>
            <a:r>
              <a:rPr lang="en-GB" dirty="0"/>
              <a:t>Click to insert image</a:t>
            </a:r>
          </a:p>
        </p:txBody>
      </p:sp>
      <p:pic>
        <p:nvPicPr>
          <p:cNvPr id="12" name="Picture 11"/>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00842DA4-F2B3-4FF0-B211-0E50101755C7}"/>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00276406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10241"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Video</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7"/>
          <p:cNvSpPr>
            <a:spLocks noGrp="1"/>
          </p:cNvSpPr>
          <p:nvPr>
            <p:ph type="body" sz="quarter" idx="14"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4" name="Media Placeholder 3"/>
          <p:cNvSpPr>
            <a:spLocks noGrp="1"/>
          </p:cNvSpPr>
          <p:nvPr>
            <p:ph type="media" sz="quarter" idx="15" hasCustomPrompt="1"/>
          </p:nvPr>
        </p:nvSpPr>
        <p:spPr>
          <a:xfrm>
            <a:off x="1" y="2031999"/>
            <a:ext cx="12151360" cy="6719148"/>
          </a:xfrm>
          <a:solidFill>
            <a:schemeClr val="bg2">
              <a:lumMod val="90000"/>
            </a:schemeClr>
          </a:solidFill>
        </p:spPr>
        <p:txBody>
          <a:bodyPr anchor="ctr"/>
          <a:lstStyle>
            <a:lvl1pPr marL="0" indent="0" algn="ctr" defTabSz="1300460" rtl="0" eaLnBrk="1" latinLnBrk="0" hangingPunct="1">
              <a:lnSpc>
                <a:spcPct val="90000"/>
              </a:lnSpc>
              <a:spcBef>
                <a:spcPts val="1422"/>
              </a:spcBef>
              <a:buClr>
                <a:schemeClr val="tx1">
                  <a:lumMod val="65000"/>
                  <a:lumOff val="35000"/>
                </a:schemeClr>
              </a:buClr>
              <a:buFont typeface="Wingdings" panose="05000000000000000000" pitchFamily="2" charset="2"/>
              <a:buNone/>
              <a:defRPr lang="en-GB" sz="1707" kern="1200"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r>
              <a:rPr lang="en-GB" dirty="0"/>
              <a:t>Click to add video</a:t>
            </a:r>
          </a:p>
        </p:txBody>
      </p:sp>
      <p:pic>
        <p:nvPicPr>
          <p:cNvPr id="12" name="Picture 11"/>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CE731239-9D64-4C33-8EE5-6B0B7EDD31CC}"/>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88170595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11265"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pic>
        <p:nvPicPr>
          <p:cNvPr id="11" name="Picture 10"/>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92669693-69F4-4201-B2DB-EBABB6843F59}"/>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81560979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TERHUB logo">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12289"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pic>
        <p:nvPicPr>
          <p:cNvPr id="20" name="Picture 19"/>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DCA932D7-B4AA-4BF9-9E16-A4BBF197CBE9}"/>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88757083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AILHUB logo">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13313"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pic>
        <p:nvPicPr>
          <p:cNvPr id="23" name="Picture 22"/>
          <p:cNvPicPr>
            <a:picLocks noChangeAspect="1"/>
          </p:cNvPicPr>
          <p:nvPr userDrawn="1"/>
        </p:nvPicPr>
        <p:blipFill rotWithShape="1">
          <a:blip r:embed="rId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11331787" y="1470716"/>
            <a:ext cx="827927" cy="257626"/>
          </a:xfrm>
          <a:prstGeom prst="rect">
            <a:avLst/>
          </a:prstGeom>
        </p:spPr>
      </p:pic>
      <p:pic>
        <p:nvPicPr>
          <p:cNvPr id="4" name="Picture 3">
            <a:extLst>
              <a:ext uri="{FF2B5EF4-FFF2-40B4-BE49-F238E27FC236}">
                <a16:creationId xmlns:a16="http://schemas.microsoft.com/office/drawing/2014/main" id="{7733C994-A83F-4E1F-91AD-4C5BE53A03E9}"/>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349773964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IDENTIAL HUB logo">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14337"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pic>
        <p:nvPicPr>
          <p:cNvPr id="23" name="Picture 22"/>
          <p:cNvPicPr>
            <a:picLocks noChangeAspect="1"/>
          </p:cNvPicPr>
          <p:nvPr userDrawn="1"/>
        </p:nvPicPr>
        <p:blipFill rotWithShape="1">
          <a:blip r:embed="rId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10593493" y="1490131"/>
            <a:ext cx="1558094" cy="230034"/>
          </a:xfrm>
          <a:prstGeom prst="rect">
            <a:avLst/>
          </a:prstGeom>
        </p:spPr>
      </p:pic>
      <p:pic>
        <p:nvPicPr>
          <p:cNvPr id="3" name="Picture 2">
            <a:extLst>
              <a:ext uri="{FF2B5EF4-FFF2-40B4-BE49-F238E27FC236}">
                <a16:creationId xmlns:a16="http://schemas.microsoft.com/office/drawing/2014/main" id="{7CA1BA7E-97AF-4F0A-9174-E133A5DB77A2}"/>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94686720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15361"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1" name="Rectangle 10"/>
          <p:cNvSpPr/>
          <p:nvPr userDrawn="1"/>
        </p:nvSpPr>
        <p:spPr>
          <a:xfrm>
            <a:off x="22577" y="2009423"/>
            <a:ext cx="12982222" cy="675978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45" name="Rectangle 44"/>
          <p:cNvSpPr/>
          <p:nvPr userDrawn="1"/>
        </p:nvSpPr>
        <p:spPr>
          <a:xfrm>
            <a:off x="3383290" y="7917559"/>
            <a:ext cx="6271361" cy="355034"/>
          </a:xfrm>
          <a:prstGeom prst="rect">
            <a:avLst/>
          </a:prstGeom>
          <a:solidFill>
            <a:schemeClr val="bg1"/>
          </a:solidFill>
        </p:spPr>
        <p:txBody>
          <a:bodyPr wrap="square">
            <a:spAutoFit/>
          </a:bodyPr>
          <a:lstStyle/>
          <a:p>
            <a:pPr defTabSz="1300460" hangingPunct="1"/>
            <a:r>
              <a:rPr lang="en-GB" sz="1707" kern="1200" cap="all" dirty="0">
                <a:solidFill>
                  <a:srgbClr val="177471"/>
                </a:solidFill>
                <a:latin typeface="Arial" panose="020B0604020202020204" pitchFamily="34" charset="0"/>
                <a:ea typeface="+mn-ea"/>
                <a:cs typeface="+mn-cs"/>
              </a:rPr>
              <a:t>Academia, skills &amp; apprenticeships</a:t>
            </a:r>
          </a:p>
        </p:txBody>
      </p:sp>
      <p:sp>
        <p:nvSpPr>
          <p:cNvPr id="46" name="Text Box 38"/>
          <p:cNvSpPr txBox="1">
            <a:spLocks noChangeArrowheads="1"/>
          </p:cNvSpPr>
          <p:nvPr userDrawn="1"/>
        </p:nvSpPr>
        <p:spPr bwMode="auto">
          <a:xfrm>
            <a:off x="10218310" y="2289386"/>
            <a:ext cx="1933050" cy="5358002"/>
          </a:xfrm>
          <a:prstGeom prst="rect">
            <a:avLst/>
          </a:prstGeom>
          <a:solidFill>
            <a:schemeClr val="tx2"/>
          </a:solidFill>
          <a:ln>
            <a:noFill/>
          </a:ln>
          <a:effectLst/>
        </p:spPr>
        <p:txBody>
          <a:bodyPr wrap="square" lIns="0" tIns="0" rIns="0" bIns="0" anchor="ctr">
            <a:noAutofit/>
          </a:bodyPr>
          <a:lstStyle/>
          <a:p>
            <a:pPr defTabSz="1300460" hangingPunct="1">
              <a:spcBef>
                <a:spcPts val="711"/>
              </a:spcBef>
              <a:spcAft>
                <a:spcPts val="711"/>
              </a:spcAft>
            </a:pPr>
            <a:r>
              <a:rPr lang="en-US" sz="1422" b="0" kern="1200" spc="-43" dirty="0">
                <a:solidFill>
                  <a:prstClr val="white"/>
                </a:solidFill>
                <a:latin typeface="Arial" panose="020B0604020202020204" pitchFamily="34" charset="0"/>
                <a:ea typeface="+mn-ea"/>
                <a:cs typeface="+mn-cs"/>
              </a:rPr>
              <a:t>PUBLIC</a:t>
            </a:r>
            <a:br>
              <a:rPr lang="en-US" sz="1422" b="0" kern="1200" spc="-43" dirty="0">
                <a:solidFill>
                  <a:prstClr val="white"/>
                </a:solidFill>
                <a:latin typeface="Arial" panose="020B0604020202020204" pitchFamily="34" charset="0"/>
                <a:ea typeface="+mn-ea"/>
                <a:cs typeface="+mn-cs"/>
              </a:rPr>
            </a:br>
            <a:r>
              <a:rPr lang="en-US" sz="1422" b="0" kern="1200" spc="-43" dirty="0">
                <a:solidFill>
                  <a:prstClr val="white"/>
                </a:solidFill>
                <a:latin typeface="Arial" panose="020B0604020202020204" pitchFamily="34" charset="0"/>
                <a:ea typeface="+mn-ea"/>
                <a:cs typeface="+mn-cs"/>
              </a:rPr>
              <a:t>SECTOR</a:t>
            </a:r>
          </a:p>
          <a:p>
            <a:pPr defTabSz="1300460" hangingPunct="1">
              <a:spcBef>
                <a:spcPts val="711"/>
              </a:spcBef>
              <a:spcAft>
                <a:spcPts val="711"/>
              </a:spcAft>
            </a:pPr>
            <a:r>
              <a:rPr lang="en-US" sz="1422" b="0" kern="1200" spc="-43" dirty="0">
                <a:solidFill>
                  <a:prstClr val="white"/>
                </a:solidFill>
                <a:latin typeface="Arial" panose="020B0604020202020204" pitchFamily="34" charset="0"/>
                <a:ea typeface="+mn-ea"/>
                <a:cs typeface="+mn-cs"/>
              </a:rPr>
              <a:t>CLIENTS</a:t>
            </a:r>
          </a:p>
          <a:p>
            <a:pPr defTabSz="1300460" hangingPunct="1">
              <a:spcBef>
                <a:spcPts val="711"/>
              </a:spcBef>
              <a:spcAft>
                <a:spcPts val="711"/>
              </a:spcAft>
            </a:pPr>
            <a:r>
              <a:rPr lang="en-US" sz="1422" b="0" kern="1200" spc="-43" dirty="0">
                <a:solidFill>
                  <a:prstClr val="white"/>
                </a:solidFill>
                <a:latin typeface="Arial" panose="020B0604020202020204" pitchFamily="34" charset="0"/>
                <a:ea typeface="+mn-ea"/>
                <a:cs typeface="+mn-cs"/>
              </a:rPr>
              <a:t>PRIVATE</a:t>
            </a:r>
            <a:br>
              <a:rPr lang="en-US" sz="1422" b="0" kern="1200" spc="-43" dirty="0">
                <a:solidFill>
                  <a:prstClr val="white"/>
                </a:solidFill>
                <a:latin typeface="Arial" panose="020B0604020202020204" pitchFamily="34" charset="0"/>
                <a:ea typeface="+mn-ea"/>
                <a:cs typeface="+mn-cs"/>
              </a:rPr>
            </a:br>
            <a:r>
              <a:rPr lang="en-US" sz="1422" b="0" kern="1200" spc="-43" dirty="0">
                <a:solidFill>
                  <a:prstClr val="white"/>
                </a:solidFill>
                <a:latin typeface="Arial" panose="020B0604020202020204" pitchFamily="34" charset="0"/>
                <a:ea typeface="+mn-ea"/>
                <a:cs typeface="+mn-cs"/>
              </a:rPr>
              <a:t>SECTOR</a:t>
            </a:r>
          </a:p>
        </p:txBody>
      </p:sp>
      <p:sp>
        <p:nvSpPr>
          <p:cNvPr id="47" name="Text Box 38"/>
          <p:cNvSpPr txBox="1">
            <a:spLocks noChangeArrowheads="1"/>
          </p:cNvSpPr>
          <p:nvPr userDrawn="1"/>
        </p:nvSpPr>
        <p:spPr bwMode="auto">
          <a:xfrm>
            <a:off x="894080" y="2289386"/>
            <a:ext cx="1933050" cy="5358002"/>
          </a:xfrm>
          <a:prstGeom prst="rect">
            <a:avLst/>
          </a:prstGeom>
          <a:solidFill>
            <a:schemeClr val="tx2"/>
          </a:solidFill>
          <a:ln>
            <a:noFill/>
          </a:ln>
          <a:effectLst/>
        </p:spPr>
        <p:txBody>
          <a:bodyPr wrap="square" lIns="0" tIns="0" rIns="0" bIns="0" anchor="ctr">
            <a:noAutofit/>
          </a:bodyPr>
          <a:lstStyle/>
          <a:p>
            <a:pPr defTabSz="1300460" hangingPunct="1">
              <a:spcBef>
                <a:spcPts val="711"/>
              </a:spcBef>
              <a:spcAft>
                <a:spcPts val="711"/>
              </a:spcAft>
            </a:pPr>
            <a:r>
              <a:rPr lang="en-US" sz="1422" b="0" kern="1200" spc="-43" dirty="0">
                <a:solidFill>
                  <a:prstClr val="white"/>
                </a:solidFill>
                <a:latin typeface="Arial" panose="020B0604020202020204" pitchFamily="34" charset="0"/>
                <a:ea typeface="+mn-ea"/>
                <a:cs typeface="+mn-cs"/>
              </a:rPr>
              <a:t>OFFSITE MANUFACTURERS</a:t>
            </a:r>
          </a:p>
          <a:p>
            <a:pPr defTabSz="1300460" hangingPunct="1">
              <a:spcBef>
                <a:spcPts val="711"/>
              </a:spcBef>
              <a:spcAft>
                <a:spcPts val="711"/>
              </a:spcAft>
            </a:pPr>
            <a:r>
              <a:rPr lang="en-US" sz="1422" b="0" kern="1200" spc="-43" dirty="0">
                <a:solidFill>
                  <a:prstClr val="white"/>
                </a:solidFill>
                <a:latin typeface="Arial" panose="020B0604020202020204" pitchFamily="34" charset="0"/>
                <a:ea typeface="+mn-ea"/>
                <a:cs typeface="+mn-cs"/>
              </a:rPr>
              <a:t>SUPPLY</a:t>
            </a:r>
            <a:br>
              <a:rPr lang="en-US" sz="1422" b="0" kern="1200" spc="-43" dirty="0">
                <a:solidFill>
                  <a:prstClr val="white"/>
                </a:solidFill>
                <a:latin typeface="Arial" panose="020B0604020202020204" pitchFamily="34" charset="0"/>
                <a:ea typeface="+mn-ea"/>
                <a:cs typeface="+mn-cs"/>
              </a:rPr>
            </a:br>
            <a:r>
              <a:rPr lang="en-US" sz="1422" b="0" kern="1200" spc="-43" dirty="0">
                <a:solidFill>
                  <a:prstClr val="white"/>
                </a:solidFill>
                <a:latin typeface="Arial" panose="020B0604020202020204" pitchFamily="34" charset="0"/>
                <a:ea typeface="+mn-ea"/>
                <a:cs typeface="+mn-cs"/>
              </a:rPr>
              <a:t>CHAIN</a:t>
            </a:r>
          </a:p>
          <a:p>
            <a:pPr defTabSz="1300460" hangingPunct="1">
              <a:spcBef>
                <a:spcPts val="711"/>
              </a:spcBef>
              <a:spcAft>
                <a:spcPts val="711"/>
              </a:spcAft>
            </a:pPr>
            <a:r>
              <a:rPr lang="en-US" sz="1422" b="0" kern="1200" spc="-43" dirty="0">
                <a:solidFill>
                  <a:prstClr val="white"/>
                </a:solidFill>
                <a:latin typeface="Arial" panose="020B0604020202020204" pitchFamily="34" charset="0"/>
                <a:ea typeface="+mn-ea"/>
                <a:cs typeface="+mn-cs"/>
              </a:rPr>
              <a:t>CONTRACTORS</a:t>
            </a:r>
          </a:p>
          <a:p>
            <a:pPr defTabSz="1300460" hangingPunct="1">
              <a:spcBef>
                <a:spcPts val="711"/>
              </a:spcBef>
              <a:spcAft>
                <a:spcPts val="711"/>
              </a:spcAft>
            </a:pPr>
            <a:r>
              <a:rPr lang="en-US" sz="1422" b="0" kern="1200" spc="-43" dirty="0">
                <a:solidFill>
                  <a:prstClr val="white"/>
                </a:solidFill>
                <a:latin typeface="Arial" panose="020B0604020202020204" pitchFamily="34" charset="0"/>
                <a:ea typeface="+mn-ea"/>
                <a:cs typeface="+mn-cs"/>
              </a:rPr>
              <a:t>COMPONENT UPPLIERS </a:t>
            </a:r>
          </a:p>
        </p:txBody>
      </p:sp>
      <p:sp>
        <p:nvSpPr>
          <p:cNvPr id="48" name="Rectangle 47"/>
          <p:cNvSpPr/>
          <p:nvPr userDrawn="1"/>
        </p:nvSpPr>
        <p:spPr>
          <a:xfrm>
            <a:off x="3376303" y="2312667"/>
            <a:ext cx="6279753" cy="533472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49" name="Text Box 38"/>
          <p:cNvSpPr txBox="1">
            <a:spLocks noChangeArrowheads="1"/>
          </p:cNvSpPr>
          <p:nvPr userDrawn="1"/>
        </p:nvSpPr>
        <p:spPr bwMode="auto">
          <a:xfrm>
            <a:off x="3516395" y="4514672"/>
            <a:ext cx="6011490" cy="926686"/>
          </a:xfrm>
          <a:prstGeom prst="rect">
            <a:avLst/>
          </a:prstGeom>
          <a:solidFill>
            <a:schemeClr val="bg1"/>
          </a:solidFill>
          <a:ln>
            <a:noFill/>
          </a:ln>
          <a:effectLst/>
        </p:spPr>
        <p:txBody>
          <a:bodyPr wrap="square">
            <a:noAutofit/>
          </a:bodyPr>
          <a:lstStyle/>
          <a:p>
            <a:pPr algn="l" defTabSz="1300460" hangingPunct="1"/>
            <a:endParaRPr lang="en-US" sz="1564" b="0" kern="1200" dirty="0">
              <a:solidFill>
                <a:prstClr val="black">
                  <a:lumMod val="65000"/>
                  <a:lumOff val="35000"/>
                </a:prstClr>
              </a:solidFill>
              <a:latin typeface="Arial" panose="020B0604020202020204" pitchFamily="34" charset="0"/>
              <a:ea typeface="+mn-ea"/>
              <a:cs typeface="+mn-cs"/>
            </a:endParaRPr>
          </a:p>
        </p:txBody>
      </p:sp>
      <p:sp>
        <p:nvSpPr>
          <p:cNvPr id="50" name="Text Box 38"/>
          <p:cNvSpPr txBox="1">
            <a:spLocks noChangeArrowheads="1"/>
          </p:cNvSpPr>
          <p:nvPr userDrawn="1"/>
        </p:nvSpPr>
        <p:spPr bwMode="auto">
          <a:xfrm>
            <a:off x="5570428" y="5957938"/>
            <a:ext cx="1904253" cy="1548092"/>
          </a:xfrm>
          <a:prstGeom prst="rect">
            <a:avLst/>
          </a:prstGeom>
          <a:solidFill>
            <a:schemeClr val="bg1"/>
          </a:solidFill>
          <a:ln>
            <a:noFill/>
          </a:ln>
          <a:effectLst/>
        </p:spPr>
        <p:txBody>
          <a:bodyPr wrap="square">
            <a:noAutofit/>
          </a:bodyPr>
          <a:lstStyle/>
          <a:p>
            <a:pPr defTabSz="1300460" hangingPunct="1">
              <a:lnSpc>
                <a:spcPct val="85000"/>
              </a:lnSpc>
              <a:spcAft>
                <a:spcPts val="284"/>
              </a:spcAft>
            </a:pPr>
            <a:r>
              <a:rPr lang="en-US" sz="1422" kern="1200" dirty="0">
                <a:solidFill>
                  <a:srgbClr val="177471"/>
                </a:solidFill>
                <a:latin typeface="Arial" panose="020B0604020202020204" pitchFamily="34" charset="0"/>
                <a:ea typeface="+mn-ea"/>
                <a:cs typeface="+mn-cs"/>
              </a:rPr>
              <a:t>LEAN</a:t>
            </a:r>
          </a:p>
          <a:p>
            <a:pPr defTabSz="1300460" hangingPunct="1">
              <a:lnSpc>
                <a:spcPct val="85000"/>
              </a:lnSpc>
              <a:spcAft>
                <a:spcPts val="284"/>
              </a:spcAft>
            </a:pPr>
            <a:r>
              <a:rPr lang="en-GB" sz="1422" b="0" kern="1200" dirty="0">
                <a:solidFill>
                  <a:prstClr val="black">
                    <a:lumMod val="65000"/>
                    <a:lumOff val="35000"/>
                  </a:prstClr>
                </a:solidFill>
                <a:latin typeface="Arial" panose="020B0604020202020204" pitchFamily="34" charset="0"/>
                <a:ea typeface="+mn-ea"/>
                <a:cs typeface="+mn-cs"/>
              </a:rPr>
              <a:t>Manufacturing Systems Design</a:t>
            </a:r>
          </a:p>
          <a:p>
            <a:pPr defTabSz="1300460" hangingPunct="1">
              <a:lnSpc>
                <a:spcPct val="85000"/>
              </a:lnSpc>
              <a:spcAft>
                <a:spcPts val="284"/>
              </a:spcAft>
            </a:pPr>
            <a:r>
              <a:rPr lang="en-GB" sz="1422" b="0" kern="1200" dirty="0">
                <a:solidFill>
                  <a:prstClr val="black">
                    <a:lumMod val="65000"/>
                    <a:lumOff val="35000"/>
                  </a:prstClr>
                </a:solidFill>
                <a:latin typeface="Arial" panose="020B0604020202020204" pitchFamily="34" charset="0"/>
                <a:ea typeface="+mn-ea"/>
                <a:cs typeface="+mn-cs"/>
              </a:rPr>
              <a:t>DfMA, Site Process &amp; Logistics</a:t>
            </a:r>
          </a:p>
        </p:txBody>
      </p:sp>
      <p:sp>
        <p:nvSpPr>
          <p:cNvPr id="51" name="Text Box 38"/>
          <p:cNvSpPr txBox="1">
            <a:spLocks noChangeArrowheads="1"/>
          </p:cNvSpPr>
          <p:nvPr userDrawn="1"/>
        </p:nvSpPr>
        <p:spPr bwMode="auto">
          <a:xfrm>
            <a:off x="3516393" y="5957938"/>
            <a:ext cx="1904253" cy="1548092"/>
          </a:xfrm>
          <a:prstGeom prst="rect">
            <a:avLst/>
          </a:prstGeom>
          <a:solidFill>
            <a:schemeClr val="bg1"/>
          </a:solidFill>
          <a:ln>
            <a:noFill/>
          </a:ln>
          <a:effectLst/>
        </p:spPr>
        <p:txBody>
          <a:bodyPr wrap="square">
            <a:noAutofit/>
          </a:bodyPr>
          <a:lstStyle/>
          <a:p>
            <a:pPr algn="l" defTabSz="1300460" hangingPunct="1"/>
            <a:endParaRPr lang="en-US" sz="1707" b="0" kern="1200" dirty="0">
              <a:solidFill>
                <a:prstClr val="black">
                  <a:lumMod val="65000"/>
                  <a:lumOff val="35000"/>
                </a:prstClr>
              </a:solidFill>
              <a:latin typeface="Arial" panose="020B0604020202020204" pitchFamily="34" charset="0"/>
              <a:ea typeface="+mn-ea"/>
              <a:cs typeface="+mn-cs"/>
            </a:endParaRPr>
          </a:p>
        </p:txBody>
      </p:sp>
      <p:sp>
        <p:nvSpPr>
          <p:cNvPr id="52" name="Text Box 38"/>
          <p:cNvSpPr txBox="1">
            <a:spLocks noChangeArrowheads="1"/>
          </p:cNvSpPr>
          <p:nvPr userDrawn="1"/>
        </p:nvSpPr>
        <p:spPr bwMode="auto">
          <a:xfrm>
            <a:off x="5570428" y="2430741"/>
            <a:ext cx="1904253" cy="1548092"/>
          </a:xfrm>
          <a:prstGeom prst="rect">
            <a:avLst/>
          </a:prstGeom>
          <a:solidFill>
            <a:schemeClr val="bg1"/>
          </a:solidFill>
          <a:ln>
            <a:noFill/>
          </a:ln>
          <a:effectLst/>
        </p:spPr>
        <p:txBody>
          <a:bodyPr wrap="square">
            <a:noAutofit/>
          </a:bodyPr>
          <a:lstStyle/>
          <a:p>
            <a:pPr defTabSz="1300460" hangingPunct="1">
              <a:lnSpc>
                <a:spcPct val="85000"/>
              </a:lnSpc>
              <a:spcAft>
                <a:spcPts val="284"/>
              </a:spcAft>
            </a:pPr>
            <a:r>
              <a:rPr lang="en-US" sz="1422" kern="1200" dirty="0">
                <a:solidFill>
                  <a:srgbClr val="177471"/>
                </a:solidFill>
                <a:latin typeface="Arial" panose="020B0604020202020204" pitchFamily="34" charset="0"/>
                <a:ea typeface="+mn-ea"/>
                <a:cs typeface="+mn-cs"/>
              </a:rPr>
              <a:t>GOVERNMENT </a:t>
            </a:r>
          </a:p>
          <a:p>
            <a:pPr defTabSz="1300460" hangingPunct="1">
              <a:lnSpc>
                <a:spcPct val="85000"/>
              </a:lnSpc>
              <a:spcAft>
                <a:spcPts val="284"/>
              </a:spcAft>
            </a:pPr>
            <a:r>
              <a:rPr lang="en-US" sz="1422" b="0" kern="1200" dirty="0">
                <a:solidFill>
                  <a:prstClr val="black">
                    <a:lumMod val="65000"/>
                    <a:lumOff val="35000"/>
                  </a:prstClr>
                </a:solidFill>
                <a:latin typeface="Arial" panose="020B0604020202020204" pitchFamily="34" charset="0"/>
                <a:ea typeface="+mn-ea"/>
                <a:cs typeface="+mn-cs"/>
              </a:rPr>
              <a:t>Cabinet Office</a:t>
            </a:r>
          </a:p>
          <a:p>
            <a:pPr defTabSz="1300460" hangingPunct="1">
              <a:lnSpc>
                <a:spcPct val="85000"/>
              </a:lnSpc>
              <a:spcAft>
                <a:spcPts val="284"/>
              </a:spcAft>
            </a:pPr>
            <a:r>
              <a:rPr lang="en-US" sz="1422" b="0" kern="1200" dirty="0">
                <a:solidFill>
                  <a:prstClr val="black">
                    <a:lumMod val="65000"/>
                    <a:lumOff val="35000"/>
                  </a:prstClr>
                </a:solidFill>
                <a:latin typeface="Arial" panose="020B0604020202020204" pitchFamily="34" charset="0"/>
                <a:ea typeface="+mn-ea"/>
                <a:cs typeface="+mn-cs"/>
              </a:rPr>
              <a:t>Engagement alignment &amp; Steering</a:t>
            </a:r>
          </a:p>
          <a:p>
            <a:pPr defTabSz="1300460" hangingPunct="1">
              <a:lnSpc>
                <a:spcPct val="85000"/>
              </a:lnSpc>
              <a:spcAft>
                <a:spcPts val="284"/>
              </a:spcAft>
            </a:pPr>
            <a:r>
              <a:rPr lang="en-US" sz="1422" b="0" kern="1200" dirty="0">
                <a:solidFill>
                  <a:prstClr val="black">
                    <a:lumMod val="65000"/>
                    <a:lumOff val="35000"/>
                  </a:prstClr>
                </a:solidFill>
                <a:latin typeface="Arial" panose="020B0604020202020204" pitchFamily="34" charset="0"/>
                <a:ea typeface="+mn-ea"/>
                <a:cs typeface="+mn-cs"/>
              </a:rPr>
              <a:t>BEIS, MHCLG, MoJ, MoD, DFES </a:t>
            </a:r>
          </a:p>
        </p:txBody>
      </p:sp>
      <p:sp>
        <p:nvSpPr>
          <p:cNvPr id="53" name="Text Box 38"/>
          <p:cNvSpPr txBox="1">
            <a:spLocks noChangeArrowheads="1"/>
          </p:cNvSpPr>
          <p:nvPr userDrawn="1"/>
        </p:nvSpPr>
        <p:spPr bwMode="auto">
          <a:xfrm>
            <a:off x="3516393" y="2430741"/>
            <a:ext cx="1904253" cy="1548092"/>
          </a:xfrm>
          <a:prstGeom prst="rect">
            <a:avLst/>
          </a:prstGeom>
          <a:solidFill>
            <a:schemeClr val="bg1"/>
          </a:solidFill>
          <a:ln>
            <a:noFill/>
          </a:ln>
          <a:effectLst/>
        </p:spPr>
        <p:txBody>
          <a:bodyPr wrap="square">
            <a:noAutofit/>
          </a:bodyPr>
          <a:lstStyle/>
          <a:p>
            <a:pPr defTabSz="1300460" hangingPunct="1">
              <a:lnSpc>
                <a:spcPct val="85000"/>
              </a:lnSpc>
              <a:spcAft>
                <a:spcPts val="284"/>
              </a:spcAft>
            </a:pPr>
            <a:r>
              <a:rPr lang="en-US" sz="1422" kern="1200" dirty="0">
                <a:solidFill>
                  <a:srgbClr val="177471"/>
                </a:solidFill>
                <a:latin typeface="Arial" panose="020B0604020202020204" pitchFamily="34" charset="0"/>
                <a:ea typeface="+mn-ea"/>
                <a:cs typeface="+mn-cs"/>
              </a:rPr>
              <a:t>SYSTEM DESIGN</a:t>
            </a:r>
          </a:p>
          <a:p>
            <a:pPr defTabSz="1300460" hangingPunct="1">
              <a:lnSpc>
                <a:spcPct val="85000"/>
              </a:lnSpc>
              <a:spcAft>
                <a:spcPts val="284"/>
              </a:spcAft>
            </a:pPr>
            <a:r>
              <a:rPr lang="en-US" sz="1422" b="0" kern="1200" dirty="0">
                <a:solidFill>
                  <a:prstClr val="black">
                    <a:lumMod val="65000"/>
                    <a:lumOff val="35000"/>
                  </a:prstClr>
                </a:solidFill>
                <a:latin typeface="Arial" panose="020B0604020202020204" pitchFamily="34" charset="0"/>
                <a:ea typeface="+mn-ea"/>
                <a:cs typeface="+mn-cs"/>
              </a:rPr>
              <a:t>Architecture</a:t>
            </a:r>
          </a:p>
          <a:p>
            <a:pPr defTabSz="1300460" hangingPunct="1">
              <a:lnSpc>
                <a:spcPct val="85000"/>
              </a:lnSpc>
              <a:spcAft>
                <a:spcPts val="284"/>
              </a:spcAft>
            </a:pPr>
            <a:r>
              <a:rPr lang="en-US" sz="1422" b="0" kern="1200" dirty="0">
                <a:solidFill>
                  <a:prstClr val="black">
                    <a:lumMod val="65000"/>
                    <a:lumOff val="35000"/>
                  </a:prstClr>
                </a:solidFill>
                <a:latin typeface="Arial" panose="020B0604020202020204" pitchFamily="34" charset="0"/>
                <a:ea typeface="+mn-ea"/>
                <a:cs typeface="+mn-cs"/>
              </a:rPr>
              <a:t>Product</a:t>
            </a:r>
          </a:p>
          <a:p>
            <a:pPr defTabSz="1300460" hangingPunct="1">
              <a:lnSpc>
                <a:spcPct val="85000"/>
              </a:lnSpc>
              <a:spcAft>
                <a:spcPts val="284"/>
              </a:spcAft>
            </a:pPr>
            <a:r>
              <a:rPr lang="en-US" sz="1422" b="0" kern="1200" dirty="0">
                <a:solidFill>
                  <a:prstClr val="black">
                    <a:lumMod val="65000"/>
                    <a:lumOff val="35000"/>
                  </a:prstClr>
                </a:solidFill>
                <a:latin typeface="Arial" panose="020B0604020202020204" pitchFamily="34" charset="0"/>
                <a:ea typeface="+mn-ea"/>
                <a:cs typeface="+mn-cs"/>
              </a:rPr>
              <a:t>Process</a:t>
            </a:r>
          </a:p>
        </p:txBody>
      </p:sp>
      <p:sp>
        <p:nvSpPr>
          <p:cNvPr id="54" name="Text Box 38"/>
          <p:cNvSpPr txBox="1">
            <a:spLocks noChangeArrowheads="1"/>
          </p:cNvSpPr>
          <p:nvPr userDrawn="1"/>
        </p:nvSpPr>
        <p:spPr bwMode="auto">
          <a:xfrm>
            <a:off x="7622392" y="2430741"/>
            <a:ext cx="1904253" cy="1548092"/>
          </a:xfrm>
          <a:prstGeom prst="rect">
            <a:avLst/>
          </a:prstGeom>
          <a:solidFill>
            <a:schemeClr val="bg1"/>
          </a:solidFill>
          <a:ln>
            <a:noFill/>
          </a:ln>
          <a:effectLst/>
        </p:spPr>
        <p:txBody>
          <a:bodyPr wrap="square">
            <a:noAutofit/>
          </a:bodyPr>
          <a:lstStyle/>
          <a:p>
            <a:pPr defTabSz="1300460" hangingPunct="1">
              <a:lnSpc>
                <a:spcPct val="85000"/>
              </a:lnSpc>
              <a:spcAft>
                <a:spcPts val="284"/>
              </a:spcAft>
            </a:pPr>
            <a:r>
              <a:rPr lang="en-US" sz="1422" kern="1200" dirty="0">
                <a:solidFill>
                  <a:srgbClr val="177471"/>
                </a:solidFill>
                <a:latin typeface="Arial" panose="020B0604020202020204" pitchFamily="34" charset="0"/>
                <a:ea typeface="+mn-ea"/>
                <a:cs typeface="+mn-cs"/>
              </a:rPr>
              <a:t>DIGITAL CAPABILITY</a:t>
            </a:r>
            <a:endParaRPr lang="en-US" sz="1422" b="0" kern="1200" dirty="0">
              <a:solidFill>
                <a:prstClr val="black">
                  <a:lumMod val="65000"/>
                  <a:lumOff val="35000"/>
                </a:prstClr>
              </a:solidFill>
              <a:latin typeface="Arial" panose="020B0604020202020204" pitchFamily="34" charset="0"/>
              <a:ea typeface="+mn-ea"/>
              <a:cs typeface="+mn-cs"/>
            </a:endParaRPr>
          </a:p>
          <a:p>
            <a:pPr defTabSz="1300460" hangingPunct="1">
              <a:lnSpc>
                <a:spcPct val="85000"/>
              </a:lnSpc>
              <a:spcAft>
                <a:spcPts val="284"/>
              </a:spcAft>
            </a:pPr>
            <a:r>
              <a:rPr lang="en-US" sz="1422" b="0" kern="1200" dirty="0">
                <a:solidFill>
                  <a:prstClr val="black">
                    <a:lumMod val="65000"/>
                    <a:lumOff val="35000"/>
                  </a:prstClr>
                </a:solidFill>
                <a:latin typeface="Arial" panose="020B0604020202020204" pitchFamily="34" charset="0"/>
                <a:ea typeface="+mn-ea"/>
                <a:cs typeface="+mn-cs"/>
              </a:rPr>
              <a:t>Practical implementation</a:t>
            </a:r>
          </a:p>
          <a:p>
            <a:pPr defTabSz="1300460" hangingPunct="1">
              <a:lnSpc>
                <a:spcPct val="85000"/>
              </a:lnSpc>
              <a:spcAft>
                <a:spcPts val="284"/>
              </a:spcAft>
            </a:pPr>
            <a:r>
              <a:rPr lang="en-US" sz="1422" b="0" kern="1200" dirty="0">
                <a:solidFill>
                  <a:prstClr val="black">
                    <a:lumMod val="65000"/>
                    <a:lumOff val="35000"/>
                  </a:prstClr>
                </a:solidFill>
                <a:latin typeface="Arial" panose="020B0604020202020204" pitchFamily="34" charset="0"/>
                <a:ea typeface="+mn-ea"/>
                <a:cs typeface="+mn-cs"/>
              </a:rPr>
              <a:t>Common standards </a:t>
            </a:r>
          </a:p>
          <a:p>
            <a:pPr defTabSz="1300460" hangingPunct="1">
              <a:lnSpc>
                <a:spcPct val="85000"/>
              </a:lnSpc>
              <a:spcAft>
                <a:spcPts val="284"/>
              </a:spcAft>
            </a:pPr>
            <a:r>
              <a:rPr lang="en-US" sz="1422" b="0" kern="1200" dirty="0">
                <a:solidFill>
                  <a:prstClr val="black">
                    <a:lumMod val="65000"/>
                    <a:lumOff val="35000"/>
                  </a:prstClr>
                </a:solidFill>
                <a:latin typeface="Arial" panose="020B0604020202020204" pitchFamily="34" charset="0"/>
                <a:ea typeface="+mn-ea"/>
                <a:cs typeface="+mn-cs"/>
              </a:rPr>
              <a:t>Productivity</a:t>
            </a:r>
          </a:p>
        </p:txBody>
      </p:sp>
      <p:sp>
        <p:nvSpPr>
          <p:cNvPr id="55" name="Text Box 38"/>
          <p:cNvSpPr txBox="1">
            <a:spLocks noChangeArrowheads="1"/>
          </p:cNvSpPr>
          <p:nvPr userDrawn="1"/>
        </p:nvSpPr>
        <p:spPr bwMode="auto">
          <a:xfrm>
            <a:off x="7622392" y="5957938"/>
            <a:ext cx="1904253" cy="1548092"/>
          </a:xfrm>
          <a:prstGeom prst="rect">
            <a:avLst/>
          </a:prstGeom>
          <a:solidFill>
            <a:schemeClr val="bg1"/>
          </a:solidFill>
          <a:ln>
            <a:noFill/>
          </a:ln>
          <a:effectLst/>
        </p:spPr>
        <p:txBody>
          <a:bodyPr wrap="square">
            <a:noAutofit/>
          </a:bodyPr>
          <a:lstStyle/>
          <a:p>
            <a:pPr algn="l" defTabSz="1300460" hangingPunct="1"/>
            <a:endParaRPr lang="en-US" sz="1991" b="0" kern="1200" dirty="0">
              <a:solidFill>
                <a:prstClr val="black">
                  <a:lumMod val="65000"/>
                  <a:lumOff val="35000"/>
                </a:prstClr>
              </a:solidFill>
              <a:latin typeface="Arial" panose="020B0604020202020204" pitchFamily="34" charset="0"/>
              <a:ea typeface="+mn-ea"/>
              <a:cs typeface="+mn-cs"/>
            </a:endParaRPr>
          </a:p>
        </p:txBody>
      </p:sp>
      <p:sp>
        <p:nvSpPr>
          <p:cNvPr id="56" name="Isosceles Triangle 55"/>
          <p:cNvSpPr/>
          <p:nvPr userDrawn="1"/>
        </p:nvSpPr>
        <p:spPr>
          <a:xfrm>
            <a:off x="4094718" y="4095262"/>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57" name="Isosceles Triangle 56"/>
          <p:cNvSpPr/>
          <p:nvPr userDrawn="1"/>
        </p:nvSpPr>
        <p:spPr>
          <a:xfrm>
            <a:off x="6138552" y="4095262"/>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58" name="Isosceles Triangle 57"/>
          <p:cNvSpPr/>
          <p:nvPr userDrawn="1"/>
        </p:nvSpPr>
        <p:spPr>
          <a:xfrm>
            <a:off x="8182385" y="4095262"/>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59" name="Isosceles Triangle 58"/>
          <p:cNvSpPr/>
          <p:nvPr userDrawn="1"/>
        </p:nvSpPr>
        <p:spPr>
          <a:xfrm rot="10800000">
            <a:off x="4094716" y="5503437"/>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60" name="Isosceles Triangle 59"/>
          <p:cNvSpPr/>
          <p:nvPr userDrawn="1"/>
        </p:nvSpPr>
        <p:spPr>
          <a:xfrm rot="10800000">
            <a:off x="6138551" y="5503437"/>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61" name="Isosceles Triangle 60"/>
          <p:cNvSpPr/>
          <p:nvPr userDrawn="1"/>
        </p:nvSpPr>
        <p:spPr>
          <a:xfrm rot="10800000">
            <a:off x="8182383" y="5503437"/>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pic>
        <p:nvPicPr>
          <p:cNvPr id="62" name="Picture 61"/>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3649236" y="6315240"/>
            <a:ext cx="1609227" cy="809688"/>
          </a:xfrm>
          <a:prstGeom prst="rect">
            <a:avLst/>
          </a:prstGeom>
          <a:ln>
            <a:solidFill>
              <a:schemeClr val="accent5">
                <a:lumMod val="50000"/>
              </a:schemeClr>
            </a:solidFill>
          </a:ln>
        </p:spPr>
      </p:pic>
      <p:pic>
        <p:nvPicPr>
          <p:cNvPr id="63" name="Picture 62"/>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807618" y="6813996"/>
            <a:ext cx="1550187" cy="543986"/>
          </a:xfrm>
          <a:prstGeom prst="rect">
            <a:avLst/>
          </a:prstGeom>
        </p:spPr>
      </p:pic>
      <p:pic>
        <p:nvPicPr>
          <p:cNvPr id="64" name="Picture 4" descr="Image result for citb logo"/>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a:off x="7736726" y="6081620"/>
            <a:ext cx="1663516" cy="64121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p:cNvPicPr>
            <a:picLocks noChangeAspect="1"/>
          </p:cNvPicPr>
          <p:nvPr userDrawn="1"/>
        </p:nvPicPr>
        <p:blipFill>
          <a:blip r:embed="rId12"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5266650" y="4620697"/>
            <a:ext cx="2622889" cy="627642"/>
          </a:xfrm>
          <a:prstGeom prst="rect">
            <a:avLst/>
          </a:prstGeom>
        </p:spPr>
      </p:pic>
      <p:sp>
        <p:nvSpPr>
          <p:cNvPr id="66" name="Isosceles Triangle 65"/>
          <p:cNvSpPr/>
          <p:nvPr userDrawn="1"/>
        </p:nvSpPr>
        <p:spPr>
          <a:xfrm rot="16200000">
            <a:off x="9543012" y="3925633"/>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67" name="Isosceles Triangle 66"/>
          <p:cNvSpPr/>
          <p:nvPr userDrawn="1"/>
        </p:nvSpPr>
        <p:spPr>
          <a:xfrm rot="16200000">
            <a:off x="9543012" y="5708043"/>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68" name="Isosceles Triangle 67"/>
          <p:cNvSpPr/>
          <p:nvPr userDrawn="1"/>
        </p:nvSpPr>
        <p:spPr>
          <a:xfrm rot="5400000">
            <a:off x="2740169" y="3925633"/>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69" name="Isosceles Triangle 68"/>
          <p:cNvSpPr/>
          <p:nvPr userDrawn="1"/>
        </p:nvSpPr>
        <p:spPr>
          <a:xfrm rot="5400000">
            <a:off x="2740169" y="5708043"/>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pic>
        <p:nvPicPr>
          <p:cNvPr id="37" name="Picture 36"/>
          <p:cNvPicPr>
            <a:picLocks noChangeAspect="1"/>
          </p:cNvPicPr>
          <p:nvPr userDrawn="1"/>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F96E5BB3-BA53-4521-8D90-D1B89AA16B81}"/>
              </a:ext>
            </a:extLst>
          </p:cNvPr>
          <p:cNvPicPr>
            <a:picLocks noChangeAspect="1"/>
          </p:cNvPicPr>
          <p:nvPr userDrawn="1"/>
        </p:nvPicPr>
        <p:blipFill>
          <a:blip r:embed="rId14"/>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125400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16385"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1" name="Rectangle 10"/>
          <p:cNvSpPr/>
          <p:nvPr userDrawn="1"/>
        </p:nvSpPr>
        <p:spPr>
          <a:xfrm>
            <a:off x="5188374" y="2009423"/>
            <a:ext cx="6962988" cy="67597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13" name="Rectangle 12"/>
          <p:cNvSpPr/>
          <p:nvPr userDrawn="1"/>
        </p:nvSpPr>
        <p:spPr bwMode="auto">
          <a:xfrm rot="10800000" flipV="1">
            <a:off x="5486399" y="2289387"/>
            <a:ext cx="1910080" cy="6231467"/>
          </a:xfrm>
          <a:prstGeom prst="rect">
            <a:avLst/>
          </a:prstGeom>
          <a:solidFill>
            <a:schemeClr val="accent1"/>
          </a:solidFill>
          <a:ln w="28575">
            <a:noFill/>
            <a:round/>
            <a:headEnd/>
            <a:tailEnd/>
          </a:ln>
        </p:spPr>
        <p:txBody>
          <a:bodyPr vert="horz" wrap="square" lIns="0" tIns="0" rIns="0" bIns="0" numCol="1" rtlCol="0" anchor="ctr" anchorCtr="0" compatLnSpc="1">
            <a:prstTxWarp prst="textNoShape">
              <a:avLst/>
            </a:prstTxWarp>
          </a:bodyPr>
          <a:lstStyle/>
          <a:p>
            <a:pPr marL="36124" defTabSz="1300460" hangingPunct="1">
              <a:lnSpc>
                <a:spcPct val="85000"/>
              </a:lnSpc>
            </a:pPr>
            <a:r>
              <a:rPr lang="en-US" sz="3413" kern="1200" dirty="0">
                <a:solidFill>
                  <a:prstClr val="white"/>
                </a:solidFill>
                <a:latin typeface="Arial" panose="020B0604020202020204" pitchFamily="34" charset="0"/>
                <a:ea typeface="+mn-ea"/>
                <a:cs typeface="Arial" panose="020B0604020202020204" pitchFamily="34" charset="0"/>
              </a:rPr>
              <a:t>BOPAS</a:t>
            </a:r>
          </a:p>
        </p:txBody>
      </p:sp>
      <p:sp>
        <p:nvSpPr>
          <p:cNvPr id="14" name="Rectangle 13"/>
          <p:cNvSpPr/>
          <p:nvPr userDrawn="1"/>
        </p:nvSpPr>
        <p:spPr bwMode="auto">
          <a:xfrm rot="10800000" flipV="1">
            <a:off x="7613218" y="2289387"/>
            <a:ext cx="4240114" cy="1950720"/>
          </a:xfrm>
          <a:prstGeom prst="rect">
            <a:avLst/>
          </a:prstGeom>
          <a:solidFill>
            <a:schemeClr val="bg1"/>
          </a:solidFill>
          <a:ln w="28575">
            <a:noFill/>
            <a:round/>
            <a:headEnd/>
            <a:tailEnd/>
          </a:ln>
        </p:spPr>
        <p:txBody>
          <a:bodyPr vert="horz" wrap="square" lIns="0" tIns="0" rIns="0" bIns="0" numCol="1" rtlCol="0" anchor="ctr" anchorCtr="0" compatLnSpc="1">
            <a:prstTxWarp prst="textNoShape">
              <a:avLst/>
            </a:prstTxWarp>
          </a:bodyPr>
          <a:lstStyle/>
          <a:p>
            <a:pPr marL="36124" defTabSz="1300460" hangingPunct="1">
              <a:lnSpc>
                <a:spcPct val="85000"/>
              </a:lnSpc>
            </a:pPr>
            <a:endParaRPr lang="en-US" sz="2276" kern="1200" dirty="0">
              <a:solidFill>
                <a:prstClr val="white"/>
              </a:solidFill>
              <a:latin typeface="Arial" panose="020B0604020202020204" pitchFamily="34" charset="0"/>
              <a:ea typeface="+mn-ea"/>
              <a:cs typeface="Arial" panose="020B0604020202020204" pitchFamily="34" charset="0"/>
            </a:endParaRPr>
          </a:p>
        </p:txBody>
      </p:sp>
      <p:pic>
        <p:nvPicPr>
          <p:cNvPr id="19" name="Picture 18"/>
          <p:cNvPicPr>
            <a:picLocks noChangeAspect="1"/>
          </p:cNvPicPr>
          <p:nvPr userDrawn="1"/>
        </p:nvPicPr>
        <p:blipFill>
          <a:blip r:embed="rId9"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7920285" y="2840995"/>
            <a:ext cx="3228622" cy="772590"/>
          </a:xfrm>
          <a:prstGeom prst="rect">
            <a:avLst/>
          </a:prstGeom>
        </p:spPr>
      </p:pic>
      <p:sp>
        <p:nvSpPr>
          <p:cNvPr id="20" name="Rectangle 19"/>
          <p:cNvSpPr/>
          <p:nvPr userDrawn="1"/>
        </p:nvSpPr>
        <p:spPr bwMode="auto">
          <a:xfrm rot="10800000" flipV="1">
            <a:off x="7613218" y="4432476"/>
            <a:ext cx="4240114" cy="1950720"/>
          </a:xfrm>
          <a:prstGeom prst="rect">
            <a:avLst/>
          </a:prstGeom>
          <a:solidFill>
            <a:schemeClr val="bg1"/>
          </a:solidFill>
          <a:ln w="28575">
            <a:noFill/>
            <a:round/>
            <a:headEnd/>
            <a:tailEnd/>
          </a:ln>
        </p:spPr>
        <p:txBody>
          <a:bodyPr vert="horz" wrap="square" lIns="0" tIns="0" rIns="0" bIns="0" numCol="1" rtlCol="0" anchor="ctr" anchorCtr="0" compatLnSpc="1">
            <a:prstTxWarp prst="textNoShape">
              <a:avLst/>
            </a:prstTxWarp>
          </a:bodyPr>
          <a:lstStyle/>
          <a:p>
            <a:pPr marL="36124" defTabSz="1300460" hangingPunct="1">
              <a:lnSpc>
                <a:spcPct val="85000"/>
              </a:lnSpc>
            </a:pPr>
            <a:endParaRPr lang="en-US" sz="2276" kern="1200" dirty="0">
              <a:solidFill>
                <a:prstClr val="white"/>
              </a:solidFill>
              <a:latin typeface="Arial" panose="020B0604020202020204" pitchFamily="34" charset="0"/>
              <a:ea typeface="+mn-ea"/>
              <a:cs typeface="Arial" panose="020B0604020202020204" pitchFamily="34" charset="0"/>
            </a:endParaRPr>
          </a:p>
        </p:txBody>
      </p:sp>
      <p:sp>
        <p:nvSpPr>
          <p:cNvPr id="23" name="Rectangle 22"/>
          <p:cNvSpPr/>
          <p:nvPr userDrawn="1"/>
        </p:nvSpPr>
        <p:spPr bwMode="auto">
          <a:xfrm rot="10800000" flipV="1">
            <a:off x="7613218" y="6575566"/>
            <a:ext cx="4240114" cy="1950720"/>
          </a:xfrm>
          <a:prstGeom prst="rect">
            <a:avLst/>
          </a:prstGeom>
          <a:solidFill>
            <a:schemeClr val="bg1"/>
          </a:solidFill>
          <a:ln w="28575">
            <a:noFill/>
            <a:round/>
            <a:headEnd/>
            <a:tailEnd/>
          </a:ln>
        </p:spPr>
        <p:txBody>
          <a:bodyPr vert="horz" wrap="square" lIns="0" tIns="0" rIns="0" bIns="0" numCol="1" rtlCol="0" anchor="ctr" anchorCtr="0" compatLnSpc="1">
            <a:prstTxWarp prst="textNoShape">
              <a:avLst/>
            </a:prstTxWarp>
          </a:bodyPr>
          <a:lstStyle/>
          <a:p>
            <a:pPr marL="36124" defTabSz="1300460" hangingPunct="1">
              <a:lnSpc>
                <a:spcPct val="85000"/>
              </a:lnSpc>
            </a:pPr>
            <a:endParaRPr lang="en-US" sz="2276" kern="1200" dirty="0">
              <a:solidFill>
                <a:prstClr val="white"/>
              </a:solidFill>
              <a:latin typeface="Arial" panose="020B0604020202020204" pitchFamily="34" charset="0"/>
              <a:ea typeface="+mn-ea"/>
              <a:cs typeface="Arial" panose="020B0604020202020204" pitchFamily="34" charset="0"/>
            </a:endParaRPr>
          </a:p>
        </p:txBody>
      </p:sp>
      <p:grpSp>
        <p:nvGrpSpPr>
          <p:cNvPr id="25" name="Group 24"/>
          <p:cNvGrpSpPr/>
          <p:nvPr userDrawn="1"/>
        </p:nvGrpSpPr>
        <p:grpSpPr>
          <a:xfrm>
            <a:off x="7924800" y="4761366"/>
            <a:ext cx="3603413" cy="1402073"/>
            <a:chOff x="6124575" y="4367012"/>
            <a:chExt cx="2533650" cy="985833"/>
          </a:xfrm>
        </p:grpSpPr>
        <p:sp>
          <p:nvSpPr>
            <p:cNvPr id="26" name="TextBox 25"/>
            <p:cNvSpPr txBox="1"/>
            <p:nvPr/>
          </p:nvSpPr>
          <p:spPr>
            <a:xfrm>
              <a:off x="7000874" y="4733925"/>
              <a:ext cx="1657351" cy="618920"/>
            </a:xfrm>
            <a:prstGeom prst="rect">
              <a:avLst/>
            </a:prstGeom>
            <a:noFill/>
          </p:spPr>
          <p:txBody>
            <a:bodyPr wrap="square" rtlCol="0">
              <a:spAutoFit/>
            </a:bodyPr>
            <a:lstStyle/>
            <a:p>
              <a:pPr algn="l" defTabSz="1300460" hangingPunct="1"/>
              <a:r>
                <a:rPr lang="en-GB" sz="2560" b="0" kern="1200" dirty="0">
                  <a:solidFill>
                    <a:srgbClr val="314E81"/>
                  </a:solidFill>
                  <a:latin typeface="Frutiger LT Std 45 Light" panose="020B0402020204020204" pitchFamily="34" charset="0"/>
                  <a:ea typeface="Tahoma" panose="020B0604030504040204" pitchFamily="34" charset="0"/>
                  <a:cs typeface="Tahoma" panose="020B0604030504040204" pitchFamily="34" charset="0"/>
                </a:rPr>
                <a:t>Lloyd’s Register Energy</a:t>
              </a:r>
            </a:p>
          </p:txBody>
        </p:sp>
        <p:pic>
          <p:nvPicPr>
            <p:cNvPr id="27" name="Picture 6" descr="Image result for lloyd's register energy"/>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124575" y="4367012"/>
              <a:ext cx="847725" cy="919362"/>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8" descr="Image result for blp insurance"/>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l="4167" t="24677" b="20323"/>
          <a:stretch/>
        </p:blipFill>
        <p:spPr bwMode="auto">
          <a:xfrm>
            <a:off x="7924799" y="6859012"/>
            <a:ext cx="2384215" cy="13683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785706" y="2206879"/>
            <a:ext cx="4077547" cy="3826945"/>
          </a:xfrm>
          <a:prstGeom prst="rect">
            <a:avLst/>
          </a:prstGeom>
        </p:spPr>
        <p:txBody>
          <a:bodyPr wrap="square">
            <a:spAutoFit/>
          </a:bodyPr>
          <a:lstStyle/>
          <a:p>
            <a:pPr marL="325115" indent="-325115" algn="l" defTabSz="1300460" hangingPunct="1">
              <a:lnSpc>
                <a:spcPct val="90000"/>
              </a:lnSpc>
              <a:spcBef>
                <a:spcPts val="1422"/>
              </a:spcBef>
              <a:buClr>
                <a:prstClr val="black">
                  <a:lumMod val="65000"/>
                  <a:lumOff val="35000"/>
                </a:prstClr>
              </a:buClr>
              <a:buFont typeface="Wingdings" panose="05000000000000000000" pitchFamily="2" charset="2"/>
              <a:buChar char="§"/>
            </a:pPr>
            <a:r>
              <a:rPr lang="en-GB" sz="2276" b="0" kern="1200" dirty="0">
                <a:solidFill>
                  <a:prstClr val="black">
                    <a:lumMod val="65000"/>
                    <a:lumOff val="35000"/>
                  </a:prstClr>
                </a:solidFill>
                <a:latin typeface="Arial" panose="020B0604020202020204" pitchFamily="34" charset="0"/>
                <a:ea typeface="+mn-ea"/>
                <a:cs typeface="Arial" panose="020B0604020202020204" pitchFamily="34" charset="0"/>
              </a:rPr>
              <a:t>Removing the assurance/ insurance obstacles</a:t>
            </a:r>
          </a:p>
          <a:p>
            <a:pPr marL="325115" indent="-325115" algn="l" defTabSz="1300460" hangingPunct="1">
              <a:lnSpc>
                <a:spcPct val="90000"/>
              </a:lnSpc>
              <a:spcBef>
                <a:spcPts val="1422"/>
              </a:spcBef>
              <a:buClr>
                <a:prstClr val="black">
                  <a:lumMod val="65000"/>
                  <a:lumOff val="35000"/>
                </a:prstClr>
              </a:buClr>
              <a:buFont typeface="Wingdings" panose="05000000000000000000" pitchFamily="2" charset="2"/>
              <a:buChar char="§"/>
            </a:pPr>
            <a:r>
              <a:rPr lang="en-GB" sz="2276" b="0" kern="1200" dirty="0">
                <a:solidFill>
                  <a:prstClr val="black">
                    <a:lumMod val="65000"/>
                    <a:lumOff val="35000"/>
                  </a:prstClr>
                </a:solidFill>
                <a:latin typeface="Arial" panose="020B0604020202020204" pitchFamily="34" charset="0"/>
                <a:ea typeface="+mn-ea"/>
                <a:cs typeface="Arial" panose="020B0604020202020204" pitchFamily="34" charset="0"/>
              </a:rPr>
              <a:t>Enabling Offsite</a:t>
            </a:r>
          </a:p>
          <a:p>
            <a:pPr marL="325115" indent="-325115" algn="l" defTabSz="1300460" hangingPunct="1">
              <a:lnSpc>
                <a:spcPct val="90000"/>
              </a:lnSpc>
              <a:spcBef>
                <a:spcPts val="1422"/>
              </a:spcBef>
              <a:buClr>
                <a:prstClr val="black">
                  <a:lumMod val="65000"/>
                  <a:lumOff val="35000"/>
                </a:prstClr>
              </a:buClr>
              <a:buFont typeface="Wingdings" panose="05000000000000000000" pitchFamily="2" charset="2"/>
              <a:buChar char="§"/>
            </a:pPr>
            <a:r>
              <a:rPr lang="en-GB" sz="2276" b="0" kern="1200" dirty="0">
                <a:solidFill>
                  <a:prstClr val="black">
                    <a:lumMod val="65000"/>
                    <a:lumOff val="35000"/>
                  </a:prstClr>
                </a:solidFill>
                <a:latin typeface="Arial" panose="020B0604020202020204" pitchFamily="34" charset="0"/>
                <a:ea typeface="+mn-ea"/>
                <a:cs typeface="Arial" panose="020B0604020202020204" pitchFamily="34" charset="0"/>
              </a:rPr>
              <a:t>Process Accreditation</a:t>
            </a:r>
          </a:p>
          <a:p>
            <a:pPr marL="325115" indent="-325115" algn="l" defTabSz="1300460" hangingPunct="1">
              <a:lnSpc>
                <a:spcPct val="90000"/>
              </a:lnSpc>
              <a:spcBef>
                <a:spcPts val="1422"/>
              </a:spcBef>
              <a:buClr>
                <a:prstClr val="black">
                  <a:lumMod val="65000"/>
                  <a:lumOff val="35000"/>
                </a:prstClr>
              </a:buClr>
              <a:buFont typeface="Wingdings" panose="05000000000000000000" pitchFamily="2" charset="2"/>
              <a:buChar char="§"/>
            </a:pPr>
            <a:r>
              <a:rPr lang="en-GB" sz="2276" kern="1200" dirty="0">
                <a:solidFill>
                  <a:srgbClr val="388898"/>
                </a:solidFill>
                <a:latin typeface="Arial" panose="020B0604020202020204" pitchFamily="34" charset="0"/>
                <a:ea typeface="+mn-ea"/>
                <a:cs typeface="Arial" panose="020B0604020202020204" pitchFamily="34" charset="0"/>
              </a:rPr>
              <a:t>60 Year Durability Assessment</a:t>
            </a:r>
          </a:p>
          <a:p>
            <a:pPr marL="325115" indent="-325115" algn="l" defTabSz="1300460" hangingPunct="1">
              <a:lnSpc>
                <a:spcPct val="90000"/>
              </a:lnSpc>
              <a:spcBef>
                <a:spcPts val="1422"/>
              </a:spcBef>
              <a:buClr>
                <a:prstClr val="black">
                  <a:lumMod val="65000"/>
                  <a:lumOff val="35000"/>
                </a:prstClr>
              </a:buClr>
              <a:buFont typeface="Wingdings" panose="05000000000000000000" pitchFamily="2" charset="2"/>
              <a:buChar char="§"/>
            </a:pPr>
            <a:r>
              <a:rPr lang="en-GB" sz="2276" b="0" kern="1200" dirty="0">
                <a:solidFill>
                  <a:prstClr val="black">
                    <a:lumMod val="65000"/>
                    <a:lumOff val="35000"/>
                  </a:prstClr>
                </a:solidFill>
                <a:latin typeface="Arial" panose="020B0604020202020204" pitchFamily="34" charset="0"/>
                <a:ea typeface="+mn-ea"/>
                <a:cs typeface="Arial" panose="020B0604020202020204" pitchFamily="34" charset="0"/>
              </a:rPr>
              <a:t>BOPAS database of contractors </a:t>
            </a:r>
          </a:p>
          <a:p>
            <a:pPr marL="325115" indent="-325115" algn="l" defTabSz="1300460" hangingPunct="1">
              <a:lnSpc>
                <a:spcPct val="90000"/>
              </a:lnSpc>
              <a:spcBef>
                <a:spcPts val="1422"/>
              </a:spcBef>
              <a:buClr>
                <a:prstClr val="black">
                  <a:lumMod val="65000"/>
                  <a:lumOff val="35000"/>
                </a:prstClr>
              </a:buClr>
              <a:buFont typeface="Wingdings" panose="05000000000000000000" pitchFamily="2" charset="2"/>
              <a:buChar char="§"/>
            </a:pPr>
            <a:r>
              <a:rPr lang="en-GB" sz="2276" kern="1200" dirty="0">
                <a:solidFill>
                  <a:srgbClr val="388898"/>
                </a:solidFill>
                <a:latin typeface="Arial" panose="020B0604020202020204" pitchFamily="34" charset="0"/>
                <a:ea typeface="+mn-ea"/>
                <a:cs typeface="Arial" panose="020B0604020202020204" pitchFamily="34" charset="0"/>
              </a:rPr>
              <a:t>Accreditation</a:t>
            </a:r>
            <a:r>
              <a:rPr lang="en-GB" sz="2276" b="0" kern="1200" dirty="0">
                <a:solidFill>
                  <a:prstClr val="black">
                    <a:lumMod val="65000"/>
                    <a:lumOff val="35000"/>
                  </a:prstClr>
                </a:solidFill>
                <a:latin typeface="Arial" panose="020B0604020202020204" pitchFamily="34" charset="0"/>
                <a:ea typeface="+mn-ea"/>
                <a:cs typeface="Arial" panose="020B0604020202020204" pitchFamily="34" charset="0"/>
              </a:rPr>
              <a:t> for Offsite</a:t>
            </a:r>
          </a:p>
        </p:txBody>
      </p:sp>
      <p:pic>
        <p:nvPicPr>
          <p:cNvPr id="29" name="Picture 28"/>
          <p:cNvPicPr>
            <a:picLocks noChangeAspect="1"/>
          </p:cNvPicPr>
          <p:nvPr userDrawn="1"/>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4" name="Picture 3">
            <a:extLst>
              <a:ext uri="{FF2B5EF4-FFF2-40B4-BE49-F238E27FC236}">
                <a16:creationId xmlns:a16="http://schemas.microsoft.com/office/drawing/2014/main" id="{0C17293B-614F-4B71-98ED-6D10FA6D18EA}"/>
              </a:ext>
            </a:extLst>
          </p:cNvPr>
          <p:cNvPicPr>
            <a:picLocks noChangeAspect="1"/>
          </p:cNvPicPr>
          <p:nvPr userDrawn="1"/>
        </p:nvPicPr>
        <p:blipFill>
          <a:blip r:embed="rId13"/>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136608050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17409"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1" name="Rectangle 10"/>
          <p:cNvSpPr/>
          <p:nvPr userDrawn="1"/>
        </p:nvSpPr>
        <p:spPr>
          <a:xfrm>
            <a:off x="894082" y="2009423"/>
            <a:ext cx="11257281" cy="67597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grpSp>
        <p:nvGrpSpPr>
          <p:cNvPr id="12" name="Group 11"/>
          <p:cNvGrpSpPr/>
          <p:nvPr userDrawn="1"/>
        </p:nvGrpSpPr>
        <p:grpSpPr>
          <a:xfrm>
            <a:off x="6689545" y="2289387"/>
            <a:ext cx="5147733" cy="6163732"/>
            <a:chOff x="152955" y="1609725"/>
            <a:chExt cx="4165702" cy="4581032"/>
          </a:xfrm>
        </p:grpSpPr>
        <p:sp>
          <p:nvSpPr>
            <p:cNvPr id="13" name="TextBox 12"/>
            <p:cNvSpPr txBox="1"/>
            <p:nvPr/>
          </p:nvSpPr>
          <p:spPr>
            <a:xfrm flipH="1">
              <a:off x="152955" y="1990724"/>
              <a:ext cx="4161865" cy="4200033"/>
            </a:xfrm>
            <a:prstGeom prst="rect">
              <a:avLst/>
            </a:prstGeom>
            <a:solidFill>
              <a:schemeClr val="bg1"/>
            </a:solidFill>
            <a:ln>
              <a:noFill/>
            </a:ln>
          </p:spPr>
          <p:txBody>
            <a:bodyPr wrap="square" lIns="36000" tIns="72000" rIns="32400" bIns="0" rtlCol="0" anchor="t">
              <a:noAutofit/>
            </a:bodyPr>
            <a:lstStyle/>
            <a:p>
              <a:pPr marL="121918" algn="l" defTabSz="1300460" hangingPunct="1">
                <a:lnSpc>
                  <a:spcPct val="80000"/>
                </a:lnSpc>
                <a:spcAft>
                  <a:spcPts val="213"/>
                </a:spcAft>
              </a:pPr>
              <a:endParaRPr lang="en-GB" sz="1280" b="0" kern="1200" spc="-28" dirty="0">
                <a:solidFill>
                  <a:prstClr val="black">
                    <a:lumMod val="65000"/>
                    <a:lumOff val="35000"/>
                  </a:prstClr>
                </a:solidFill>
                <a:latin typeface="Arial" panose="020B0604020202020204" pitchFamily="34" charset="0"/>
                <a:ea typeface="+mn-ea"/>
                <a:cs typeface="Arial" panose="020B0604020202020204" pitchFamily="34" charset="0"/>
              </a:endParaRPr>
            </a:p>
          </p:txBody>
        </p:sp>
        <p:sp>
          <p:nvSpPr>
            <p:cNvPr id="14" name="Rectangle 13"/>
            <p:cNvSpPr/>
            <p:nvPr/>
          </p:nvSpPr>
          <p:spPr bwMode="auto">
            <a:xfrm rot="10800000" flipV="1">
              <a:off x="152965" y="1609725"/>
              <a:ext cx="4165692" cy="371475"/>
            </a:xfrm>
            <a:prstGeom prst="rect">
              <a:avLst/>
            </a:prstGeom>
            <a:solidFill>
              <a:schemeClr val="accent4"/>
            </a:solidFill>
            <a:ln w="28575">
              <a:noFill/>
              <a:round/>
              <a:headEnd/>
              <a:tailEnd/>
            </a:ln>
          </p:spPr>
          <p:txBody>
            <a:bodyPr vert="horz" wrap="square" lIns="91440" tIns="45720" rIns="32400" bIns="45720" numCol="1" rtlCol="0" anchor="ctr" anchorCtr="0" compatLnSpc="1">
              <a:prstTxWarp prst="textNoShape">
                <a:avLst/>
              </a:prstTxWarp>
            </a:bodyPr>
            <a:lstStyle/>
            <a:p>
              <a:pPr marL="36124" algn="l" defTabSz="1300460" hangingPunct="1">
                <a:lnSpc>
                  <a:spcPct val="85000"/>
                </a:lnSpc>
              </a:pPr>
              <a:r>
                <a:rPr lang="en-US" sz="2276" kern="1200" dirty="0">
                  <a:solidFill>
                    <a:prstClr val="white"/>
                  </a:solidFill>
                  <a:latin typeface="Arial" panose="020B0604020202020204" pitchFamily="34" charset="0"/>
                  <a:ea typeface="+mn-ea"/>
                  <a:cs typeface="Arial" panose="020B0604020202020204" pitchFamily="34" charset="0"/>
                </a:rPr>
                <a:t>Supporters</a:t>
              </a:r>
            </a:p>
          </p:txBody>
        </p:sp>
      </p:grpSp>
      <p:grpSp>
        <p:nvGrpSpPr>
          <p:cNvPr id="19" name="Group 18"/>
          <p:cNvGrpSpPr/>
          <p:nvPr userDrawn="1"/>
        </p:nvGrpSpPr>
        <p:grpSpPr>
          <a:xfrm>
            <a:off x="1205654" y="2289387"/>
            <a:ext cx="5147733" cy="6163732"/>
            <a:chOff x="152955" y="1609725"/>
            <a:chExt cx="4165702" cy="4581031"/>
          </a:xfrm>
        </p:grpSpPr>
        <p:sp>
          <p:nvSpPr>
            <p:cNvPr id="20" name="TextBox 19"/>
            <p:cNvSpPr txBox="1"/>
            <p:nvPr/>
          </p:nvSpPr>
          <p:spPr>
            <a:xfrm flipH="1">
              <a:off x="152955" y="1990724"/>
              <a:ext cx="4161865" cy="4200032"/>
            </a:xfrm>
            <a:prstGeom prst="rect">
              <a:avLst/>
            </a:prstGeom>
            <a:solidFill>
              <a:schemeClr val="bg1"/>
            </a:solidFill>
            <a:ln>
              <a:noFill/>
            </a:ln>
          </p:spPr>
          <p:txBody>
            <a:bodyPr wrap="square" lIns="36000" tIns="72000" rIns="32400" bIns="0" rtlCol="0" anchor="t">
              <a:noAutofit/>
            </a:bodyPr>
            <a:lstStyle/>
            <a:p>
              <a:pPr marL="121918" algn="l" defTabSz="1300460" hangingPunct="1">
                <a:lnSpc>
                  <a:spcPct val="80000"/>
                </a:lnSpc>
                <a:spcAft>
                  <a:spcPts val="213"/>
                </a:spcAft>
              </a:pPr>
              <a:endParaRPr lang="en-GB" sz="1280" b="0" kern="1200" spc="-28" dirty="0">
                <a:solidFill>
                  <a:prstClr val="black">
                    <a:lumMod val="65000"/>
                    <a:lumOff val="35000"/>
                  </a:prstClr>
                </a:solidFill>
                <a:latin typeface="Arial" panose="020B0604020202020204" pitchFamily="34" charset="0"/>
                <a:ea typeface="+mn-ea"/>
                <a:cs typeface="Arial" panose="020B0604020202020204" pitchFamily="34" charset="0"/>
              </a:endParaRPr>
            </a:p>
          </p:txBody>
        </p:sp>
        <p:sp>
          <p:nvSpPr>
            <p:cNvPr id="23" name="Rectangle 22"/>
            <p:cNvSpPr/>
            <p:nvPr/>
          </p:nvSpPr>
          <p:spPr bwMode="auto">
            <a:xfrm rot="10800000" flipV="1">
              <a:off x="152965" y="1609725"/>
              <a:ext cx="4165692" cy="371475"/>
            </a:xfrm>
            <a:prstGeom prst="rect">
              <a:avLst/>
            </a:prstGeom>
            <a:solidFill>
              <a:schemeClr val="accent2"/>
            </a:solidFill>
            <a:ln w="28575">
              <a:noFill/>
              <a:round/>
              <a:headEnd/>
              <a:tailEnd/>
            </a:ln>
          </p:spPr>
          <p:txBody>
            <a:bodyPr vert="horz" wrap="square" lIns="91440" tIns="45720" rIns="32400" bIns="45720" numCol="1" rtlCol="0" anchor="ctr" anchorCtr="0" compatLnSpc="1">
              <a:prstTxWarp prst="textNoShape">
                <a:avLst/>
              </a:prstTxWarp>
            </a:bodyPr>
            <a:lstStyle/>
            <a:p>
              <a:pPr marL="36124" algn="l" defTabSz="1300460" hangingPunct="1">
                <a:lnSpc>
                  <a:spcPct val="85000"/>
                </a:lnSpc>
              </a:pPr>
              <a:r>
                <a:rPr lang="en-US" sz="2276" kern="1200" dirty="0">
                  <a:solidFill>
                    <a:prstClr val="white"/>
                  </a:solidFill>
                  <a:latin typeface="Arial" panose="020B0604020202020204" pitchFamily="34" charset="0"/>
                  <a:ea typeface="+mn-ea"/>
                  <a:cs typeface="Arial" panose="020B0604020202020204" pitchFamily="34" charset="0"/>
                </a:rPr>
                <a:t>Providers</a:t>
              </a:r>
            </a:p>
          </p:txBody>
        </p:sp>
      </p:grpSp>
      <p:pic>
        <p:nvPicPr>
          <p:cNvPr id="25" name="Picture 15" descr="2503">
            <a:extLst>
              <a:ext uri="{FF2B5EF4-FFF2-40B4-BE49-F238E27FC236}">
                <a16:creationId xmlns:a16="http://schemas.microsoft.com/office/drawing/2014/main" id="{EBA7C7D1-9698-408C-81D2-09347CC4B6DC}"/>
              </a:ext>
            </a:extLst>
          </p:cNvPr>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1565860" y="7220690"/>
            <a:ext cx="1025362" cy="73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7">
            <a:extLst>
              <a:ext uri="{FF2B5EF4-FFF2-40B4-BE49-F238E27FC236}">
                <a16:creationId xmlns:a16="http://schemas.microsoft.com/office/drawing/2014/main" id="{1E34B136-F572-4D34-B1CD-7A069FFA46B7}"/>
              </a:ext>
            </a:extLst>
          </p:cNvPr>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1486059" y="6268457"/>
            <a:ext cx="1404501" cy="430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26">
            <a:extLst>
              <a:ext uri="{FF2B5EF4-FFF2-40B4-BE49-F238E27FC236}">
                <a16:creationId xmlns:a16="http://schemas.microsoft.com/office/drawing/2014/main" id="{577E4D6F-0862-45AF-8AAD-A740AB22B03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1478884" y="4249429"/>
            <a:ext cx="1419915" cy="504630"/>
          </a:xfrm>
          <a:prstGeom prst="rect">
            <a:avLst/>
          </a:prstGeom>
        </p:spPr>
      </p:pic>
      <p:pic>
        <p:nvPicPr>
          <p:cNvPr id="28" name="Picture 4">
            <a:extLst>
              <a:ext uri="{FF2B5EF4-FFF2-40B4-BE49-F238E27FC236}">
                <a16:creationId xmlns:a16="http://schemas.microsoft.com/office/drawing/2014/main" id="{290B34E0-904A-44D2-96D4-3D8ED3BA191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a:off x="4864731" y="4302498"/>
            <a:ext cx="963385" cy="43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a:extLst>
              <a:ext uri="{FF2B5EF4-FFF2-40B4-BE49-F238E27FC236}">
                <a16:creationId xmlns:a16="http://schemas.microsoft.com/office/drawing/2014/main" id="{034B2706-22A1-4D21-8A05-D34B4C21665E}"/>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848149" y="7164856"/>
            <a:ext cx="1438495" cy="66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a:extLst>
              <a:ext uri="{FF2B5EF4-FFF2-40B4-BE49-F238E27FC236}">
                <a16:creationId xmlns:a16="http://schemas.microsoft.com/office/drawing/2014/main" id="{B7E7B7DC-BA2B-40FC-AE55-3C142135A1DB}"/>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710667" y="3220775"/>
            <a:ext cx="1802554" cy="510318"/>
          </a:xfrm>
          <a:prstGeom prst="rect">
            <a:avLst/>
          </a:prstGeom>
        </p:spPr>
      </p:pic>
      <p:pic>
        <p:nvPicPr>
          <p:cNvPr id="31" name="Picture 12" descr="https://encrypted-tbn0.gstatic.com/images?q=tbn:ANd9GcTXrp1G12WfrtHbpsWBxz3bS28S8TVjyMje63H3zSYJ6eKR7nGzg3-tbgw">
            <a:extLst>
              <a:ext uri="{FF2B5EF4-FFF2-40B4-BE49-F238E27FC236}">
                <a16:creationId xmlns:a16="http://schemas.microsoft.com/office/drawing/2014/main" id="{751FD964-AC5E-4FD8-8714-3678FED4987C}"/>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481072" y="3121065"/>
            <a:ext cx="1743134" cy="61768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2FF7326-FF6B-4A4E-856A-3DEA3F954359}"/>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2148" y="5116251"/>
            <a:ext cx="763054" cy="713196"/>
          </a:xfrm>
          <a:prstGeom prst="rect">
            <a:avLst/>
          </a:prstGeom>
        </p:spPr>
      </p:pic>
      <p:pic>
        <p:nvPicPr>
          <p:cNvPr id="33" name="Picture 8" descr="https://encrypted-tbn0.gstatic.com/images?q=tbn:ANd9GcT2Gl0bRyHvYY5QqJL8WtmZE3wxYE2T1RQUBcFWGxLjOQc8zzoCWqmfu7tL0w">
            <a:extLst>
              <a:ext uri="{FF2B5EF4-FFF2-40B4-BE49-F238E27FC236}">
                <a16:creationId xmlns:a16="http://schemas.microsoft.com/office/drawing/2014/main" id="{7C7C7ACC-558C-4082-92CA-36CAAB45743C}"/>
              </a:ext>
            </a:extLst>
          </p:cNvPr>
          <p:cNvPicPr>
            <a:picLocks noChangeAspect="1" noChangeArrowheads="1"/>
          </p:cNvPicPr>
          <p:nvPr userDrawn="1"/>
        </p:nvPicPr>
        <p:blipFill rotWithShape="1">
          <a:blip r:embed="rId17" cstate="screen">
            <a:extLst>
              <a:ext uri="{28A0092B-C50C-407E-A947-70E740481C1C}">
                <a14:useLocalDpi xmlns:a14="http://schemas.microsoft.com/office/drawing/2010/main"/>
              </a:ext>
            </a:extLst>
          </a:blip>
          <a:srcRect l="3574" t="33485" r="-3574" b="33714"/>
          <a:stretch/>
        </p:blipFill>
        <p:spPr bwMode="auto">
          <a:xfrm>
            <a:off x="3200154" y="4234851"/>
            <a:ext cx="1488323" cy="5648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ttps://encrypted-tbn0.gstatic.com/images?q=tbn:ANd9GcRIx9eH0aL2P7q-A6LKE3t-LxsbVOQzuU16eq1l5lPJOm9ObALnttRTH-0">
            <a:extLst>
              <a:ext uri="{FF2B5EF4-FFF2-40B4-BE49-F238E27FC236}">
                <a16:creationId xmlns:a16="http://schemas.microsoft.com/office/drawing/2014/main" id="{DC2A9EE3-B93D-472F-9E7D-3D9957532396}"/>
              </a:ext>
            </a:extLst>
          </p:cNvPr>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4536420" y="7193706"/>
            <a:ext cx="1465058" cy="73231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814F7117-0406-4CC5-AE77-45EC8BDA26D0}"/>
              </a:ext>
            </a:extLst>
          </p:cNvPr>
          <p:cNvPicPr>
            <a:picLocks noChangeAspect="1" noChangeArrowheads="1"/>
          </p:cNvPicPr>
          <p:nvPr userDrawn="1"/>
        </p:nvPicPr>
        <p:blipFill rotWithShape="1">
          <a:blip r:embed="rId19" cstate="screen">
            <a:extLst>
              <a:ext uri="{28A0092B-C50C-407E-A947-70E740481C1C}">
                <a14:useLocalDpi xmlns:a14="http://schemas.microsoft.com/office/drawing/2010/main"/>
              </a:ext>
            </a:extLst>
          </a:blip>
          <a:srcRect l="3698" t="10424" b="15172"/>
          <a:stretch/>
        </p:blipFill>
        <p:spPr bwMode="auto">
          <a:xfrm>
            <a:off x="3321719" y="6221014"/>
            <a:ext cx="1666054" cy="50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Content Placeholder 3">
            <a:extLst>
              <a:ext uri="{FF2B5EF4-FFF2-40B4-BE49-F238E27FC236}">
                <a16:creationId xmlns:a16="http://schemas.microsoft.com/office/drawing/2014/main" id="{DC717955-560A-4B8A-9D36-BBFB0E550E7E}"/>
              </a:ext>
            </a:extLst>
          </p:cNvPr>
          <p:cNvPicPr>
            <a:picLocks noChangeAspect="1"/>
          </p:cNvPicPr>
          <p:nvPr userDrawn="1"/>
        </p:nvPicPr>
        <p:blipFill>
          <a:blip r:embed="rId20"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928015" y="6613524"/>
            <a:ext cx="1783423" cy="409765"/>
          </a:xfrm>
          <a:prstGeom prst="rect">
            <a:avLst/>
          </a:prstGeom>
        </p:spPr>
      </p:pic>
      <p:pic>
        <p:nvPicPr>
          <p:cNvPr id="37" name="Picture 36">
            <a:extLst>
              <a:ext uri="{FF2B5EF4-FFF2-40B4-BE49-F238E27FC236}">
                <a16:creationId xmlns:a16="http://schemas.microsoft.com/office/drawing/2014/main" id="{E208A781-04D0-4F7C-8B92-7B0EA613D834}"/>
              </a:ext>
            </a:extLst>
          </p:cNvPr>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6939139" y="7417561"/>
            <a:ext cx="1287780" cy="55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l_fi" descr="http://www.doc.ic.ac.uk/cpp/logos/rbs-large.jpg">
            <a:extLst>
              <a:ext uri="{FF2B5EF4-FFF2-40B4-BE49-F238E27FC236}">
                <a16:creationId xmlns:a16="http://schemas.microsoft.com/office/drawing/2014/main" id="{863E13D7-0E65-4CDB-B63E-7AEA5B7A74D7}"/>
              </a:ext>
            </a:extLst>
          </p:cNvPr>
          <p:cNvPicPr>
            <a:picLocks noChangeAspect="1" noChangeArrowheads="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8332673" y="5712176"/>
            <a:ext cx="1412628" cy="62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6" descr="Logo%20-%20Nationwide">
            <a:extLst>
              <a:ext uri="{FF2B5EF4-FFF2-40B4-BE49-F238E27FC236}">
                <a16:creationId xmlns:a16="http://schemas.microsoft.com/office/drawing/2014/main" id="{C25049EA-AFC2-4CCE-83AC-A12DC1A3E9CE}"/>
              </a:ext>
            </a:extLst>
          </p:cNvPr>
          <p:cNvPicPr>
            <a:picLocks noChangeAspect="1" noChangeArrowheads="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9283015" y="3186114"/>
            <a:ext cx="2158393" cy="72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descr="http://www.propertydrum.com/custom/jd120/b/jd120_11_b.gif">
            <a:extLst>
              <a:ext uri="{FF2B5EF4-FFF2-40B4-BE49-F238E27FC236}">
                <a16:creationId xmlns:a16="http://schemas.microsoft.com/office/drawing/2014/main" id="{BB14C6C2-E66D-4C9F-9567-512FCFAC3F0B}"/>
              </a:ext>
            </a:extLst>
          </p:cNvPr>
          <p:cNvPicPr>
            <a:picLocks noChangeAspect="1" noChangeArrowheads="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10120085" y="5737481"/>
            <a:ext cx="1324972" cy="6508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4E12147-4A48-4C6D-8254-0FE01EC30EA2}"/>
              </a:ext>
            </a:extLst>
          </p:cNvPr>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6974111" y="5479701"/>
            <a:ext cx="954207" cy="735963"/>
          </a:xfrm>
          <a:prstGeom prst="rect">
            <a:avLst/>
          </a:prstGeom>
        </p:spPr>
      </p:pic>
      <p:pic>
        <p:nvPicPr>
          <p:cNvPr id="42" name="Picture 94" descr="RICS">
            <a:extLst>
              <a:ext uri="{FF2B5EF4-FFF2-40B4-BE49-F238E27FC236}">
                <a16:creationId xmlns:a16="http://schemas.microsoft.com/office/drawing/2014/main" id="{E8DCE04E-CF3B-4ECF-B347-C8787E335032}"/>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a:xfrm>
            <a:off x="8878485" y="7411764"/>
            <a:ext cx="2194291" cy="501525"/>
          </a:xfrm>
          <a:prstGeom prst="rect">
            <a:avLst/>
          </a:prstGeom>
          <a:noFill/>
          <a:ln>
            <a:noFill/>
          </a:ln>
        </p:spPr>
      </p:pic>
      <p:pic>
        <p:nvPicPr>
          <p:cNvPr id="43" name="Picture 2">
            <a:extLst>
              <a:ext uri="{FF2B5EF4-FFF2-40B4-BE49-F238E27FC236}">
                <a16:creationId xmlns:a16="http://schemas.microsoft.com/office/drawing/2014/main" id="{E78C5118-047C-4C74-9AA0-EC9FAECAECB5}"/>
              </a:ext>
            </a:extLst>
          </p:cNvPr>
          <p:cNvPicPr>
            <a:picLocks noChangeAspect="1" noChangeArrowheads="1"/>
          </p:cNvPicPr>
          <p:nvPr userDrawn="1"/>
        </p:nvPicPr>
        <p:blipFill rotWithShape="1">
          <a:blip r:embed="rId27" cstate="screen">
            <a:extLst>
              <a:ext uri="{28A0092B-C50C-407E-A947-70E740481C1C}">
                <a14:useLocalDpi xmlns:a14="http://schemas.microsoft.com/office/drawing/2010/main"/>
              </a:ext>
            </a:extLst>
          </a:blip>
          <a:srcRect l="-3645"/>
          <a:stretch/>
        </p:blipFill>
        <p:spPr bwMode="auto">
          <a:xfrm>
            <a:off x="9150755" y="6689234"/>
            <a:ext cx="1943713" cy="43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5">
            <a:extLst>
              <a:ext uri="{FF2B5EF4-FFF2-40B4-BE49-F238E27FC236}">
                <a16:creationId xmlns:a16="http://schemas.microsoft.com/office/drawing/2014/main" id="{F3A50B88-66AD-4B3E-AD82-592F90486C22}"/>
              </a:ext>
            </a:extLst>
          </p:cNvPr>
          <p:cNvPicPr>
            <a:picLocks noChangeAspect="1" noChangeArrowheads="1"/>
          </p:cNvPicPr>
          <p:nvPr userDrawn="1"/>
        </p:nvPicPr>
        <p:blipFill rotWithShape="1">
          <a:blip r:embed="rId28" cstate="print">
            <a:extLst>
              <a:ext uri="{28A0092B-C50C-407E-A947-70E740481C1C}">
                <a14:useLocalDpi xmlns:a14="http://schemas.microsoft.com/office/drawing/2010/main"/>
              </a:ext>
            </a:extLst>
          </a:blip>
          <a:srcRect/>
          <a:stretch/>
        </p:blipFill>
        <p:spPr bwMode="auto">
          <a:xfrm>
            <a:off x="6833296" y="3154048"/>
            <a:ext cx="2205653" cy="66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descr="Image result for elements europe logo"/>
          <p:cNvPicPr>
            <a:picLocks noChangeAspect="1" noChangeArrowheads="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1493337" y="5344899"/>
            <a:ext cx="3340648" cy="3388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Image result for lloyds bank logo"/>
          <p:cNvPicPr>
            <a:picLocks noChangeAspect="1" noChangeArrowheads="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6949701" y="4007104"/>
            <a:ext cx="2274074" cy="5236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Image result for barclays bank logo"/>
          <p:cNvPicPr>
            <a:picLocks noChangeAspect="1" noChangeArrowheads="1"/>
          </p:cNvPicPr>
          <p:nvPr userDrawn="1"/>
        </p:nvPicPr>
        <p:blipFill>
          <a:blip r:embed="rId31" cstate="screen">
            <a:extLst>
              <a:ext uri="{28A0092B-C50C-407E-A947-70E740481C1C}">
                <a14:useLocalDpi xmlns:a14="http://schemas.microsoft.com/office/drawing/2010/main"/>
              </a:ext>
            </a:extLst>
          </a:blip>
          <a:srcRect/>
          <a:stretch>
            <a:fillRect/>
          </a:stretch>
        </p:blipFill>
        <p:spPr bwMode="auto">
          <a:xfrm>
            <a:off x="9616432" y="4206634"/>
            <a:ext cx="1786853" cy="34285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mage result for bank of ireland logo"/>
          <p:cNvPicPr>
            <a:picLocks noChangeAspect="1" noChangeArrowheads="1"/>
          </p:cNvPicPr>
          <p:nvPr userDrawn="1"/>
        </p:nvPicPr>
        <p:blipFill rotWithShape="1">
          <a:blip r:embed="rId32" cstate="screen">
            <a:extLst>
              <a:ext uri="{28A0092B-C50C-407E-A947-70E740481C1C}">
                <a14:useLocalDpi xmlns:a14="http://schemas.microsoft.com/office/drawing/2010/main"/>
              </a:ext>
            </a:extLst>
          </a:blip>
          <a:srcRect/>
          <a:stretch/>
        </p:blipFill>
        <p:spPr bwMode="auto">
          <a:xfrm>
            <a:off x="6904480" y="4871059"/>
            <a:ext cx="2330361" cy="38139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Image result for virgin money"/>
          <p:cNvPicPr>
            <a:picLocks noChangeAspect="1" noChangeArrowheads="1"/>
          </p:cNvPicPr>
          <p:nvPr userDrawn="1"/>
        </p:nvPicPr>
        <p:blipFill rotWithShape="1">
          <a:blip r:embed="rId33" cstate="screen">
            <a:extLst>
              <a:ext uri="{28A0092B-C50C-407E-A947-70E740481C1C}">
                <a14:useLocalDpi xmlns:a14="http://schemas.microsoft.com/office/drawing/2010/main"/>
              </a:ext>
            </a:extLst>
          </a:blip>
          <a:srcRect/>
          <a:stretch/>
        </p:blipFill>
        <p:spPr bwMode="auto">
          <a:xfrm>
            <a:off x="9500730" y="4720275"/>
            <a:ext cx="1565393" cy="74334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userDrawn="1"/>
        </p:nvPicPr>
        <p:blipFill rotWithShape="1">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2C63448F-B196-45E5-96E1-2081D478B662}"/>
              </a:ext>
            </a:extLst>
          </p:cNvPr>
          <p:cNvPicPr>
            <a:picLocks noChangeAspect="1"/>
          </p:cNvPicPr>
          <p:nvPr userDrawn="1"/>
        </p:nvPicPr>
        <p:blipFill>
          <a:blip r:embed="rId35"/>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1231566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18433"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1" name="Rectangle 10"/>
          <p:cNvSpPr/>
          <p:nvPr userDrawn="1"/>
        </p:nvSpPr>
        <p:spPr>
          <a:xfrm>
            <a:off x="894080" y="4289778"/>
            <a:ext cx="11257281" cy="447943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pic>
        <p:nvPicPr>
          <p:cNvPr id="12" name="Picture 11"/>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83084" y="2659021"/>
            <a:ext cx="1830736" cy="1247024"/>
          </a:xfrm>
          <a:prstGeom prst="rect">
            <a:avLst/>
          </a:prstGeom>
        </p:spPr>
      </p:pic>
      <p:grpSp>
        <p:nvGrpSpPr>
          <p:cNvPr id="13" name="Group 12"/>
          <p:cNvGrpSpPr/>
          <p:nvPr userDrawn="1"/>
        </p:nvGrpSpPr>
        <p:grpSpPr>
          <a:xfrm>
            <a:off x="1185658" y="4563936"/>
            <a:ext cx="2759826" cy="3957562"/>
            <a:chOff x="152954" y="1609725"/>
            <a:chExt cx="4165703" cy="2782661"/>
          </a:xfrm>
        </p:grpSpPr>
        <p:sp>
          <p:nvSpPr>
            <p:cNvPr id="14" name="TextBox 13"/>
            <p:cNvSpPr txBox="1"/>
            <p:nvPr/>
          </p:nvSpPr>
          <p:spPr>
            <a:xfrm flipH="1">
              <a:off x="152954" y="1990725"/>
              <a:ext cx="4161865" cy="2401661"/>
            </a:xfrm>
            <a:prstGeom prst="rect">
              <a:avLst/>
            </a:prstGeom>
            <a:solidFill>
              <a:schemeClr val="bg1"/>
            </a:solidFill>
            <a:ln>
              <a:noFill/>
            </a:ln>
          </p:spPr>
          <p:txBody>
            <a:bodyPr wrap="square" lIns="36000" tIns="72000" rIns="32400" bIns="0" rtlCol="0" anchor="t">
              <a:noAutofit/>
            </a:bodyPr>
            <a:lstStyle/>
            <a:p>
              <a:pPr marL="121918" algn="l" defTabSz="1300460" hangingPunct="1">
                <a:lnSpc>
                  <a:spcPct val="80000"/>
                </a:lnSpc>
                <a:spcAft>
                  <a:spcPts val="213"/>
                </a:spcAft>
              </a:pPr>
              <a:endParaRPr lang="en-GB" sz="1280" b="0" kern="1200" spc="-28" dirty="0">
                <a:solidFill>
                  <a:prstClr val="black">
                    <a:lumMod val="65000"/>
                    <a:lumOff val="35000"/>
                  </a:prstClr>
                </a:solidFill>
                <a:latin typeface="Arial" panose="020B0604020202020204" pitchFamily="34" charset="0"/>
                <a:ea typeface="+mn-ea"/>
                <a:cs typeface="Arial" panose="020B0604020202020204" pitchFamily="34" charset="0"/>
              </a:endParaRPr>
            </a:p>
          </p:txBody>
        </p:sp>
        <p:sp>
          <p:nvSpPr>
            <p:cNvPr id="19" name="Rectangle 18"/>
            <p:cNvSpPr/>
            <p:nvPr/>
          </p:nvSpPr>
          <p:spPr bwMode="auto">
            <a:xfrm rot="10800000" flipV="1">
              <a:off x="152965" y="1609725"/>
              <a:ext cx="4165692" cy="371475"/>
            </a:xfrm>
            <a:prstGeom prst="rect">
              <a:avLst/>
            </a:prstGeom>
            <a:solidFill>
              <a:schemeClr val="accent1"/>
            </a:solidFill>
            <a:ln w="28575">
              <a:noFill/>
              <a:round/>
              <a:headEnd/>
              <a:tailEnd/>
            </a:ln>
          </p:spPr>
          <p:txBody>
            <a:bodyPr vert="horz" wrap="square" lIns="91440" tIns="45720" rIns="32400" bIns="45720" numCol="1" rtlCol="0" anchor="ctr" anchorCtr="0" compatLnSpc="1">
              <a:prstTxWarp prst="textNoShape">
                <a:avLst/>
              </a:prstTxWarp>
            </a:bodyPr>
            <a:lstStyle/>
            <a:p>
              <a:pPr marL="36124" algn="l" defTabSz="1300460" hangingPunct="1">
                <a:lnSpc>
                  <a:spcPct val="85000"/>
                </a:lnSpc>
              </a:pPr>
              <a:r>
                <a:rPr lang="en-US" sz="2276" kern="1200" dirty="0">
                  <a:solidFill>
                    <a:prstClr val="white"/>
                  </a:solidFill>
                  <a:latin typeface="Arial" panose="020B0604020202020204" pitchFamily="34" charset="0"/>
                  <a:ea typeface="+mn-ea"/>
                  <a:cs typeface="Arial" panose="020B0604020202020204" pitchFamily="34" charset="0"/>
                </a:rPr>
                <a:t>Owners</a:t>
              </a:r>
            </a:p>
          </p:txBody>
        </p:sp>
      </p:grpSp>
      <p:grpSp>
        <p:nvGrpSpPr>
          <p:cNvPr id="20" name="Group 19"/>
          <p:cNvGrpSpPr/>
          <p:nvPr userDrawn="1"/>
        </p:nvGrpSpPr>
        <p:grpSpPr>
          <a:xfrm>
            <a:off x="4195426" y="4563936"/>
            <a:ext cx="3724948" cy="3957562"/>
            <a:chOff x="152954" y="1609725"/>
            <a:chExt cx="4165703" cy="2782661"/>
          </a:xfrm>
        </p:grpSpPr>
        <p:sp>
          <p:nvSpPr>
            <p:cNvPr id="23" name="TextBox 22"/>
            <p:cNvSpPr txBox="1"/>
            <p:nvPr/>
          </p:nvSpPr>
          <p:spPr>
            <a:xfrm flipH="1">
              <a:off x="152954" y="1990725"/>
              <a:ext cx="4161865" cy="2401661"/>
            </a:xfrm>
            <a:prstGeom prst="rect">
              <a:avLst/>
            </a:prstGeom>
            <a:solidFill>
              <a:schemeClr val="bg1"/>
            </a:solidFill>
            <a:ln>
              <a:noFill/>
            </a:ln>
          </p:spPr>
          <p:txBody>
            <a:bodyPr wrap="square" lIns="36000" tIns="72000" rIns="32400" bIns="0" rtlCol="0" anchor="t">
              <a:noAutofit/>
            </a:bodyPr>
            <a:lstStyle/>
            <a:p>
              <a:pPr marL="121918" algn="l" defTabSz="1300460" hangingPunct="1">
                <a:lnSpc>
                  <a:spcPct val="80000"/>
                </a:lnSpc>
                <a:spcAft>
                  <a:spcPts val="213"/>
                </a:spcAft>
              </a:pPr>
              <a:endParaRPr lang="en-GB" sz="1280" b="0" kern="1200" spc="-28" dirty="0">
                <a:solidFill>
                  <a:prstClr val="black">
                    <a:lumMod val="65000"/>
                    <a:lumOff val="35000"/>
                  </a:prstClr>
                </a:solidFill>
                <a:latin typeface="Arial" panose="020B0604020202020204" pitchFamily="34" charset="0"/>
                <a:ea typeface="+mn-ea"/>
                <a:cs typeface="Arial" panose="020B0604020202020204" pitchFamily="34" charset="0"/>
              </a:endParaRPr>
            </a:p>
          </p:txBody>
        </p:sp>
        <p:sp>
          <p:nvSpPr>
            <p:cNvPr id="25" name="Rectangle 24"/>
            <p:cNvSpPr/>
            <p:nvPr/>
          </p:nvSpPr>
          <p:spPr bwMode="auto">
            <a:xfrm rot="10800000" flipV="1">
              <a:off x="152965" y="1609725"/>
              <a:ext cx="4165692" cy="371475"/>
            </a:xfrm>
            <a:prstGeom prst="rect">
              <a:avLst/>
            </a:prstGeom>
            <a:solidFill>
              <a:schemeClr val="accent1"/>
            </a:solidFill>
            <a:ln w="28575">
              <a:noFill/>
              <a:round/>
              <a:headEnd/>
              <a:tailEnd/>
            </a:ln>
          </p:spPr>
          <p:txBody>
            <a:bodyPr vert="horz" wrap="square" lIns="91440" tIns="45720" rIns="32400" bIns="45720" numCol="1" rtlCol="0" anchor="ctr" anchorCtr="0" compatLnSpc="1">
              <a:prstTxWarp prst="textNoShape">
                <a:avLst/>
              </a:prstTxWarp>
            </a:bodyPr>
            <a:lstStyle/>
            <a:p>
              <a:pPr marL="36124" algn="l" defTabSz="1300460" hangingPunct="1">
                <a:lnSpc>
                  <a:spcPct val="85000"/>
                </a:lnSpc>
              </a:pPr>
              <a:r>
                <a:rPr lang="en-US" sz="2276" kern="1200" dirty="0">
                  <a:solidFill>
                    <a:prstClr val="white"/>
                  </a:solidFill>
                  <a:latin typeface="Arial" panose="020B0604020202020204" pitchFamily="34" charset="0"/>
                  <a:ea typeface="+mn-ea"/>
                  <a:cs typeface="Arial" panose="020B0604020202020204" pitchFamily="34" charset="0"/>
                </a:rPr>
                <a:t>Approved Providers</a:t>
              </a:r>
            </a:p>
          </p:txBody>
        </p:sp>
      </p:grpSp>
      <p:grpSp>
        <p:nvGrpSpPr>
          <p:cNvPr id="26" name="Group 25"/>
          <p:cNvGrpSpPr/>
          <p:nvPr userDrawn="1"/>
        </p:nvGrpSpPr>
        <p:grpSpPr>
          <a:xfrm>
            <a:off x="8170317" y="4563936"/>
            <a:ext cx="3724948" cy="3957562"/>
            <a:chOff x="152954" y="1609725"/>
            <a:chExt cx="4165703" cy="2782661"/>
          </a:xfrm>
        </p:grpSpPr>
        <p:sp>
          <p:nvSpPr>
            <p:cNvPr id="27" name="TextBox 26"/>
            <p:cNvSpPr txBox="1"/>
            <p:nvPr/>
          </p:nvSpPr>
          <p:spPr>
            <a:xfrm flipH="1">
              <a:off x="152954" y="1990725"/>
              <a:ext cx="4161865" cy="2401661"/>
            </a:xfrm>
            <a:prstGeom prst="rect">
              <a:avLst/>
            </a:prstGeom>
            <a:solidFill>
              <a:schemeClr val="bg1"/>
            </a:solidFill>
            <a:ln>
              <a:noFill/>
            </a:ln>
          </p:spPr>
          <p:txBody>
            <a:bodyPr wrap="square" lIns="36000" tIns="72000" rIns="32400" bIns="0" rtlCol="0" anchor="t">
              <a:noAutofit/>
            </a:bodyPr>
            <a:lstStyle/>
            <a:p>
              <a:pPr marL="121918" algn="l" defTabSz="1300460" hangingPunct="1">
                <a:lnSpc>
                  <a:spcPct val="80000"/>
                </a:lnSpc>
                <a:spcAft>
                  <a:spcPts val="213"/>
                </a:spcAft>
              </a:pPr>
              <a:endParaRPr lang="en-GB" sz="1280" b="0" kern="1200" spc="-28" dirty="0">
                <a:solidFill>
                  <a:prstClr val="black">
                    <a:lumMod val="65000"/>
                    <a:lumOff val="35000"/>
                  </a:prstClr>
                </a:solidFill>
                <a:latin typeface="Arial" panose="020B0604020202020204" pitchFamily="34" charset="0"/>
                <a:ea typeface="+mn-ea"/>
                <a:cs typeface="Arial" panose="020B0604020202020204" pitchFamily="34" charset="0"/>
              </a:endParaRPr>
            </a:p>
          </p:txBody>
        </p:sp>
        <p:sp>
          <p:nvSpPr>
            <p:cNvPr id="28" name="Rectangle 27"/>
            <p:cNvSpPr/>
            <p:nvPr/>
          </p:nvSpPr>
          <p:spPr bwMode="auto">
            <a:xfrm rot="10800000" flipV="1">
              <a:off x="152965" y="1609725"/>
              <a:ext cx="4165692" cy="371475"/>
            </a:xfrm>
            <a:prstGeom prst="rect">
              <a:avLst/>
            </a:prstGeom>
            <a:solidFill>
              <a:schemeClr val="accent1"/>
            </a:solidFill>
            <a:ln w="28575">
              <a:noFill/>
              <a:round/>
              <a:headEnd/>
              <a:tailEnd/>
            </a:ln>
          </p:spPr>
          <p:txBody>
            <a:bodyPr vert="horz" wrap="square" lIns="91440" tIns="45720" rIns="32400" bIns="45720" numCol="1" rtlCol="0" anchor="ctr" anchorCtr="0" compatLnSpc="1">
              <a:prstTxWarp prst="textNoShape">
                <a:avLst/>
              </a:prstTxWarp>
            </a:bodyPr>
            <a:lstStyle/>
            <a:p>
              <a:pPr marL="36124" algn="l" defTabSz="1300460" hangingPunct="1">
                <a:lnSpc>
                  <a:spcPct val="85000"/>
                </a:lnSpc>
              </a:pPr>
              <a:r>
                <a:rPr lang="en-US" sz="2276" kern="1200" dirty="0">
                  <a:solidFill>
                    <a:prstClr val="white"/>
                  </a:solidFill>
                  <a:latin typeface="Arial" panose="020B0604020202020204" pitchFamily="34" charset="0"/>
                  <a:ea typeface="+mn-ea"/>
                  <a:cs typeface="Arial" panose="020B0604020202020204" pitchFamily="34" charset="0"/>
                </a:rPr>
                <a:t>Supporters</a:t>
              </a:r>
            </a:p>
          </p:txBody>
        </p:sp>
      </p:grpSp>
      <p:pic>
        <p:nvPicPr>
          <p:cNvPr id="29" name="Picture 28"/>
          <p:cNvPicPr>
            <a:picLocks noChangeAspect="1"/>
          </p:cNvPicPr>
          <p:nvPr userDrawn="1"/>
        </p:nvPicPr>
        <p:blipFill>
          <a:blip r:embed="rId10"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1348218" y="5337828"/>
            <a:ext cx="1815252" cy="434379"/>
          </a:xfrm>
          <a:prstGeom prst="rect">
            <a:avLst/>
          </a:prstGeom>
        </p:spPr>
      </p:pic>
      <p:grpSp>
        <p:nvGrpSpPr>
          <p:cNvPr id="30" name="Group 29"/>
          <p:cNvGrpSpPr/>
          <p:nvPr userDrawn="1"/>
        </p:nvGrpSpPr>
        <p:grpSpPr>
          <a:xfrm>
            <a:off x="1352729" y="5994052"/>
            <a:ext cx="2569353" cy="776829"/>
            <a:chOff x="6124575" y="4367012"/>
            <a:chExt cx="3213191" cy="971490"/>
          </a:xfrm>
        </p:grpSpPr>
        <p:sp>
          <p:nvSpPr>
            <p:cNvPr id="31" name="TextBox 30"/>
            <p:cNvSpPr txBox="1"/>
            <p:nvPr/>
          </p:nvSpPr>
          <p:spPr>
            <a:xfrm>
              <a:off x="7000874" y="4620983"/>
              <a:ext cx="2336892" cy="717519"/>
            </a:xfrm>
            <a:prstGeom prst="rect">
              <a:avLst/>
            </a:prstGeom>
            <a:noFill/>
          </p:spPr>
          <p:txBody>
            <a:bodyPr wrap="square" rtlCol="0">
              <a:spAutoFit/>
            </a:bodyPr>
            <a:lstStyle/>
            <a:p>
              <a:pPr algn="l" defTabSz="1300460" hangingPunct="1"/>
              <a:r>
                <a:rPr lang="en-GB" sz="1564" b="0" kern="1200" dirty="0">
                  <a:solidFill>
                    <a:srgbClr val="314E81"/>
                  </a:solidFill>
                  <a:latin typeface="Frutiger LT Std 45 Light" panose="020B0402020204020204" pitchFamily="34" charset="0"/>
                  <a:ea typeface="Tahoma" panose="020B0604030504040204" pitchFamily="34" charset="0"/>
                  <a:cs typeface="Tahoma" panose="020B0604030504040204" pitchFamily="34" charset="0"/>
                </a:rPr>
                <a:t>Lloyd’s Register Energy</a:t>
              </a:r>
            </a:p>
          </p:txBody>
        </p:sp>
        <p:pic>
          <p:nvPicPr>
            <p:cNvPr id="32" name="Picture 6" descr="Image result for lloyd's register energy"/>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124575" y="4367012"/>
              <a:ext cx="847725" cy="919362"/>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8" descr="Image result for blp insurance"/>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167" t="24677" b="20323"/>
          <a:stretch/>
        </p:blipFill>
        <p:spPr bwMode="auto">
          <a:xfrm>
            <a:off x="1334670" y="7114143"/>
            <a:ext cx="1340494" cy="769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5" descr="2503"/>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378431" y="6981601"/>
            <a:ext cx="840003" cy="60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7"/>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5383138" y="6445240"/>
            <a:ext cx="1036693" cy="31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Picture 35"/>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4344427" y="5290536"/>
            <a:ext cx="1245574" cy="442670"/>
          </a:xfrm>
          <a:prstGeom prst="rect">
            <a:avLst/>
          </a:prstGeom>
        </p:spPr>
      </p:pic>
      <p:pic>
        <p:nvPicPr>
          <p:cNvPr id="37" name="Picture 4"/>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4257313" y="6453322"/>
            <a:ext cx="985394" cy="40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559632" y="6231860"/>
            <a:ext cx="1219712" cy="56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6469730" y="5845566"/>
            <a:ext cx="1196729" cy="338803"/>
          </a:xfrm>
          <a:prstGeom prst="rect">
            <a:avLst/>
          </a:prstGeom>
        </p:spPr>
      </p:pic>
      <p:pic>
        <p:nvPicPr>
          <p:cNvPr id="40" name="Picture 12" descr="https://encrypted-tbn0.gstatic.com/images?q=tbn:ANd9GcTXrp1G12WfrtHbpsWBxz3bS28S8TVjyMje63H3zSYJ6eKR7nGzg3-tbgw"/>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6136091" y="7774713"/>
            <a:ext cx="1478017" cy="5237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56503" y="6908707"/>
            <a:ext cx="789929" cy="738317"/>
          </a:xfrm>
          <a:prstGeom prst="rect">
            <a:avLst/>
          </a:prstGeom>
        </p:spPr>
      </p:pic>
      <p:pic>
        <p:nvPicPr>
          <p:cNvPr id="42" name="Picture 8" descr="https://encrypted-tbn0.gstatic.com/images?q=tbn:ANd9GcT2Gl0bRyHvYY5QqJL8WtmZE3wxYE2T1RQUBcFWGxLjOQc8zzoCWqmfu7tL0w"/>
          <p:cNvPicPr>
            <a:picLocks noChangeAspect="1" noChangeArrowheads="1"/>
          </p:cNvPicPr>
          <p:nvPr userDrawn="1"/>
        </p:nvPicPr>
        <p:blipFill rotWithShape="1">
          <a:blip r:embed="rId21" cstate="screen">
            <a:extLst>
              <a:ext uri="{28A0092B-C50C-407E-A947-70E740481C1C}">
                <a14:useLocalDpi xmlns:a14="http://schemas.microsoft.com/office/drawing/2010/main"/>
              </a:ext>
            </a:extLst>
          </a:blip>
          <a:srcRect l="3574" t="33485" r="-3574" b="33714"/>
          <a:stretch/>
        </p:blipFill>
        <p:spPr bwMode="auto">
          <a:xfrm>
            <a:off x="5779923" y="5286764"/>
            <a:ext cx="1286564" cy="48824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https://encrypted-tbn0.gstatic.com/images?q=tbn:ANd9GcRIx9eH0aL2P7q-A6LKE3t-LxsbVOQzuU16eq1l5lPJOm9ObALnttRTH-0"/>
          <p:cNvPicPr>
            <a:picLocks noChangeAspect="1" noChangeArrowheads="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6432576" y="6990957"/>
            <a:ext cx="1242234" cy="62093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p:cNvPicPr>
            <a:picLocks noChangeAspect="1" noChangeArrowheads="1"/>
          </p:cNvPicPr>
          <p:nvPr userDrawn="1"/>
        </p:nvPicPr>
        <p:blipFill rotWithShape="1">
          <a:blip r:embed="rId23" cstate="screen">
            <a:extLst>
              <a:ext uri="{28A0092B-C50C-407E-A947-70E740481C1C}">
                <a14:useLocalDpi xmlns:a14="http://schemas.microsoft.com/office/drawing/2010/main"/>
              </a:ext>
            </a:extLst>
          </a:blip>
          <a:srcRect/>
          <a:stretch/>
        </p:blipFill>
        <p:spPr bwMode="auto">
          <a:xfrm>
            <a:off x="4270114" y="7800891"/>
            <a:ext cx="1499574" cy="58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descr="Image result for elements europe logo"/>
          <p:cNvPicPr>
            <a:picLocks noChangeAspect="1" noChangeArrowheads="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33751" y="5906594"/>
            <a:ext cx="1875526" cy="190212"/>
          </a:xfrm>
          <a:prstGeom prst="rect">
            <a:avLst/>
          </a:prstGeom>
          <a:noFill/>
          <a:extLst>
            <a:ext uri="{909E8E84-426E-40DD-AFC4-6F175D3DCCD1}">
              <a14:hiddenFill xmlns:a14="http://schemas.microsoft.com/office/drawing/2010/main">
                <a:solidFill>
                  <a:srgbClr val="FFFFFF"/>
                </a:solidFill>
              </a14:hiddenFill>
            </a:ext>
          </a:extLst>
        </p:spPr>
      </p:pic>
      <p:pic>
        <p:nvPicPr>
          <p:cNvPr id="46" name="Content Placeholder 3"/>
          <p:cNvPicPr>
            <a:picLocks noChangeAspect="1"/>
          </p:cNvPicPr>
          <p:nvPr userDrawn="1"/>
        </p:nvPicPr>
        <p:blipFill>
          <a:blip r:embed="rId25"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10158435" y="6878137"/>
            <a:ext cx="1229941" cy="285493"/>
          </a:xfrm>
          <a:prstGeom prst="rect">
            <a:avLst/>
          </a:prstGeom>
        </p:spPr>
      </p:pic>
      <p:pic>
        <p:nvPicPr>
          <p:cNvPr id="47" name="Picture 46"/>
          <p:cNvPicPr>
            <a:picLocks noChangeAspect="1" noChangeArrowheads="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8363976" y="7623588"/>
            <a:ext cx="925170" cy="40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l_fi" descr="http://www.doc.ic.ac.uk/cpp/logos/rbs-large.jpg"/>
          <p:cNvPicPr>
            <a:picLocks noChangeAspect="1" noChangeArrowheads="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9313864" y="6032008"/>
            <a:ext cx="1061252" cy="47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6" descr="Logo%20-%20Nationwide"/>
          <p:cNvPicPr>
            <a:picLocks noChangeAspect="1" noChangeArrowheads="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9960815" y="5286247"/>
            <a:ext cx="1409098" cy="47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http://www.propertydrum.com/custom/jd120/b/jd120_11_b.gif"/>
          <p:cNvPicPr>
            <a:picLocks noChangeAspect="1" noChangeArrowheads="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10575464" y="6019483"/>
            <a:ext cx="967845" cy="4802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8364690" y="5887474"/>
            <a:ext cx="721455" cy="562150"/>
          </a:xfrm>
          <a:prstGeom prst="rect">
            <a:avLst/>
          </a:prstGeom>
        </p:spPr>
      </p:pic>
      <p:pic>
        <p:nvPicPr>
          <p:cNvPr id="52" name="Picture 94" descr="RICS"/>
          <p:cNvPicPr>
            <a:picLocks noChangeAspect="1"/>
          </p:cNvPicPr>
          <p:nvPr userDrawn="1"/>
        </p:nvPicPr>
        <p:blipFill>
          <a:blip r:embed="rId31" cstate="screen">
            <a:extLst>
              <a:ext uri="{28A0092B-C50C-407E-A947-70E740481C1C}">
                <a14:useLocalDpi xmlns:a14="http://schemas.microsoft.com/office/drawing/2010/main"/>
              </a:ext>
            </a:extLst>
          </a:blip>
          <a:srcRect/>
          <a:stretch>
            <a:fillRect/>
          </a:stretch>
        </p:blipFill>
        <p:spPr>
          <a:xfrm>
            <a:off x="9657438" y="7627478"/>
            <a:ext cx="1726319" cy="398610"/>
          </a:xfrm>
          <a:prstGeom prst="rect">
            <a:avLst/>
          </a:prstGeom>
          <a:noFill/>
          <a:ln>
            <a:noFill/>
          </a:ln>
        </p:spPr>
      </p:pic>
      <p:pic>
        <p:nvPicPr>
          <p:cNvPr id="53" name="Picture 2"/>
          <p:cNvPicPr>
            <a:picLocks noChangeAspect="1" noChangeArrowheads="1"/>
          </p:cNvPicPr>
          <p:nvPr userDrawn="1"/>
        </p:nvPicPr>
        <p:blipFill rotWithShape="1">
          <a:blip r:embed="rId32" cstate="screen">
            <a:extLst>
              <a:ext uri="{28A0092B-C50C-407E-A947-70E740481C1C}">
                <a14:useLocalDpi xmlns:a14="http://schemas.microsoft.com/office/drawing/2010/main"/>
              </a:ext>
            </a:extLst>
          </a:blip>
          <a:srcRect l="-3645"/>
          <a:stretch/>
        </p:blipFill>
        <p:spPr bwMode="auto">
          <a:xfrm>
            <a:off x="8235876" y="6876872"/>
            <a:ext cx="1573464" cy="357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
          <p:cNvPicPr>
            <a:picLocks noChangeAspect="1" noChangeArrowheads="1"/>
          </p:cNvPicPr>
          <p:nvPr userDrawn="1"/>
        </p:nvPicPr>
        <p:blipFill rotWithShape="1">
          <a:blip r:embed="rId33" cstate="screen">
            <a:extLst>
              <a:ext uri="{28A0092B-C50C-407E-A947-70E740481C1C}">
                <a14:useLocalDpi xmlns:a14="http://schemas.microsoft.com/office/drawing/2010/main"/>
              </a:ext>
            </a:extLst>
          </a:blip>
          <a:srcRect/>
          <a:stretch/>
        </p:blipFill>
        <p:spPr bwMode="auto">
          <a:xfrm>
            <a:off x="8258609" y="5245510"/>
            <a:ext cx="1439953" cy="43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Oval 54"/>
          <p:cNvSpPr/>
          <p:nvPr userDrawn="1"/>
        </p:nvSpPr>
        <p:spPr>
          <a:xfrm>
            <a:off x="3810869" y="2495815"/>
            <a:ext cx="1548191" cy="154819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1300460" hangingPunct="1">
              <a:lnSpc>
                <a:spcPct val="90000"/>
              </a:lnSpc>
            </a:pPr>
            <a:r>
              <a:rPr lang="en-GB" sz="2276" kern="1200" spc="-28" dirty="0">
                <a:solidFill>
                  <a:srgbClr val="388898"/>
                </a:solidFill>
                <a:latin typeface="Arial" panose="020B0604020202020204" pitchFamily="34" charset="0"/>
                <a:cs typeface="Arial" panose="020B0604020202020204" pitchFamily="34" charset="0"/>
              </a:rPr>
              <a:t>LR</a:t>
            </a:r>
          </a:p>
          <a:p>
            <a:pPr defTabSz="1300460" hangingPunct="1">
              <a:lnSpc>
                <a:spcPct val="90000"/>
              </a:lnSpc>
            </a:pPr>
            <a:r>
              <a:rPr lang="en-GB" sz="1422" b="0" kern="1200" spc="-28" dirty="0">
                <a:solidFill>
                  <a:prstClr val="black">
                    <a:lumMod val="65000"/>
                    <a:lumOff val="35000"/>
                  </a:prstClr>
                </a:solidFill>
                <a:latin typeface="Arial" panose="020B0604020202020204" pitchFamily="34" charset="0"/>
                <a:cs typeface="Arial" panose="020B0604020202020204" pitchFamily="34" charset="0"/>
              </a:rPr>
              <a:t>Process Accreditation</a:t>
            </a:r>
            <a:br>
              <a:rPr lang="en-GB" sz="1422" b="0" kern="1200" spc="-28" dirty="0">
                <a:solidFill>
                  <a:prstClr val="black">
                    <a:lumMod val="65000"/>
                    <a:lumOff val="35000"/>
                  </a:prstClr>
                </a:solidFill>
                <a:latin typeface="Arial" panose="020B0604020202020204" pitchFamily="34" charset="0"/>
                <a:cs typeface="Arial" panose="020B0604020202020204" pitchFamily="34" charset="0"/>
              </a:rPr>
            </a:br>
            <a:endParaRPr lang="en-GB" sz="1422" b="0" kern="1200" spc="-28" dirty="0">
              <a:solidFill>
                <a:prstClr val="black">
                  <a:lumMod val="65000"/>
                  <a:lumOff val="35000"/>
                </a:prstClr>
              </a:solidFill>
              <a:latin typeface="Arial" panose="020B0604020202020204" pitchFamily="34" charset="0"/>
              <a:cs typeface="Arial" panose="020B0604020202020204" pitchFamily="34" charset="0"/>
            </a:endParaRPr>
          </a:p>
        </p:txBody>
      </p:sp>
      <p:sp>
        <p:nvSpPr>
          <p:cNvPr id="56" name="Oval 55"/>
          <p:cNvSpPr/>
          <p:nvPr userDrawn="1"/>
        </p:nvSpPr>
        <p:spPr>
          <a:xfrm>
            <a:off x="6035367" y="2495815"/>
            <a:ext cx="1548191" cy="154819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1300460" hangingPunct="1">
              <a:lnSpc>
                <a:spcPct val="90000"/>
              </a:lnSpc>
            </a:pPr>
            <a:r>
              <a:rPr lang="en-GB" sz="2276" kern="1200" spc="-28" dirty="0">
                <a:solidFill>
                  <a:srgbClr val="388898"/>
                </a:solidFill>
                <a:latin typeface="Arial" panose="020B0604020202020204" pitchFamily="34" charset="0"/>
                <a:cs typeface="Arial" panose="020B0604020202020204" pitchFamily="34" charset="0"/>
              </a:rPr>
              <a:t>BLP</a:t>
            </a:r>
          </a:p>
          <a:p>
            <a:pPr defTabSz="1300460" hangingPunct="1">
              <a:lnSpc>
                <a:spcPct val="90000"/>
              </a:lnSpc>
            </a:pPr>
            <a:r>
              <a:rPr lang="en-GB" sz="1422" b="0" kern="1200" spc="-28" dirty="0">
                <a:solidFill>
                  <a:prstClr val="black">
                    <a:lumMod val="65000"/>
                    <a:lumOff val="35000"/>
                  </a:prstClr>
                </a:solidFill>
                <a:latin typeface="Arial" panose="020B0604020202020204" pitchFamily="34" charset="0"/>
                <a:cs typeface="Arial" panose="020B0604020202020204" pitchFamily="34" charset="0"/>
              </a:rPr>
              <a:t>60 Year Durability Assessment</a:t>
            </a:r>
          </a:p>
        </p:txBody>
      </p:sp>
      <p:sp>
        <p:nvSpPr>
          <p:cNvPr id="57" name="Oval 56"/>
          <p:cNvSpPr/>
          <p:nvPr userDrawn="1"/>
        </p:nvSpPr>
        <p:spPr>
          <a:xfrm>
            <a:off x="8259864" y="2495815"/>
            <a:ext cx="1548191" cy="154819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1300460" hangingPunct="1">
              <a:lnSpc>
                <a:spcPct val="90000"/>
              </a:lnSpc>
            </a:pPr>
            <a:r>
              <a:rPr lang="en-GB" sz="2276" kern="1200" spc="-28" dirty="0">
                <a:solidFill>
                  <a:srgbClr val="388898"/>
                </a:solidFill>
                <a:latin typeface="Arial" panose="020B0604020202020204" pitchFamily="34" charset="0"/>
                <a:cs typeface="Arial" panose="020B0604020202020204" pitchFamily="34" charset="0"/>
              </a:rPr>
              <a:t>BOPAS</a:t>
            </a:r>
            <a:br>
              <a:rPr lang="en-GB" sz="2276" kern="1200" spc="-28" dirty="0">
                <a:solidFill>
                  <a:srgbClr val="388898"/>
                </a:solidFill>
                <a:latin typeface="Arial" panose="020B0604020202020204" pitchFamily="34" charset="0"/>
                <a:cs typeface="Arial" panose="020B0604020202020204" pitchFamily="34" charset="0"/>
              </a:rPr>
            </a:br>
            <a:r>
              <a:rPr lang="en-GB" sz="1422" b="0" kern="1200" spc="-28" dirty="0">
                <a:solidFill>
                  <a:prstClr val="black">
                    <a:lumMod val="65000"/>
                    <a:lumOff val="35000"/>
                  </a:prstClr>
                </a:solidFill>
                <a:latin typeface="Arial" panose="020B0604020202020204" pitchFamily="34" charset="0"/>
                <a:cs typeface="Arial" panose="020B0604020202020204" pitchFamily="34" charset="0"/>
              </a:rPr>
              <a:t>Web-based Search Facility</a:t>
            </a:r>
          </a:p>
        </p:txBody>
      </p:sp>
      <p:pic>
        <p:nvPicPr>
          <p:cNvPr id="58" name="Picture 3"/>
          <p:cNvPicPr>
            <a:picLocks noChangeAspect="1" noChangeArrowheads="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10532542" y="2289387"/>
            <a:ext cx="1362422" cy="180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Isosceles Triangle 58"/>
          <p:cNvSpPr/>
          <p:nvPr userDrawn="1"/>
        </p:nvSpPr>
        <p:spPr>
          <a:xfrm rot="5400000">
            <a:off x="3086386" y="3087954"/>
            <a:ext cx="772659" cy="40596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60" name="Isosceles Triangle 59"/>
          <p:cNvSpPr/>
          <p:nvPr userDrawn="1"/>
        </p:nvSpPr>
        <p:spPr>
          <a:xfrm rot="5400000">
            <a:off x="5310884" y="3087954"/>
            <a:ext cx="772659" cy="40596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61" name="Isosceles Triangle 60"/>
          <p:cNvSpPr/>
          <p:nvPr userDrawn="1"/>
        </p:nvSpPr>
        <p:spPr>
          <a:xfrm rot="5400000">
            <a:off x="7535381" y="3087954"/>
            <a:ext cx="772659" cy="40596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sp>
        <p:nvSpPr>
          <p:cNvPr id="62" name="Isosceles Triangle 61"/>
          <p:cNvSpPr/>
          <p:nvPr userDrawn="1"/>
        </p:nvSpPr>
        <p:spPr>
          <a:xfrm rot="5400000">
            <a:off x="9759881" y="3087954"/>
            <a:ext cx="772659" cy="40596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endParaRPr>
          </a:p>
        </p:txBody>
      </p:sp>
      <p:pic>
        <p:nvPicPr>
          <p:cNvPr id="63" name="Picture 62"/>
          <p:cNvPicPr>
            <a:picLocks noChangeAspect="1"/>
          </p:cNvPicPr>
          <p:nvPr userDrawn="1"/>
        </p:nvPicPr>
        <p:blipFill rotWithShape="1">
          <a:blip r:embed="rId3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071EFE86-D3DB-4370-83B0-A3415159FD55}"/>
              </a:ext>
            </a:extLst>
          </p:cNvPr>
          <p:cNvPicPr>
            <a:picLocks noChangeAspect="1"/>
          </p:cNvPicPr>
          <p:nvPr userDrawn="1"/>
        </p:nvPicPr>
        <p:blipFill>
          <a:blip r:embed="rId36"/>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73877044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112"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19457"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982"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grpSp>
        <p:nvGrpSpPr>
          <p:cNvPr id="4" name="Group 3"/>
          <p:cNvGrpSpPr/>
          <p:nvPr userDrawn="1"/>
        </p:nvGrpSpPr>
        <p:grpSpPr>
          <a:xfrm>
            <a:off x="1" y="3550653"/>
            <a:ext cx="4375573" cy="4369681"/>
            <a:chOff x="0" y="2496553"/>
            <a:chExt cx="3076575" cy="3072432"/>
          </a:xfrm>
        </p:grpSpPr>
        <p:grpSp>
          <p:nvGrpSpPr>
            <p:cNvPr id="14" name="Group 13"/>
            <p:cNvGrpSpPr/>
            <p:nvPr userDrawn="1"/>
          </p:nvGrpSpPr>
          <p:grpSpPr>
            <a:xfrm>
              <a:off x="0" y="2496553"/>
              <a:ext cx="3076575" cy="494772"/>
              <a:chOff x="0" y="2743200"/>
              <a:chExt cx="4699000" cy="755689"/>
            </a:xfrm>
          </p:grpSpPr>
          <p:sp>
            <p:nvSpPr>
              <p:cNvPr id="15" name="Rectangle 14"/>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19" name="Rectangle 1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0" name="Rectangle 1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5" name="Rectangle 24"/>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6" name="Rectangle 25"/>
              <p:cNvSpPr/>
              <p:nvPr userDrawn="1"/>
            </p:nvSpPr>
            <p:spPr>
              <a:xfrm>
                <a:off x="3912840" y="2743200"/>
                <a:ext cx="786160" cy="75568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27" name="Group 26"/>
            <p:cNvGrpSpPr/>
            <p:nvPr userDrawn="1"/>
          </p:nvGrpSpPr>
          <p:grpSpPr>
            <a:xfrm>
              <a:off x="0" y="3140968"/>
              <a:ext cx="2436112" cy="494772"/>
              <a:chOff x="0" y="2743200"/>
              <a:chExt cx="3720790" cy="755689"/>
            </a:xfrm>
          </p:grpSpPr>
          <p:sp>
            <p:nvSpPr>
              <p:cNvPr id="28" name="Rectangle 27"/>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9" name="Rectangle 2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0" name="Rectangle 2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1" name="Rectangle 30"/>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33" name="Group 32"/>
            <p:cNvGrpSpPr/>
            <p:nvPr userDrawn="1"/>
          </p:nvGrpSpPr>
          <p:grpSpPr>
            <a:xfrm>
              <a:off x="0" y="3785383"/>
              <a:ext cx="1795649" cy="494772"/>
              <a:chOff x="0" y="2743200"/>
              <a:chExt cx="2742580" cy="755689"/>
            </a:xfrm>
          </p:grpSpPr>
          <p:sp>
            <p:nvSpPr>
              <p:cNvPr id="34" name="Rectangle 33"/>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5" name="Rectangle 34"/>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6" name="Rectangle 35"/>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39" name="Group 38"/>
            <p:cNvGrpSpPr/>
            <p:nvPr userDrawn="1"/>
          </p:nvGrpSpPr>
          <p:grpSpPr>
            <a:xfrm>
              <a:off x="0" y="4429798"/>
              <a:ext cx="1155186" cy="494772"/>
              <a:chOff x="0" y="2743200"/>
              <a:chExt cx="1764370" cy="755689"/>
            </a:xfrm>
          </p:grpSpPr>
          <p:sp>
            <p:nvSpPr>
              <p:cNvPr id="40" name="Rectangle 39"/>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41" name="Rectangle 40"/>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sp>
          <p:nvSpPr>
            <p:cNvPr id="46" name="Rectangle 45"/>
            <p:cNvSpPr/>
            <p:nvPr userDrawn="1"/>
          </p:nvSpPr>
          <p:spPr>
            <a:xfrm>
              <a:off x="0" y="5074213"/>
              <a:ext cx="514723" cy="4947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44" name="Group 43"/>
          <p:cNvGrpSpPr/>
          <p:nvPr userDrawn="1"/>
        </p:nvGrpSpPr>
        <p:grpSpPr>
          <a:xfrm flipH="1">
            <a:off x="8629228" y="3550653"/>
            <a:ext cx="4375573" cy="4369681"/>
            <a:chOff x="0" y="2496553"/>
            <a:chExt cx="3076575" cy="3072432"/>
          </a:xfrm>
        </p:grpSpPr>
        <p:grpSp>
          <p:nvGrpSpPr>
            <p:cNvPr id="45" name="Group 44"/>
            <p:cNvGrpSpPr/>
            <p:nvPr userDrawn="1"/>
          </p:nvGrpSpPr>
          <p:grpSpPr>
            <a:xfrm>
              <a:off x="0" y="2496553"/>
              <a:ext cx="3076575" cy="494772"/>
              <a:chOff x="0" y="2743200"/>
              <a:chExt cx="4699000" cy="755689"/>
            </a:xfrm>
          </p:grpSpPr>
          <p:sp>
            <p:nvSpPr>
              <p:cNvPr id="60" name="Rectangle 59"/>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61" name="Rectangle 60"/>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62" name="Rectangle 61"/>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63" name="Rectangle 62"/>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64" name="Rectangle 63"/>
              <p:cNvSpPr/>
              <p:nvPr userDrawn="1"/>
            </p:nvSpPr>
            <p:spPr>
              <a:xfrm>
                <a:off x="3912840" y="2743200"/>
                <a:ext cx="786160" cy="75568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47" name="Group 46"/>
            <p:cNvGrpSpPr/>
            <p:nvPr userDrawn="1"/>
          </p:nvGrpSpPr>
          <p:grpSpPr>
            <a:xfrm>
              <a:off x="0" y="3140968"/>
              <a:ext cx="2436112" cy="494772"/>
              <a:chOff x="0" y="2743200"/>
              <a:chExt cx="3720790" cy="755689"/>
            </a:xfrm>
          </p:grpSpPr>
          <p:sp>
            <p:nvSpPr>
              <p:cNvPr id="56" name="Rectangle 55"/>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57" name="Rectangle 56"/>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58" name="Rectangle 57"/>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59" name="Rectangle 58"/>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48" name="Group 47"/>
            <p:cNvGrpSpPr/>
            <p:nvPr userDrawn="1"/>
          </p:nvGrpSpPr>
          <p:grpSpPr>
            <a:xfrm>
              <a:off x="0" y="3785383"/>
              <a:ext cx="1795649" cy="494772"/>
              <a:chOff x="0" y="2743200"/>
              <a:chExt cx="2742580" cy="755689"/>
            </a:xfrm>
          </p:grpSpPr>
          <p:sp>
            <p:nvSpPr>
              <p:cNvPr id="53" name="Rectangle 52"/>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54" name="Rectangle 53"/>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55" name="Rectangle 54"/>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49" name="Group 48"/>
            <p:cNvGrpSpPr/>
            <p:nvPr userDrawn="1"/>
          </p:nvGrpSpPr>
          <p:grpSpPr>
            <a:xfrm>
              <a:off x="0" y="4429798"/>
              <a:ext cx="1155186" cy="494772"/>
              <a:chOff x="0" y="2743200"/>
              <a:chExt cx="1764370" cy="755689"/>
            </a:xfrm>
          </p:grpSpPr>
          <p:sp>
            <p:nvSpPr>
              <p:cNvPr id="51" name="Rectangle 50"/>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52" name="Rectangle 51"/>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sp>
          <p:nvSpPr>
            <p:cNvPr id="50" name="Rectangle 49"/>
            <p:cNvSpPr/>
            <p:nvPr userDrawn="1"/>
          </p:nvSpPr>
          <p:spPr>
            <a:xfrm>
              <a:off x="0" y="5074213"/>
              <a:ext cx="514723" cy="4947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sp>
        <p:nvSpPr>
          <p:cNvPr id="5" name="TextBox 4"/>
          <p:cNvSpPr txBox="1"/>
          <p:nvPr userDrawn="1"/>
        </p:nvSpPr>
        <p:spPr>
          <a:xfrm>
            <a:off x="4429761" y="3576321"/>
            <a:ext cx="4172372" cy="643831"/>
          </a:xfrm>
          <a:prstGeom prst="rect">
            <a:avLst/>
          </a:prstGeom>
          <a:noFill/>
        </p:spPr>
        <p:txBody>
          <a:bodyPr wrap="square" rtlCol="0">
            <a:spAutoFit/>
          </a:bodyPr>
          <a:lstStyle/>
          <a:p>
            <a:pPr defTabSz="1300460" hangingPunct="1">
              <a:lnSpc>
                <a:spcPct val="90000"/>
              </a:lnSpc>
              <a:spcBef>
                <a:spcPct val="0"/>
              </a:spcBef>
            </a:pPr>
            <a:r>
              <a:rPr lang="en-GB" sz="3982" b="0" kern="1200" dirty="0">
                <a:solidFill>
                  <a:srgbClr val="85251E"/>
                </a:solidFill>
                <a:latin typeface="Arial" panose="020B0604020202020204" pitchFamily="34" charset="0"/>
                <a:ea typeface="+mn-ea"/>
                <a:cs typeface="Arial" panose="020B0604020202020204" pitchFamily="34" charset="0"/>
              </a:rPr>
              <a:t>Thank you</a:t>
            </a:r>
          </a:p>
        </p:txBody>
      </p:sp>
      <p:sp>
        <p:nvSpPr>
          <p:cNvPr id="65" name="TextBox 64"/>
          <p:cNvSpPr txBox="1"/>
          <p:nvPr userDrawn="1"/>
        </p:nvSpPr>
        <p:spPr>
          <a:xfrm>
            <a:off x="1706881" y="6384996"/>
            <a:ext cx="9591039" cy="573875"/>
          </a:xfrm>
          <a:prstGeom prst="rect">
            <a:avLst/>
          </a:prstGeom>
          <a:noFill/>
        </p:spPr>
        <p:txBody>
          <a:bodyPr wrap="square" rtlCol="0">
            <a:spAutoFit/>
          </a:bodyPr>
          <a:lstStyle/>
          <a:p>
            <a:pPr defTabSz="1300460" hangingPunct="1"/>
            <a:r>
              <a:rPr lang="en-GB" sz="3129" b="0" kern="1200" dirty="0">
                <a:solidFill>
                  <a:srgbClr val="EBEBEB">
                    <a:lumMod val="75000"/>
                  </a:srgbClr>
                </a:solidFill>
                <a:latin typeface="Arial" panose="020B0604020202020204" pitchFamily="34" charset="0"/>
                <a:ea typeface="+mn-ea"/>
                <a:cs typeface="Arial" panose="020B0604020202020204" pitchFamily="34" charset="0"/>
              </a:rPr>
              <a:t>     @buildoffsite</a:t>
            </a:r>
          </a:p>
        </p:txBody>
      </p:sp>
      <p:sp>
        <p:nvSpPr>
          <p:cNvPr id="66" name="TextBox 65"/>
          <p:cNvSpPr txBox="1"/>
          <p:nvPr userDrawn="1"/>
        </p:nvSpPr>
        <p:spPr>
          <a:xfrm>
            <a:off x="2600961" y="5694116"/>
            <a:ext cx="7789332" cy="573875"/>
          </a:xfrm>
          <a:prstGeom prst="rect">
            <a:avLst/>
          </a:prstGeom>
          <a:noFill/>
        </p:spPr>
        <p:txBody>
          <a:bodyPr wrap="square" rtlCol="0">
            <a:spAutoFit/>
          </a:bodyPr>
          <a:lstStyle/>
          <a:p>
            <a:pPr defTabSz="1300460" hangingPunct="1"/>
            <a:r>
              <a:rPr lang="en-GB" sz="3129"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67"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5000977" y="6473050"/>
            <a:ext cx="526063" cy="5260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spTree>
    <p:extLst>
      <p:ext uri="{BB962C8B-B14F-4D97-AF65-F5344CB8AC3E}">
        <p14:creationId xmlns:p14="http://schemas.microsoft.com/office/powerpoint/2010/main" val="222758611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20481"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982"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grpSp>
        <p:nvGrpSpPr>
          <p:cNvPr id="4" name="Group 3"/>
          <p:cNvGrpSpPr/>
          <p:nvPr userDrawn="1"/>
        </p:nvGrpSpPr>
        <p:grpSpPr>
          <a:xfrm>
            <a:off x="1" y="3550653"/>
            <a:ext cx="4375573" cy="4369681"/>
            <a:chOff x="0" y="2496553"/>
            <a:chExt cx="3076575" cy="3072432"/>
          </a:xfrm>
        </p:grpSpPr>
        <p:grpSp>
          <p:nvGrpSpPr>
            <p:cNvPr id="14" name="Group 13"/>
            <p:cNvGrpSpPr/>
            <p:nvPr userDrawn="1"/>
          </p:nvGrpSpPr>
          <p:grpSpPr>
            <a:xfrm>
              <a:off x="0" y="2496553"/>
              <a:ext cx="3076575" cy="494772"/>
              <a:chOff x="0" y="2743200"/>
              <a:chExt cx="4699000" cy="755689"/>
            </a:xfrm>
          </p:grpSpPr>
          <p:sp>
            <p:nvSpPr>
              <p:cNvPr id="15" name="Rectangle 14"/>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19" name="Rectangle 1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0" name="Rectangle 1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5" name="Rectangle 24"/>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6" name="Rectangle 25"/>
              <p:cNvSpPr/>
              <p:nvPr userDrawn="1"/>
            </p:nvSpPr>
            <p:spPr>
              <a:xfrm>
                <a:off x="3912840" y="2743200"/>
                <a:ext cx="786160" cy="75568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27" name="Group 26"/>
            <p:cNvGrpSpPr/>
            <p:nvPr userDrawn="1"/>
          </p:nvGrpSpPr>
          <p:grpSpPr>
            <a:xfrm>
              <a:off x="0" y="3140968"/>
              <a:ext cx="2436112" cy="494772"/>
              <a:chOff x="0" y="2743200"/>
              <a:chExt cx="3720790" cy="755689"/>
            </a:xfrm>
          </p:grpSpPr>
          <p:sp>
            <p:nvSpPr>
              <p:cNvPr id="28" name="Rectangle 27"/>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9" name="Rectangle 2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0" name="Rectangle 2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1" name="Rectangle 30"/>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33" name="Group 32"/>
            <p:cNvGrpSpPr/>
            <p:nvPr userDrawn="1"/>
          </p:nvGrpSpPr>
          <p:grpSpPr>
            <a:xfrm>
              <a:off x="0" y="3785383"/>
              <a:ext cx="1795649" cy="494772"/>
              <a:chOff x="0" y="2743200"/>
              <a:chExt cx="2742580" cy="755689"/>
            </a:xfrm>
          </p:grpSpPr>
          <p:sp>
            <p:nvSpPr>
              <p:cNvPr id="34" name="Rectangle 33"/>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5" name="Rectangle 34"/>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6" name="Rectangle 35"/>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39" name="Group 38"/>
            <p:cNvGrpSpPr/>
            <p:nvPr userDrawn="1"/>
          </p:nvGrpSpPr>
          <p:grpSpPr>
            <a:xfrm>
              <a:off x="0" y="4429798"/>
              <a:ext cx="1155186" cy="494772"/>
              <a:chOff x="0" y="2743200"/>
              <a:chExt cx="1764370" cy="755689"/>
            </a:xfrm>
          </p:grpSpPr>
          <p:sp>
            <p:nvSpPr>
              <p:cNvPr id="40" name="Rectangle 39"/>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41" name="Rectangle 40"/>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sp>
          <p:nvSpPr>
            <p:cNvPr id="46" name="Rectangle 45"/>
            <p:cNvSpPr/>
            <p:nvPr userDrawn="1"/>
          </p:nvSpPr>
          <p:spPr>
            <a:xfrm>
              <a:off x="0" y="5074213"/>
              <a:ext cx="514723" cy="4947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sp>
        <p:nvSpPr>
          <p:cNvPr id="5" name="TextBox 4"/>
          <p:cNvSpPr txBox="1"/>
          <p:nvPr userDrawn="1"/>
        </p:nvSpPr>
        <p:spPr>
          <a:xfrm>
            <a:off x="5247076" y="3576321"/>
            <a:ext cx="4172372" cy="643831"/>
          </a:xfrm>
          <a:prstGeom prst="rect">
            <a:avLst/>
          </a:prstGeom>
          <a:noFill/>
        </p:spPr>
        <p:txBody>
          <a:bodyPr wrap="square" rtlCol="0">
            <a:spAutoFit/>
          </a:bodyPr>
          <a:lstStyle/>
          <a:p>
            <a:pPr algn="l" defTabSz="1300460" hangingPunct="1">
              <a:lnSpc>
                <a:spcPct val="90000"/>
              </a:lnSpc>
              <a:spcBef>
                <a:spcPct val="0"/>
              </a:spcBef>
            </a:pPr>
            <a:r>
              <a:rPr lang="en-GB" sz="3982" b="0" kern="1200" dirty="0">
                <a:solidFill>
                  <a:srgbClr val="85251E"/>
                </a:solidFill>
                <a:latin typeface="Arial" panose="020B0604020202020204" pitchFamily="34" charset="0"/>
                <a:ea typeface="+mn-ea"/>
                <a:cs typeface="Arial" panose="020B0604020202020204" pitchFamily="34" charset="0"/>
              </a:rPr>
              <a:t>Thank you</a:t>
            </a:r>
          </a:p>
        </p:txBody>
      </p:sp>
      <p:sp>
        <p:nvSpPr>
          <p:cNvPr id="65" name="TextBox 64"/>
          <p:cNvSpPr txBox="1"/>
          <p:nvPr userDrawn="1"/>
        </p:nvSpPr>
        <p:spPr>
          <a:xfrm>
            <a:off x="5247077" y="7468729"/>
            <a:ext cx="5247076" cy="573875"/>
          </a:xfrm>
          <a:prstGeom prst="rect">
            <a:avLst/>
          </a:prstGeom>
          <a:noFill/>
        </p:spPr>
        <p:txBody>
          <a:bodyPr wrap="square" rtlCol="0">
            <a:spAutoFit/>
          </a:bodyPr>
          <a:lstStyle/>
          <a:p>
            <a:pPr algn="l" defTabSz="1300460" hangingPunct="1"/>
            <a:r>
              <a:rPr lang="en-GB" sz="3129" b="0" kern="1200" dirty="0">
                <a:solidFill>
                  <a:srgbClr val="EBEBEB">
                    <a:lumMod val="75000"/>
                  </a:srgbClr>
                </a:solidFill>
                <a:latin typeface="Arial" panose="020B0604020202020204" pitchFamily="34" charset="0"/>
                <a:ea typeface="+mn-ea"/>
                <a:cs typeface="Arial" panose="020B0604020202020204" pitchFamily="34" charset="0"/>
              </a:rPr>
              <a:t>      @buildoffsite</a:t>
            </a:r>
          </a:p>
        </p:txBody>
      </p:sp>
      <p:sp>
        <p:nvSpPr>
          <p:cNvPr id="66" name="TextBox 65"/>
          <p:cNvSpPr txBox="1"/>
          <p:nvPr userDrawn="1"/>
        </p:nvSpPr>
        <p:spPr>
          <a:xfrm>
            <a:off x="5247075" y="6777849"/>
            <a:ext cx="4524587" cy="573875"/>
          </a:xfrm>
          <a:prstGeom prst="rect">
            <a:avLst/>
          </a:prstGeom>
          <a:noFill/>
        </p:spPr>
        <p:txBody>
          <a:bodyPr wrap="square" rtlCol="0">
            <a:spAutoFit/>
          </a:bodyPr>
          <a:lstStyle/>
          <a:p>
            <a:pPr algn="l" defTabSz="1300460" hangingPunct="1"/>
            <a:r>
              <a:rPr lang="en-GB" sz="3129"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67"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5328355" y="7468730"/>
            <a:ext cx="614116" cy="6141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spTree>
    <p:extLst>
      <p:ext uri="{BB962C8B-B14F-4D97-AF65-F5344CB8AC3E}">
        <p14:creationId xmlns:p14="http://schemas.microsoft.com/office/powerpoint/2010/main" val="352069375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lgn="l" defTabSz="1300460" hangingPunct="1"/>
            <a:fld id="{F791E0C1-9A20-4625-A3C2-EBD34D592F46}" type="datetimeFigureOut">
              <a:rPr lang="en-GB" sz="2560" b="0" kern="1200" smtClean="0">
                <a:solidFill>
                  <a:prstClr val="black"/>
                </a:solidFill>
                <a:latin typeface="Calibri" panose="020F0502020204030204"/>
                <a:ea typeface="+mn-ea"/>
                <a:cs typeface="+mn-cs"/>
              </a:rPr>
              <a:pPr algn="l" defTabSz="1300460" hangingPunct="1"/>
              <a:t>13/04/2021</a:t>
            </a:fld>
            <a:endParaRPr lang="en-GB" sz="2560" b="0" kern="1200" dirty="0">
              <a:solidFill>
                <a:prstClr val="black"/>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lgn="l" defTabSz="1300460" hangingPunct="1"/>
            <a:endParaRPr lang="en-GB" sz="2560" b="0" kern="1200" dirty="0">
              <a:solidFill>
                <a:prstClr val="black"/>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fld id="{148B2DD6-072F-43B1-A138-47646969B4A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868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lgn="l" defTabSz="1300460" hangingPunct="1"/>
            <a:fld id="{F791E0C1-9A20-4625-A3C2-EBD34D592F46}" type="datetimeFigureOut">
              <a:rPr lang="en-GB" sz="2560" b="0" kern="1200" smtClean="0">
                <a:solidFill>
                  <a:prstClr val="black"/>
                </a:solidFill>
                <a:latin typeface="Calibri" panose="020F0502020204030204"/>
                <a:ea typeface="+mn-ea"/>
                <a:cs typeface="+mn-cs"/>
              </a:rPr>
              <a:pPr algn="l" defTabSz="1300460" hangingPunct="1"/>
              <a:t>13/04/2021</a:t>
            </a:fld>
            <a:endParaRPr lang="en-GB" sz="2560" b="0" kern="1200" dirty="0">
              <a:solidFill>
                <a:prstClr val="black"/>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lgn="l" defTabSz="1300460" hangingPunct="1"/>
            <a:endParaRPr lang="en-GB" sz="2560" b="0" kern="1200" dirty="0">
              <a:solidFill>
                <a:prstClr val="black"/>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fld id="{148B2DD6-072F-43B1-A138-47646969B4A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68238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8F94C-A7BF-4B06-84D9-5D69693941AD}"/>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endParaRPr lang="en-GB"/>
          </a:p>
        </p:txBody>
      </p:sp>
      <p:sp>
        <p:nvSpPr>
          <p:cNvPr id="3" name="Subtitle 2">
            <a:extLst>
              <a:ext uri="{FF2B5EF4-FFF2-40B4-BE49-F238E27FC236}">
                <a16:creationId xmlns:a16="http://schemas.microsoft.com/office/drawing/2014/main" id="{49480A86-6DD1-4A64-83B1-C979C273BA7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48DD96-41C5-4F6B-B32A-03228B25F162}"/>
              </a:ext>
            </a:extLst>
          </p:cNvPr>
          <p:cNvSpPr>
            <a:spLocks noGrp="1"/>
          </p:cNvSpPr>
          <p:nvPr>
            <p:ph type="dt" sz="half" idx="10"/>
          </p:nvPr>
        </p:nvSpPr>
        <p:spPr/>
        <p:txBody>
          <a:bodyPr/>
          <a:lstStyle/>
          <a:p>
            <a:fld id="{2B633781-92A2-4BDC-AB6A-1F664D8A6749}" type="datetimeFigureOut">
              <a:rPr lang="en-GB" smtClean="0">
                <a:solidFill>
                  <a:prstClr val="black">
                    <a:tint val="75000"/>
                  </a:prstClr>
                </a:solidFill>
              </a:rPr>
              <a:pPr/>
              <a:t>13/04/2021</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93711D2A-C288-49AA-BFE5-85295DFBC11B}"/>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B181C76C-42D1-4EE3-B7D8-21DBC5D30CB6}"/>
              </a:ext>
            </a:extLst>
          </p:cNvPr>
          <p:cNvSpPr>
            <a:spLocks noGrp="1"/>
          </p:cNvSpPr>
          <p:nvPr>
            <p:ph type="sldNum" sz="quarter" idx="12"/>
          </p:nvPr>
        </p:nvSpPr>
        <p:spPr/>
        <p:txBody>
          <a:bodyPr/>
          <a:lstStyle/>
          <a:p>
            <a:fld id="{05F17297-A509-4C01-BE10-0C9BC7DFC36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63287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AFFFA-279E-4853-9DD3-DEA5872510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B5A8E9-612C-4411-9811-87A0B24FD4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CDAD4E-32DF-454D-AEDD-5197152002D9}"/>
              </a:ext>
            </a:extLst>
          </p:cNvPr>
          <p:cNvSpPr>
            <a:spLocks noGrp="1"/>
          </p:cNvSpPr>
          <p:nvPr>
            <p:ph type="dt" sz="half" idx="10"/>
          </p:nvPr>
        </p:nvSpPr>
        <p:spPr/>
        <p:txBody>
          <a:bodyPr/>
          <a:lstStyle/>
          <a:p>
            <a:fld id="{2B633781-92A2-4BDC-AB6A-1F664D8A6749}" type="datetimeFigureOut">
              <a:rPr lang="en-GB" smtClean="0">
                <a:solidFill>
                  <a:prstClr val="black">
                    <a:tint val="75000"/>
                  </a:prstClr>
                </a:solidFill>
              </a:rPr>
              <a:pPr/>
              <a:t>13/04/2021</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3E211DFE-C36F-4663-AFC1-F49CF86151E6}"/>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1426D06C-C840-44CD-92F4-C9BDF414013C}"/>
              </a:ext>
            </a:extLst>
          </p:cNvPr>
          <p:cNvSpPr>
            <a:spLocks noGrp="1"/>
          </p:cNvSpPr>
          <p:nvPr>
            <p:ph type="sldNum" sz="quarter" idx="12"/>
          </p:nvPr>
        </p:nvSpPr>
        <p:spPr/>
        <p:txBody>
          <a:bodyPr/>
          <a:lstStyle/>
          <a:p>
            <a:fld id="{05F17297-A509-4C01-BE10-0C9BC7DFC36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87200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492B-9B4D-43E6-A562-E245C278C93A}"/>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A113DE2-C8AD-43F8-8212-4CDBD979790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FDA48D-6BB0-4EA7-9E46-0A12D6E43786}"/>
              </a:ext>
            </a:extLst>
          </p:cNvPr>
          <p:cNvSpPr>
            <a:spLocks noGrp="1"/>
          </p:cNvSpPr>
          <p:nvPr>
            <p:ph type="dt" sz="half" idx="10"/>
          </p:nvPr>
        </p:nvSpPr>
        <p:spPr/>
        <p:txBody>
          <a:bodyPr/>
          <a:lstStyle/>
          <a:p>
            <a:fld id="{2B633781-92A2-4BDC-AB6A-1F664D8A6749}" type="datetimeFigureOut">
              <a:rPr lang="en-GB" smtClean="0">
                <a:solidFill>
                  <a:prstClr val="black">
                    <a:tint val="75000"/>
                  </a:prstClr>
                </a:solidFill>
              </a:rPr>
              <a:pPr/>
              <a:t>13/04/2021</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C558FF03-DEA7-4A53-A045-ADB18BEE38A4}"/>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51FB09DE-830E-427E-B43C-57E6CAD05B58}"/>
              </a:ext>
            </a:extLst>
          </p:cNvPr>
          <p:cNvSpPr>
            <a:spLocks noGrp="1"/>
          </p:cNvSpPr>
          <p:nvPr>
            <p:ph type="sldNum" sz="quarter" idx="12"/>
          </p:nvPr>
        </p:nvSpPr>
        <p:spPr/>
        <p:txBody>
          <a:bodyPr/>
          <a:lstStyle/>
          <a:p>
            <a:fld id="{05F17297-A509-4C01-BE10-0C9BC7DFC36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52108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B3D0-27AE-499A-A322-5CE60EE44E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4C4979-5867-4FB8-A290-435103425E9B}"/>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377DE1-003A-4EAB-B76A-42991DEB983C}"/>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DF629A-72AB-4378-9EE4-61EB54D64318}"/>
              </a:ext>
            </a:extLst>
          </p:cNvPr>
          <p:cNvSpPr>
            <a:spLocks noGrp="1"/>
          </p:cNvSpPr>
          <p:nvPr>
            <p:ph type="dt" sz="half" idx="10"/>
          </p:nvPr>
        </p:nvSpPr>
        <p:spPr/>
        <p:txBody>
          <a:bodyPr/>
          <a:lstStyle/>
          <a:p>
            <a:fld id="{2B633781-92A2-4BDC-AB6A-1F664D8A6749}" type="datetimeFigureOut">
              <a:rPr lang="en-GB" smtClean="0">
                <a:solidFill>
                  <a:prstClr val="black">
                    <a:tint val="75000"/>
                  </a:prstClr>
                </a:solidFill>
              </a:rPr>
              <a:pPr/>
              <a:t>13/04/2021</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BE1F7953-CBB0-4F4A-9DB5-68F44527F06D}"/>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AC870237-642B-4118-91E6-9F8310C34D10}"/>
              </a:ext>
            </a:extLst>
          </p:cNvPr>
          <p:cNvSpPr>
            <a:spLocks noGrp="1"/>
          </p:cNvSpPr>
          <p:nvPr>
            <p:ph type="sldNum" sz="quarter" idx="12"/>
          </p:nvPr>
        </p:nvSpPr>
        <p:spPr/>
        <p:txBody>
          <a:bodyPr/>
          <a:lstStyle/>
          <a:p>
            <a:fld id="{05F17297-A509-4C01-BE10-0C9BC7DFC36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44114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B8C12-47F0-41E1-B372-DFF2D9DF12A8}"/>
              </a:ext>
            </a:extLst>
          </p:cNvPr>
          <p:cNvSpPr>
            <a:spLocks noGrp="1"/>
          </p:cNvSpPr>
          <p:nvPr>
            <p:ph type="title"/>
          </p:nvPr>
        </p:nvSpPr>
        <p:spPr>
          <a:xfrm>
            <a:off x="895774" y="519290"/>
            <a:ext cx="11216640" cy="18852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F6317A-F9DF-4BAE-8222-19C50833417D}"/>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91344B0E-9565-4143-A8FB-AF98C062A57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00207A-3D01-4ACD-B1B1-824E89DE06A0}"/>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87D03AA-5750-4C52-B346-DB6B27E4B8CB}"/>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22A6273-9DE1-472C-B92F-E68BA7EA47A5}"/>
              </a:ext>
            </a:extLst>
          </p:cNvPr>
          <p:cNvSpPr>
            <a:spLocks noGrp="1"/>
          </p:cNvSpPr>
          <p:nvPr>
            <p:ph type="dt" sz="half" idx="10"/>
          </p:nvPr>
        </p:nvSpPr>
        <p:spPr/>
        <p:txBody>
          <a:bodyPr/>
          <a:lstStyle/>
          <a:p>
            <a:fld id="{2B633781-92A2-4BDC-AB6A-1F664D8A6749}" type="datetimeFigureOut">
              <a:rPr lang="en-GB" smtClean="0">
                <a:solidFill>
                  <a:prstClr val="black">
                    <a:tint val="75000"/>
                  </a:prstClr>
                </a:solidFill>
              </a:rPr>
              <a:pPr/>
              <a:t>13/04/2021</a:t>
            </a:fld>
            <a:endParaRPr lang="en-GB" dirty="0">
              <a:solidFill>
                <a:prstClr val="black">
                  <a:tint val="75000"/>
                </a:prstClr>
              </a:solidFill>
            </a:endParaRPr>
          </a:p>
        </p:txBody>
      </p:sp>
      <p:sp>
        <p:nvSpPr>
          <p:cNvPr id="8" name="Footer Placeholder 7">
            <a:extLst>
              <a:ext uri="{FF2B5EF4-FFF2-40B4-BE49-F238E27FC236}">
                <a16:creationId xmlns:a16="http://schemas.microsoft.com/office/drawing/2014/main" id="{6C46AD5C-F0BB-4F14-8E0F-AD50D6BE6BAC}"/>
              </a:ext>
            </a:extLst>
          </p:cNvPr>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a:extLst>
              <a:ext uri="{FF2B5EF4-FFF2-40B4-BE49-F238E27FC236}">
                <a16:creationId xmlns:a16="http://schemas.microsoft.com/office/drawing/2014/main" id="{2FC6F846-F81A-4424-91C6-9B6523CC5984}"/>
              </a:ext>
            </a:extLst>
          </p:cNvPr>
          <p:cNvSpPr>
            <a:spLocks noGrp="1"/>
          </p:cNvSpPr>
          <p:nvPr>
            <p:ph type="sldNum" sz="quarter" idx="12"/>
          </p:nvPr>
        </p:nvSpPr>
        <p:spPr/>
        <p:txBody>
          <a:bodyPr/>
          <a:lstStyle/>
          <a:p>
            <a:fld id="{05F17297-A509-4C01-BE10-0C9BC7DFC36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31995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2B6E-C1DF-4906-B76E-64D3D8E96AF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2C92DD-471B-46E4-9317-EB443701C2DA}"/>
              </a:ext>
            </a:extLst>
          </p:cNvPr>
          <p:cNvSpPr>
            <a:spLocks noGrp="1"/>
          </p:cNvSpPr>
          <p:nvPr>
            <p:ph type="dt" sz="half" idx="10"/>
          </p:nvPr>
        </p:nvSpPr>
        <p:spPr/>
        <p:txBody>
          <a:bodyPr/>
          <a:lstStyle/>
          <a:p>
            <a:fld id="{2B633781-92A2-4BDC-AB6A-1F664D8A6749}" type="datetimeFigureOut">
              <a:rPr lang="en-GB" smtClean="0">
                <a:solidFill>
                  <a:prstClr val="black">
                    <a:tint val="75000"/>
                  </a:prstClr>
                </a:solidFill>
              </a:rPr>
              <a:pPr/>
              <a:t>13/04/2021</a:t>
            </a:fld>
            <a:endParaRPr lang="en-GB" dirty="0">
              <a:solidFill>
                <a:prstClr val="black">
                  <a:tint val="75000"/>
                </a:prstClr>
              </a:solidFill>
            </a:endParaRPr>
          </a:p>
        </p:txBody>
      </p:sp>
      <p:sp>
        <p:nvSpPr>
          <p:cNvPr id="4" name="Footer Placeholder 3">
            <a:extLst>
              <a:ext uri="{FF2B5EF4-FFF2-40B4-BE49-F238E27FC236}">
                <a16:creationId xmlns:a16="http://schemas.microsoft.com/office/drawing/2014/main" id="{A2AFBE41-764A-4086-987F-78DDC2F628FC}"/>
              </a:ext>
            </a:extLst>
          </p:cNvPr>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a:extLst>
              <a:ext uri="{FF2B5EF4-FFF2-40B4-BE49-F238E27FC236}">
                <a16:creationId xmlns:a16="http://schemas.microsoft.com/office/drawing/2014/main" id="{E2FE6744-48C2-4F31-945A-06121FEF2728}"/>
              </a:ext>
            </a:extLst>
          </p:cNvPr>
          <p:cNvSpPr>
            <a:spLocks noGrp="1"/>
          </p:cNvSpPr>
          <p:nvPr>
            <p:ph type="sldNum" sz="quarter" idx="12"/>
          </p:nvPr>
        </p:nvSpPr>
        <p:spPr/>
        <p:txBody>
          <a:bodyPr/>
          <a:lstStyle/>
          <a:p>
            <a:fld id="{05F17297-A509-4C01-BE10-0C9BC7DFC36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7213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ntributors">
    <p:spTree>
      <p:nvGrpSpPr>
        <p:cNvPr id="1" name=""/>
        <p:cNvGrpSpPr/>
        <p:nvPr/>
      </p:nvGrpSpPr>
      <p:grpSpPr>
        <a:xfrm>
          <a:off x="0" y="0"/>
          <a:ext cx="0" cy="0"/>
          <a:chOff x="0" y="0"/>
          <a:chExt cx="0" cy="0"/>
        </a:xfrm>
      </p:grpSpPr>
      <p:sp>
        <p:nvSpPr>
          <p:cNvPr id="128" name="Contributors"/>
          <p:cNvSpPr txBox="1">
            <a:spLocks noGrp="1"/>
          </p:cNvSpPr>
          <p:nvPr>
            <p:ph type="body" sz="quarter" idx="13"/>
          </p:nvPr>
        </p:nvSpPr>
        <p:spPr>
          <a:xfrm>
            <a:off x="4465631" y="762000"/>
            <a:ext cx="4073538" cy="825501"/>
          </a:xfrm>
          <a:prstGeom prst="rect">
            <a:avLst/>
          </a:prstGeom>
        </p:spPr>
        <p:txBody>
          <a:bodyPr wrap="none">
            <a:spAutoFit/>
          </a:bodyPr>
          <a:lstStyle>
            <a:lvl1pPr marL="0" indent="0" algn="ctr">
              <a:spcBef>
                <a:spcPts val="0"/>
              </a:spcBef>
              <a:buSzTx/>
              <a:buNone/>
              <a:defRPr sz="4700">
                <a:solidFill>
                  <a:srgbClr val="B04F51"/>
                </a:solidFill>
                <a:latin typeface="Montserrat Bold"/>
                <a:ea typeface="Montserrat Bold"/>
                <a:cs typeface="Montserrat Bold"/>
                <a:sym typeface="Montserrat Bold"/>
              </a:defRPr>
            </a:lvl1pPr>
          </a:lstStyle>
          <a:p>
            <a:r>
              <a:t>Contributors</a:t>
            </a:r>
          </a:p>
        </p:txBody>
      </p:sp>
      <p:sp>
        <p:nvSpPr>
          <p:cNvPr id="129" name="Rectangle"/>
          <p:cNvSpPr/>
          <p:nvPr/>
        </p:nvSpPr>
        <p:spPr>
          <a:xfrm>
            <a:off x="-409873" y="8540750"/>
            <a:ext cx="13824546" cy="1270000"/>
          </a:xfrm>
          <a:prstGeom prst="rect">
            <a:avLst/>
          </a:prstGeom>
          <a:solidFill>
            <a:srgbClr val="383F4A"/>
          </a:solidFill>
          <a:ln w="12700">
            <a:miter lim="400000"/>
          </a:ln>
        </p:spPr>
        <p:txBody>
          <a:bodyPr lIns="50800" tIns="50800" rIns="50800" bIns="50800" anchor="ctr"/>
          <a:lstStyle/>
          <a:p>
            <a:pPr>
              <a:lnSpc>
                <a:spcPct val="10000"/>
              </a:lnSpc>
              <a:defRPr b="0">
                <a:solidFill>
                  <a:srgbClr val="FFFFFF"/>
                </a:solidFill>
                <a:latin typeface="DIN Alternate"/>
                <a:ea typeface="DIN Alternate"/>
                <a:cs typeface="DIN Alternate"/>
                <a:sym typeface="DIN Alternate"/>
              </a:defRPr>
            </a:pPr>
            <a:endParaRPr dirty="0"/>
          </a:p>
        </p:txBody>
      </p:sp>
      <p:sp>
        <p:nvSpPr>
          <p:cNvPr id="130" name="Line"/>
          <p:cNvSpPr/>
          <p:nvPr/>
        </p:nvSpPr>
        <p:spPr>
          <a:xfrm>
            <a:off x="0" y="8585200"/>
            <a:ext cx="13004801" cy="0"/>
          </a:xfrm>
          <a:prstGeom prst="line">
            <a:avLst/>
          </a:prstGeom>
          <a:ln w="88900">
            <a:solidFill>
              <a:srgbClr val="B04F51"/>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131" name="Linear Infrastructure Overbuild Guide"/>
          <p:cNvSpPr txBox="1"/>
          <p:nvPr/>
        </p:nvSpPr>
        <p:spPr>
          <a:xfrm>
            <a:off x="6686840" y="8940799"/>
            <a:ext cx="5934152" cy="469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0">
                <a:solidFill>
                  <a:srgbClr val="FFFFFF"/>
                </a:solidFill>
                <a:latin typeface="Montserrat Medium"/>
                <a:ea typeface="Montserrat Medium"/>
                <a:cs typeface="Montserrat Medium"/>
                <a:sym typeface="Montserrat Medium"/>
              </a:defRPr>
            </a:lvl1pPr>
          </a:lstStyle>
          <a:p>
            <a:r>
              <a:rPr dirty="0"/>
              <a:t>Linear Infrastructure Overbuild Guide</a:t>
            </a:r>
          </a:p>
        </p:txBody>
      </p:sp>
      <p:pic>
        <p:nvPicPr>
          <p:cNvPr id="132" name="logo white png.png" descr="logo white png.png"/>
          <p:cNvPicPr>
            <a:picLocks noChangeAspect="1"/>
          </p:cNvPicPr>
          <p:nvPr/>
        </p:nvPicPr>
        <p:blipFill>
          <a:blip r:embed="rId2"/>
          <a:stretch>
            <a:fillRect/>
          </a:stretch>
        </p:blipFill>
        <p:spPr>
          <a:xfrm>
            <a:off x="-305440" y="8841598"/>
            <a:ext cx="3188723" cy="668304"/>
          </a:xfrm>
          <a:prstGeom prst="rect">
            <a:avLst/>
          </a:prstGeom>
          <a:ln w="12700">
            <a:miter lim="400000"/>
          </a:ln>
        </p:spPr>
      </p:pic>
      <p:pic>
        <p:nvPicPr>
          <p:cNvPr id="133" name="wsp.png" descr="wsp.png"/>
          <p:cNvPicPr>
            <a:picLocks noChangeAspect="1"/>
          </p:cNvPicPr>
          <p:nvPr/>
        </p:nvPicPr>
        <p:blipFill>
          <a:blip r:embed="rId3"/>
          <a:stretch>
            <a:fillRect/>
          </a:stretch>
        </p:blipFill>
        <p:spPr>
          <a:xfrm>
            <a:off x="1054100" y="2311400"/>
            <a:ext cx="1574612" cy="750111"/>
          </a:xfrm>
          <a:prstGeom prst="rect">
            <a:avLst/>
          </a:prstGeom>
          <a:ln w="12700">
            <a:miter lim="400000"/>
          </a:ln>
        </p:spPr>
      </p:pic>
      <p:pic>
        <p:nvPicPr>
          <p:cNvPr id="134" name="hawkins brown.png" descr="hawkins brown.png"/>
          <p:cNvPicPr>
            <a:picLocks noChangeAspect="1"/>
          </p:cNvPicPr>
          <p:nvPr/>
        </p:nvPicPr>
        <p:blipFill>
          <a:blip r:embed="rId4"/>
          <a:stretch>
            <a:fillRect/>
          </a:stretch>
        </p:blipFill>
        <p:spPr>
          <a:xfrm>
            <a:off x="3695700" y="2311400"/>
            <a:ext cx="1765644" cy="750111"/>
          </a:xfrm>
          <a:prstGeom prst="rect">
            <a:avLst/>
          </a:prstGeom>
          <a:ln w="12700">
            <a:miter lim="400000"/>
          </a:ln>
        </p:spPr>
      </p:pic>
      <p:pic>
        <p:nvPicPr>
          <p:cNvPr id="135" name="bsi_logo_transparent.png" descr="bsi_logo_transparent.png"/>
          <p:cNvPicPr>
            <a:picLocks noChangeAspect="1"/>
          </p:cNvPicPr>
          <p:nvPr/>
        </p:nvPicPr>
        <p:blipFill>
          <a:blip r:embed="rId5"/>
          <a:stretch>
            <a:fillRect/>
          </a:stretch>
        </p:blipFill>
        <p:spPr>
          <a:xfrm>
            <a:off x="1100676" y="3571379"/>
            <a:ext cx="1481459" cy="1022207"/>
          </a:xfrm>
          <a:prstGeom prst="rect">
            <a:avLst/>
          </a:prstGeom>
          <a:ln w="12700">
            <a:miter lim="400000"/>
          </a:ln>
        </p:spPr>
      </p:pic>
      <p:pic>
        <p:nvPicPr>
          <p:cNvPr id="136" name="shay murtagh.jpg" descr="shay murtagh.jpg"/>
          <p:cNvPicPr>
            <a:picLocks noChangeAspect="1"/>
          </p:cNvPicPr>
          <p:nvPr/>
        </p:nvPicPr>
        <p:blipFill>
          <a:blip r:embed="rId6"/>
          <a:stretch>
            <a:fillRect/>
          </a:stretch>
        </p:blipFill>
        <p:spPr>
          <a:xfrm>
            <a:off x="3759452" y="3905697"/>
            <a:ext cx="2000342" cy="608105"/>
          </a:xfrm>
          <a:prstGeom prst="rect">
            <a:avLst/>
          </a:prstGeom>
          <a:ln w="12700">
            <a:miter lim="400000"/>
          </a:ln>
        </p:spPr>
      </p:pic>
      <p:pic>
        <p:nvPicPr>
          <p:cNvPr id="137" name="airport-07.png" descr="airport-07.png"/>
          <p:cNvPicPr>
            <a:picLocks noChangeAspect="1"/>
          </p:cNvPicPr>
          <p:nvPr/>
        </p:nvPicPr>
        <p:blipFill>
          <a:blip r:embed="rId7"/>
          <a:stretch>
            <a:fillRect/>
          </a:stretch>
        </p:blipFill>
        <p:spPr>
          <a:xfrm>
            <a:off x="825500" y="5377239"/>
            <a:ext cx="2392980" cy="1148631"/>
          </a:xfrm>
          <a:prstGeom prst="rect">
            <a:avLst/>
          </a:prstGeom>
          <a:ln w="12700">
            <a:miter lim="400000"/>
          </a:ln>
        </p:spPr>
      </p:pic>
      <p:pic>
        <p:nvPicPr>
          <p:cNvPr id="138" name="ideal lifts.png" descr="ideal lifts.png"/>
          <p:cNvPicPr>
            <a:picLocks noChangeAspect="1"/>
          </p:cNvPicPr>
          <p:nvPr/>
        </p:nvPicPr>
        <p:blipFill>
          <a:blip r:embed="rId8"/>
          <a:stretch>
            <a:fillRect/>
          </a:stretch>
        </p:blipFill>
        <p:spPr>
          <a:xfrm>
            <a:off x="4185308" y="5226815"/>
            <a:ext cx="1148631" cy="1148631"/>
          </a:xfrm>
          <a:prstGeom prst="rect">
            <a:avLst/>
          </a:prstGeom>
          <a:ln w="12700">
            <a:miter lim="400000"/>
          </a:ln>
        </p:spPr>
      </p:pic>
      <p:pic>
        <p:nvPicPr>
          <p:cNvPr id="139" name="mott-macdonald-vector-logo.png" descr="mott-macdonald-vector-logo.png"/>
          <p:cNvPicPr>
            <a:picLocks noChangeAspect="1"/>
          </p:cNvPicPr>
          <p:nvPr/>
        </p:nvPicPr>
        <p:blipFill>
          <a:blip r:embed="rId9"/>
          <a:stretch>
            <a:fillRect/>
          </a:stretch>
        </p:blipFill>
        <p:spPr>
          <a:xfrm>
            <a:off x="6572077" y="5227925"/>
            <a:ext cx="1765645" cy="980914"/>
          </a:xfrm>
          <a:prstGeom prst="rect">
            <a:avLst/>
          </a:prstGeom>
          <a:ln w="12700">
            <a:miter lim="400000"/>
          </a:ln>
        </p:spPr>
      </p:pic>
      <p:pic>
        <p:nvPicPr>
          <p:cNvPr id="140" name="c-probe.png" descr="c-probe.png"/>
          <p:cNvPicPr>
            <a:picLocks noChangeAspect="1"/>
          </p:cNvPicPr>
          <p:nvPr/>
        </p:nvPicPr>
        <p:blipFill>
          <a:blip r:embed="rId10"/>
          <a:stretch>
            <a:fillRect/>
          </a:stretch>
        </p:blipFill>
        <p:spPr>
          <a:xfrm>
            <a:off x="6673850" y="4045012"/>
            <a:ext cx="1765644" cy="329475"/>
          </a:xfrm>
          <a:prstGeom prst="rect">
            <a:avLst/>
          </a:prstGeom>
          <a:ln w="12700">
            <a:miter lim="400000"/>
          </a:ln>
        </p:spPr>
      </p:pic>
      <p:pic>
        <p:nvPicPr>
          <p:cNvPr id="141" name="mace.png" descr="mace.png"/>
          <p:cNvPicPr>
            <a:picLocks noChangeAspect="1"/>
          </p:cNvPicPr>
          <p:nvPr/>
        </p:nvPicPr>
        <p:blipFill>
          <a:blip r:embed="rId11"/>
          <a:stretch>
            <a:fillRect/>
          </a:stretch>
        </p:blipFill>
        <p:spPr>
          <a:xfrm>
            <a:off x="9353550" y="3326927"/>
            <a:ext cx="1765644" cy="1765645"/>
          </a:xfrm>
          <a:prstGeom prst="rect">
            <a:avLst/>
          </a:prstGeom>
          <a:ln w="12700">
            <a:miter lim="400000"/>
          </a:ln>
        </p:spPr>
      </p:pic>
      <p:pic>
        <p:nvPicPr>
          <p:cNvPr id="142" name="logo-berkeley-group.png" descr="logo-berkeley-group.png"/>
          <p:cNvPicPr>
            <a:picLocks noChangeAspect="1"/>
          </p:cNvPicPr>
          <p:nvPr/>
        </p:nvPicPr>
        <p:blipFill>
          <a:blip r:embed="rId12"/>
          <a:stretch>
            <a:fillRect/>
          </a:stretch>
        </p:blipFill>
        <p:spPr>
          <a:xfrm>
            <a:off x="9290222" y="5561138"/>
            <a:ext cx="1892301" cy="647701"/>
          </a:xfrm>
          <a:prstGeom prst="rect">
            <a:avLst/>
          </a:prstGeom>
          <a:ln w="12700">
            <a:miter lim="400000"/>
          </a:ln>
        </p:spPr>
      </p:pic>
      <p:pic>
        <p:nvPicPr>
          <p:cNvPr id="143" name="Premier-Modular-Secures-1000-Module-Hinkley-Job-300x300.jpg" descr="Premier-Modular-Secures-1000-Module-Hinkley-Job-300x300.jpg"/>
          <p:cNvPicPr>
            <a:picLocks noChangeAspect="1"/>
          </p:cNvPicPr>
          <p:nvPr/>
        </p:nvPicPr>
        <p:blipFill>
          <a:blip r:embed="rId13"/>
          <a:stretch>
            <a:fillRect/>
          </a:stretch>
        </p:blipFill>
        <p:spPr>
          <a:xfrm>
            <a:off x="1966520" y="6597650"/>
            <a:ext cx="1481459" cy="1481459"/>
          </a:xfrm>
          <a:prstGeom prst="rect">
            <a:avLst/>
          </a:prstGeom>
          <a:ln w="12700">
            <a:miter lim="400000"/>
          </a:ln>
        </p:spPr>
      </p:pic>
      <p:pic>
        <p:nvPicPr>
          <p:cNvPr id="144" name="meinhardt-logo-new.jpg" descr="meinhardt-logo-new.jpg"/>
          <p:cNvPicPr>
            <a:picLocks noChangeAspect="1"/>
          </p:cNvPicPr>
          <p:nvPr/>
        </p:nvPicPr>
        <p:blipFill>
          <a:blip r:embed="rId14"/>
          <a:stretch>
            <a:fillRect/>
          </a:stretch>
        </p:blipFill>
        <p:spPr>
          <a:xfrm>
            <a:off x="5872045" y="2451505"/>
            <a:ext cx="2281528" cy="398880"/>
          </a:xfrm>
          <a:prstGeom prst="rect">
            <a:avLst/>
          </a:prstGeom>
          <a:ln w="12700">
            <a:miter lim="400000"/>
          </a:ln>
        </p:spPr>
      </p:pic>
      <p:pic>
        <p:nvPicPr>
          <p:cNvPr id="145" name="ifpi logo.jpg" descr="ifpi logo.jpg"/>
          <p:cNvPicPr>
            <a:picLocks noChangeAspect="1"/>
          </p:cNvPicPr>
          <p:nvPr/>
        </p:nvPicPr>
        <p:blipFill>
          <a:blip r:embed="rId15"/>
          <a:stretch>
            <a:fillRect/>
          </a:stretch>
        </p:blipFill>
        <p:spPr>
          <a:xfrm>
            <a:off x="4616450" y="7014529"/>
            <a:ext cx="3141346" cy="647701"/>
          </a:xfrm>
          <a:prstGeom prst="rect">
            <a:avLst/>
          </a:prstGeom>
          <a:ln w="12700">
            <a:miter lim="400000"/>
          </a:ln>
        </p:spPr>
      </p:pic>
      <p:pic>
        <p:nvPicPr>
          <p:cNvPr id="146" name="LUCIDEON logo lrg.jpg" descr="LUCIDEON logo lrg.jpg"/>
          <p:cNvPicPr>
            <a:picLocks noChangeAspect="1"/>
          </p:cNvPicPr>
          <p:nvPr/>
        </p:nvPicPr>
        <p:blipFill>
          <a:blip r:embed="rId16"/>
          <a:stretch>
            <a:fillRect/>
          </a:stretch>
        </p:blipFill>
        <p:spPr>
          <a:xfrm>
            <a:off x="8392111" y="6764063"/>
            <a:ext cx="1837810" cy="1148632"/>
          </a:xfrm>
          <a:prstGeom prst="rect">
            <a:avLst/>
          </a:prstGeom>
          <a:ln w="12700">
            <a:miter lim="400000"/>
          </a:ln>
        </p:spPr>
      </p:pic>
      <p:pic>
        <p:nvPicPr>
          <p:cNvPr id="147" name="sheppard robson.jpg" descr="sheppard robson.jpg"/>
          <p:cNvPicPr>
            <a:picLocks noChangeAspect="1"/>
          </p:cNvPicPr>
          <p:nvPr/>
        </p:nvPicPr>
        <p:blipFill>
          <a:blip r:embed="rId17"/>
          <a:stretch>
            <a:fillRect/>
          </a:stretch>
        </p:blipFill>
        <p:spPr>
          <a:xfrm>
            <a:off x="9056687" y="1296598"/>
            <a:ext cx="2779713" cy="2779714"/>
          </a:xfrm>
          <a:prstGeom prst="rect">
            <a:avLst/>
          </a:prstGeom>
          <a:ln w="12700">
            <a:miter lim="400000"/>
          </a:ln>
        </p:spPr>
      </p:pic>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A87E0B-2C06-401D-A634-B3247EDA4E56}"/>
              </a:ext>
            </a:extLst>
          </p:cNvPr>
          <p:cNvSpPr>
            <a:spLocks noGrp="1"/>
          </p:cNvSpPr>
          <p:nvPr>
            <p:ph type="dt" sz="half" idx="10"/>
          </p:nvPr>
        </p:nvSpPr>
        <p:spPr/>
        <p:txBody>
          <a:bodyPr/>
          <a:lstStyle/>
          <a:p>
            <a:fld id="{2B633781-92A2-4BDC-AB6A-1F664D8A6749}" type="datetimeFigureOut">
              <a:rPr lang="en-GB" smtClean="0">
                <a:solidFill>
                  <a:prstClr val="black">
                    <a:tint val="75000"/>
                  </a:prstClr>
                </a:solidFill>
              </a:rPr>
              <a:pPr/>
              <a:t>13/04/2021</a:t>
            </a:fld>
            <a:endParaRPr lang="en-GB" dirty="0">
              <a:solidFill>
                <a:prstClr val="black">
                  <a:tint val="75000"/>
                </a:prstClr>
              </a:solidFill>
            </a:endParaRPr>
          </a:p>
        </p:txBody>
      </p:sp>
      <p:sp>
        <p:nvSpPr>
          <p:cNvPr id="3" name="Footer Placeholder 2">
            <a:extLst>
              <a:ext uri="{FF2B5EF4-FFF2-40B4-BE49-F238E27FC236}">
                <a16:creationId xmlns:a16="http://schemas.microsoft.com/office/drawing/2014/main" id="{D7FFFB16-55FA-4D74-A26F-109F396F0273}"/>
              </a:ext>
            </a:extLst>
          </p:cNvPr>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a:extLst>
              <a:ext uri="{FF2B5EF4-FFF2-40B4-BE49-F238E27FC236}">
                <a16:creationId xmlns:a16="http://schemas.microsoft.com/office/drawing/2014/main" id="{9633A4A3-AE0C-4143-8FB8-563DFFE39C55}"/>
              </a:ext>
            </a:extLst>
          </p:cNvPr>
          <p:cNvSpPr>
            <a:spLocks noGrp="1"/>
          </p:cNvSpPr>
          <p:nvPr>
            <p:ph type="sldNum" sz="quarter" idx="12"/>
          </p:nvPr>
        </p:nvSpPr>
        <p:spPr/>
        <p:txBody>
          <a:bodyPr/>
          <a:lstStyle/>
          <a:p>
            <a:fld id="{05F17297-A509-4C01-BE10-0C9BC7DFC36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01779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37BB-2543-4F7F-B7CA-A7B251FB7C37}"/>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618BF9-10F5-4E06-85E6-E78BF6A5BFC5}"/>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A17D640-F0BE-4408-8687-588C9B67FDF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ECE3BC7-4E36-4565-84C4-3E58B4E7F9B5}"/>
              </a:ext>
            </a:extLst>
          </p:cNvPr>
          <p:cNvSpPr>
            <a:spLocks noGrp="1"/>
          </p:cNvSpPr>
          <p:nvPr>
            <p:ph type="dt" sz="half" idx="10"/>
          </p:nvPr>
        </p:nvSpPr>
        <p:spPr/>
        <p:txBody>
          <a:bodyPr/>
          <a:lstStyle/>
          <a:p>
            <a:fld id="{2B633781-92A2-4BDC-AB6A-1F664D8A6749}" type="datetimeFigureOut">
              <a:rPr lang="en-GB" smtClean="0">
                <a:solidFill>
                  <a:prstClr val="black">
                    <a:tint val="75000"/>
                  </a:prstClr>
                </a:solidFill>
              </a:rPr>
              <a:pPr/>
              <a:t>13/04/2021</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FC043CC9-F24C-46C8-A4EC-29A5490A52C2}"/>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57E6346C-7A02-4108-B625-B4D46970D336}"/>
              </a:ext>
            </a:extLst>
          </p:cNvPr>
          <p:cNvSpPr>
            <a:spLocks noGrp="1"/>
          </p:cNvSpPr>
          <p:nvPr>
            <p:ph type="sldNum" sz="quarter" idx="12"/>
          </p:nvPr>
        </p:nvSpPr>
        <p:spPr/>
        <p:txBody>
          <a:bodyPr/>
          <a:lstStyle/>
          <a:p>
            <a:fld id="{05F17297-A509-4C01-BE10-0C9BC7DFC36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80705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3E6F-8B98-4E28-854F-678D63F87388}"/>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7C3268-39FD-4F51-B4CB-74EEC17AB564}"/>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GB" dirty="0"/>
          </a:p>
        </p:txBody>
      </p:sp>
      <p:sp>
        <p:nvSpPr>
          <p:cNvPr id="4" name="Text Placeholder 3">
            <a:extLst>
              <a:ext uri="{FF2B5EF4-FFF2-40B4-BE49-F238E27FC236}">
                <a16:creationId xmlns:a16="http://schemas.microsoft.com/office/drawing/2014/main" id="{9FF22A81-1B0A-4821-8094-2A53C664151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E49EC89-A6CE-4351-A638-FC2EA34114B9}"/>
              </a:ext>
            </a:extLst>
          </p:cNvPr>
          <p:cNvSpPr>
            <a:spLocks noGrp="1"/>
          </p:cNvSpPr>
          <p:nvPr>
            <p:ph type="dt" sz="half" idx="10"/>
          </p:nvPr>
        </p:nvSpPr>
        <p:spPr/>
        <p:txBody>
          <a:bodyPr/>
          <a:lstStyle/>
          <a:p>
            <a:fld id="{2B633781-92A2-4BDC-AB6A-1F664D8A6749}" type="datetimeFigureOut">
              <a:rPr lang="en-GB" smtClean="0">
                <a:solidFill>
                  <a:prstClr val="black">
                    <a:tint val="75000"/>
                  </a:prstClr>
                </a:solidFill>
              </a:rPr>
              <a:pPr/>
              <a:t>13/04/2021</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44023F94-5F52-484C-B7B2-47348CEFE2FE}"/>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E6EE8F79-46B2-4AD9-8A7C-63763F7A9943}"/>
              </a:ext>
            </a:extLst>
          </p:cNvPr>
          <p:cNvSpPr>
            <a:spLocks noGrp="1"/>
          </p:cNvSpPr>
          <p:nvPr>
            <p:ph type="sldNum" sz="quarter" idx="12"/>
          </p:nvPr>
        </p:nvSpPr>
        <p:spPr/>
        <p:txBody>
          <a:bodyPr/>
          <a:lstStyle/>
          <a:p>
            <a:fld id="{05F17297-A509-4C01-BE10-0C9BC7DFC36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05921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634E-CD72-4F9E-8D0B-BDC43BC6DCE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4368BC-E616-4CE0-9789-BC00172202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72850B-550E-4123-ABFD-A941D9EAD6CA}"/>
              </a:ext>
            </a:extLst>
          </p:cNvPr>
          <p:cNvSpPr>
            <a:spLocks noGrp="1"/>
          </p:cNvSpPr>
          <p:nvPr>
            <p:ph type="dt" sz="half" idx="10"/>
          </p:nvPr>
        </p:nvSpPr>
        <p:spPr/>
        <p:txBody>
          <a:bodyPr/>
          <a:lstStyle/>
          <a:p>
            <a:fld id="{2B633781-92A2-4BDC-AB6A-1F664D8A6749}" type="datetimeFigureOut">
              <a:rPr lang="en-GB" smtClean="0">
                <a:solidFill>
                  <a:prstClr val="black">
                    <a:tint val="75000"/>
                  </a:prstClr>
                </a:solidFill>
              </a:rPr>
              <a:pPr/>
              <a:t>13/04/2021</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4E2D887D-D738-4486-B926-1FECACC6E90C}"/>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CC599574-C644-4E34-B990-C5EA72092EEA}"/>
              </a:ext>
            </a:extLst>
          </p:cNvPr>
          <p:cNvSpPr>
            <a:spLocks noGrp="1"/>
          </p:cNvSpPr>
          <p:nvPr>
            <p:ph type="sldNum" sz="quarter" idx="12"/>
          </p:nvPr>
        </p:nvSpPr>
        <p:spPr/>
        <p:txBody>
          <a:bodyPr/>
          <a:lstStyle/>
          <a:p>
            <a:fld id="{05F17297-A509-4C01-BE10-0C9BC7DFC36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67449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A2760F-973F-473A-8D60-67ED0283F36D}"/>
              </a:ext>
            </a:extLst>
          </p:cNvPr>
          <p:cNvSpPr>
            <a:spLocks noGrp="1"/>
          </p:cNvSpPr>
          <p:nvPr>
            <p:ph type="title" orient="vert"/>
          </p:nvPr>
        </p:nvSpPr>
        <p:spPr>
          <a:xfrm>
            <a:off x="9306560" y="519289"/>
            <a:ext cx="2804160" cy="82657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136E09-192B-41C2-9D3C-E3EFF37B53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88B69-7ACC-4F69-9548-3E40ACA0CE36}"/>
              </a:ext>
            </a:extLst>
          </p:cNvPr>
          <p:cNvSpPr>
            <a:spLocks noGrp="1"/>
          </p:cNvSpPr>
          <p:nvPr>
            <p:ph type="dt" sz="half" idx="10"/>
          </p:nvPr>
        </p:nvSpPr>
        <p:spPr/>
        <p:txBody>
          <a:bodyPr/>
          <a:lstStyle/>
          <a:p>
            <a:fld id="{2B633781-92A2-4BDC-AB6A-1F664D8A6749}" type="datetimeFigureOut">
              <a:rPr lang="en-GB" smtClean="0">
                <a:solidFill>
                  <a:prstClr val="black">
                    <a:tint val="75000"/>
                  </a:prstClr>
                </a:solidFill>
              </a:rPr>
              <a:pPr/>
              <a:t>13/04/2021</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0F8A904D-797E-4ACC-B71A-0299B07AEA35}"/>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9BFC45D4-0AC6-4A3B-AD51-5C6B2466E480}"/>
              </a:ext>
            </a:extLst>
          </p:cNvPr>
          <p:cNvSpPr>
            <a:spLocks noGrp="1"/>
          </p:cNvSpPr>
          <p:nvPr>
            <p:ph type="sldNum" sz="quarter" idx="12"/>
          </p:nvPr>
        </p:nvSpPr>
        <p:spPr/>
        <p:txBody>
          <a:bodyPr/>
          <a:lstStyle/>
          <a:p>
            <a:fld id="{05F17297-A509-4C01-BE10-0C9BC7DFC36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93476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22529" name="think-cell Slide" r:id="rId5" imgW="470" imgH="469" progId="TCLayout.ActiveDocument.1">
                  <p:embed/>
                </p:oleObj>
              </mc:Choice>
              <mc:Fallback>
                <p:oleObj name="think-cell Slide" r:id="rId5" imgW="470" imgH="469" progId="TCLayout.ActiveDocument.1">
                  <p:embed/>
                  <p:pic>
                    <p:nvPicPr>
                      <p:cNvPr id="10" name="Object 9"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982"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1100408" y="4100126"/>
            <a:ext cx="11055468" cy="4167171"/>
          </a:xfrm>
        </p:spPr>
        <p:txBody>
          <a:bodyPr lIns="0" tIns="0" rIns="0" bIns="0" anchor="b">
            <a:noAutofit/>
          </a:bodyPr>
          <a:lstStyle>
            <a:lvl1pPr algn="ctr">
              <a:defRPr sz="3982">
                <a:solidFill>
                  <a:srgbClr val="37ACAF"/>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618285" y="8850489"/>
            <a:ext cx="3770836" cy="468853"/>
          </a:xfrm>
        </p:spPr>
        <p:txBody>
          <a:bodyPr lIns="0" tIns="0" rIns="0" bIns="0" anchor="b">
            <a:noAutofit/>
          </a:bodyPr>
          <a:lstStyle>
            <a:lvl1pPr marL="0" indent="0" algn="l">
              <a:buNone/>
              <a:defRPr lang="en-GB" sz="2276" kern="1200" baseline="0" dirty="0">
                <a:solidFill>
                  <a:schemeClr val="tx2"/>
                </a:solidFill>
                <a:latin typeface="Arial" panose="020B0604020202020204" pitchFamily="34" charset="0"/>
                <a:ea typeface="+mn-ea"/>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pPr marL="0" lvl="0" indent="0" algn="l" defTabSz="1300460" rtl="0" eaLnBrk="1" latinLnBrk="0" hangingPunct="1">
              <a:lnSpc>
                <a:spcPct val="90000"/>
              </a:lnSpc>
              <a:spcBef>
                <a:spcPts val="1422"/>
              </a:spcBef>
              <a:buClr>
                <a:schemeClr val="tx1">
                  <a:lumMod val="65000"/>
                  <a:lumOff val="35000"/>
                </a:schemeClr>
              </a:buClr>
              <a:buFont typeface="Wingdings" panose="05000000000000000000" pitchFamily="2" charset="2"/>
              <a:buNone/>
            </a:pPr>
            <a:r>
              <a:rPr lang="en-US" dirty="0"/>
              <a:t>Name</a:t>
            </a:r>
            <a:endParaRPr lang="en-GB" dirty="0"/>
          </a:p>
        </p:txBody>
      </p:sp>
      <p:pic>
        <p:nvPicPr>
          <p:cNvPr id="19" name="Picture 1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46195" y="2626073"/>
            <a:ext cx="4766020" cy="1037998"/>
          </a:xfrm>
          <a:prstGeom prst="rect">
            <a:avLst/>
          </a:prstGeom>
          <a:effectLst/>
        </p:spPr>
      </p:pic>
      <p:sp>
        <p:nvSpPr>
          <p:cNvPr id="22" name="Text Placeholder 21"/>
          <p:cNvSpPr>
            <a:spLocks noGrp="1"/>
          </p:cNvSpPr>
          <p:nvPr>
            <p:ph type="body" sz="quarter" idx="10" hasCustomPrompt="1"/>
          </p:nvPr>
        </p:nvSpPr>
        <p:spPr>
          <a:xfrm>
            <a:off x="9248230" y="8850490"/>
            <a:ext cx="2930364" cy="477672"/>
          </a:xfrm>
        </p:spPr>
        <p:txBody>
          <a:bodyPr lIns="0" tIns="0" rIns="0" bIns="0" anchor="b">
            <a:noAutofit/>
          </a:bodyPr>
          <a:lstStyle>
            <a:lvl1pPr marL="0" indent="0" algn="r">
              <a:buNone/>
              <a:defRPr lang="en-US" sz="2276" kern="1200" baseline="0" smtClean="0">
                <a:solidFill>
                  <a:schemeClr val="tx2"/>
                </a:solidFill>
                <a:latin typeface="Arial" panose="020B0604020202020204" pitchFamily="34" charset="0"/>
                <a:ea typeface="+mn-ea"/>
                <a:cs typeface="Arial" panose="020B0604020202020204" pitchFamily="34" charset="0"/>
              </a:defRPr>
            </a:lvl1pPr>
            <a:lvl2pPr marL="650230" indent="0">
              <a:buNone/>
              <a:defRPr lang="en-US" sz="3129" kern="1200" smtClean="0">
                <a:solidFill>
                  <a:schemeClr val="accent6"/>
                </a:solidFill>
                <a:latin typeface="Arial" panose="020B0604020202020204" pitchFamily="34" charset="0"/>
                <a:ea typeface="+mn-ea"/>
                <a:cs typeface="Arial" panose="020B0604020202020204" pitchFamily="34" charset="0"/>
              </a:defRPr>
            </a:lvl2pPr>
            <a:lvl3pPr marL="1300460" indent="0">
              <a:buNone/>
              <a:defRPr lang="en-US" sz="3129" kern="1200" smtClean="0">
                <a:solidFill>
                  <a:schemeClr val="accent6"/>
                </a:solidFill>
                <a:latin typeface="Arial" panose="020B0604020202020204" pitchFamily="34" charset="0"/>
                <a:ea typeface="+mn-ea"/>
                <a:cs typeface="Arial" panose="020B0604020202020204" pitchFamily="34" charset="0"/>
              </a:defRPr>
            </a:lvl3pPr>
            <a:lvl4pPr marL="1950690" indent="0">
              <a:buNone/>
              <a:defRPr lang="en-US" sz="3129" kern="1200" smtClean="0">
                <a:solidFill>
                  <a:schemeClr val="accent6"/>
                </a:solidFill>
                <a:latin typeface="Arial" panose="020B0604020202020204" pitchFamily="34" charset="0"/>
                <a:ea typeface="+mn-ea"/>
                <a:cs typeface="Arial" panose="020B0604020202020204" pitchFamily="34" charset="0"/>
              </a:defRPr>
            </a:lvl4pPr>
            <a:lvl5pPr marL="2600919" indent="0">
              <a:buNone/>
              <a:defRPr lang="en-GB" sz="3129" kern="1200">
                <a:solidFill>
                  <a:schemeClr val="accent6"/>
                </a:solidFill>
                <a:latin typeface="Arial" panose="020B0604020202020204" pitchFamily="34" charset="0"/>
                <a:ea typeface="+mn-ea"/>
                <a:cs typeface="Arial" panose="020B0604020202020204" pitchFamily="34" charset="0"/>
              </a:defRPr>
            </a:lvl5pPr>
          </a:lstStyle>
          <a:p>
            <a:pPr lvl="0"/>
            <a:r>
              <a:rPr lang="en-US" dirty="0"/>
              <a:t>DD Month</a:t>
            </a:r>
            <a:endParaRPr lang="en-GB" dirty="0"/>
          </a:p>
        </p:txBody>
      </p:sp>
      <p:sp>
        <p:nvSpPr>
          <p:cNvPr id="23" name="Text Placeholder 21"/>
          <p:cNvSpPr>
            <a:spLocks noGrp="1"/>
          </p:cNvSpPr>
          <p:nvPr>
            <p:ph type="body" sz="quarter" idx="11" hasCustomPrompt="1"/>
          </p:nvPr>
        </p:nvSpPr>
        <p:spPr>
          <a:xfrm>
            <a:off x="5802142" y="8868481"/>
            <a:ext cx="2456462" cy="451625"/>
          </a:xfrm>
        </p:spPr>
        <p:txBody>
          <a:bodyPr lIns="0" tIns="0" rIns="0" bIns="0" anchor="b">
            <a:noAutofit/>
          </a:bodyPr>
          <a:lstStyle>
            <a:lvl1pPr marL="0" indent="0" algn="l">
              <a:buNone/>
              <a:defRPr lang="en-US" sz="2276" kern="1200" baseline="0" smtClean="0">
                <a:solidFill>
                  <a:schemeClr val="tx2"/>
                </a:solidFill>
                <a:latin typeface="Arial" panose="020B0604020202020204" pitchFamily="34" charset="0"/>
                <a:ea typeface="+mn-ea"/>
                <a:cs typeface="Arial" panose="020B0604020202020204" pitchFamily="34" charset="0"/>
              </a:defRPr>
            </a:lvl1pPr>
            <a:lvl2pPr marL="650230" indent="0">
              <a:buNone/>
              <a:defRPr lang="en-US" sz="3129" kern="1200" smtClean="0">
                <a:solidFill>
                  <a:schemeClr val="accent6"/>
                </a:solidFill>
                <a:latin typeface="Arial" panose="020B0604020202020204" pitchFamily="34" charset="0"/>
                <a:ea typeface="+mn-ea"/>
                <a:cs typeface="Arial" panose="020B0604020202020204" pitchFamily="34" charset="0"/>
              </a:defRPr>
            </a:lvl2pPr>
            <a:lvl3pPr marL="1300460" indent="0">
              <a:buNone/>
              <a:defRPr lang="en-US" sz="3129" kern="1200" smtClean="0">
                <a:solidFill>
                  <a:schemeClr val="accent6"/>
                </a:solidFill>
                <a:latin typeface="Arial" panose="020B0604020202020204" pitchFamily="34" charset="0"/>
                <a:ea typeface="+mn-ea"/>
                <a:cs typeface="Arial" panose="020B0604020202020204" pitchFamily="34" charset="0"/>
              </a:defRPr>
            </a:lvl3pPr>
            <a:lvl4pPr marL="1950690" indent="0">
              <a:buNone/>
              <a:defRPr lang="en-US" sz="3129" kern="1200" smtClean="0">
                <a:solidFill>
                  <a:schemeClr val="accent6"/>
                </a:solidFill>
                <a:latin typeface="Arial" panose="020B0604020202020204" pitchFamily="34" charset="0"/>
                <a:ea typeface="+mn-ea"/>
                <a:cs typeface="Arial" panose="020B0604020202020204" pitchFamily="34" charset="0"/>
              </a:defRPr>
            </a:lvl4pPr>
            <a:lvl5pPr marL="2600919" indent="0">
              <a:buNone/>
              <a:defRPr lang="en-GB" sz="3129" kern="1200">
                <a:solidFill>
                  <a:schemeClr val="accent6"/>
                </a:solidFill>
                <a:latin typeface="Arial" panose="020B0604020202020204" pitchFamily="34" charset="0"/>
                <a:ea typeface="+mn-ea"/>
                <a:cs typeface="Arial" panose="020B0604020202020204" pitchFamily="34" charset="0"/>
              </a:defRPr>
            </a:lvl5pPr>
          </a:lstStyle>
          <a:p>
            <a:pPr lvl="0"/>
            <a:r>
              <a:rPr lang="en-US" dirty="0"/>
              <a:t>Location</a:t>
            </a:r>
            <a:endParaRPr lang="en-GB" dirty="0"/>
          </a:p>
        </p:txBody>
      </p:sp>
      <p:grpSp>
        <p:nvGrpSpPr>
          <p:cNvPr id="43" name="Group 42"/>
          <p:cNvGrpSpPr/>
          <p:nvPr userDrawn="1"/>
        </p:nvGrpSpPr>
        <p:grpSpPr>
          <a:xfrm>
            <a:off x="1" y="2819132"/>
            <a:ext cx="5378027" cy="5370785"/>
            <a:chOff x="0" y="2496553"/>
            <a:chExt cx="3076575" cy="3072432"/>
          </a:xfrm>
        </p:grpSpPr>
        <p:grpSp>
          <p:nvGrpSpPr>
            <p:cNvPr id="24" name="Group 23"/>
            <p:cNvGrpSpPr/>
            <p:nvPr userDrawn="1"/>
          </p:nvGrpSpPr>
          <p:grpSpPr>
            <a:xfrm>
              <a:off x="0" y="2496553"/>
              <a:ext cx="3076575" cy="494772"/>
              <a:chOff x="0" y="2743200"/>
              <a:chExt cx="4699000" cy="755689"/>
            </a:xfrm>
          </p:grpSpPr>
          <p:sp>
            <p:nvSpPr>
              <p:cNvPr id="25" name="Rectangle 24"/>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6" name="Rectangle 25"/>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7" name="Rectangle 26"/>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8" name="Rectangle 27"/>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9" name="Rectangle 28"/>
              <p:cNvSpPr/>
              <p:nvPr userDrawn="1"/>
            </p:nvSpPr>
            <p:spPr>
              <a:xfrm>
                <a:off x="3912840" y="2743200"/>
                <a:ext cx="786160" cy="75568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30" name="Group 29"/>
            <p:cNvGrpSpPr/>
            <p:nvPr userDrawn="1"/>
          </p:nvGrpSpPr>
          <p:grpSpPr>
            <a:xfrm>
              <a:off x="0" y="3140968"/>
              <a:ext cx="2436112" cy="494772"/>
              <a:chOff x="0" y="2743200"/>
              <a:chExt cx="3720790" cy="755689"/>
            </a:xfrm>
          </p:grpSpPr>
          <p:sp>
            <p:nvSpPr>
              <p:cNvPr id="31" name="Rectangle 30"/>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2" name="Rectangle 31"/>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3" name="Rectangle 32"/>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4" name="Rectangle 33"/>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35" name="Group 34"/>
            <p:cNvGrpSpPr/>
            <p:nvPr userDrawn="1"/>
          </p:nvGrpSpPr>
          <p:grpSpPr>
            <a:xfrm>
              <a:off x="0" y="3785383"/>
              <a:ext cx="1795649" cy="494772"/>
              <a:chOff x="0" y="2743200"/>
              <a:chExt cx="2742580" cy="755689"/>
            </a:xfrm>
          </p:grpSpPr>
          <p:sp>
            <p:nvSpPr>
              <p:cNvPr id="36" name="Rectangle 35"/>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7" name="Rectangle 36"/>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8" name="Rectangle 37"/>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39" name="Group 38"/>
            <p:cNvGrpSpPr/>
            <p:nvPr userDrawn="1"/>
          </p:nvGrpSpPr>
          <p:grpSpPr>
            <a:xfrm>
              <a:off x="0" y="4429798"/>
              <a:ext cx="1155186" cy="494772"/>
              <a:chOff x="0" y="2743200"/>
              <a:chExt cx="1764370" cy="755689"/>
            </a:xfrm>
          </p:grpSpPr>
          <p:sp>
            <p:nvSpPr>
              <p:cNvPr id="40" name="Rectangle 39"/>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41" name="Rectangle 40"/>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sp>
          <p:nvSpPr>
            <p:cNvPr id="42" name="Rectangle 41"/>
            <p:cNvSpPr/>
            <p:nvPr userDrawn="1"/>
          </p:nvSpPr>
          <p:spPr>
            <a:xfrm>
              <a:off x="0" y="5074213"/>
              <a:ext cx="514723" cy="4947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pic>
        <p:nvPicPr>
          <p:cNvPr id="44" name="Picture 43"/>
          <p:cNvPicPr>
            <a:picLocks noChangeAspect="1"/>
          </p:cNvPicPr>
          <p:nvPr userDrawn="1"/>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95756" y="3721195"/>
            <a:ext cx="2333201" cy="515900"/>
          </a:xfrm>
          <a:prstGeom prst="rect">
            <a:avLst/>
          </a:prstGeom>
        </p:spPr>
      </p:pic>
    </p:spTree>
    <p:extLst>
      <p:ext uri="{BB962C8B-B14F-4D97-AF65-F5344CB8AC3E}">
        <p14:creationId xmlns:p14="http://schemas.microsoft.com/office/powerpoint/2010/main" val="3727610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23553"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982"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a:xfrm>
            <a:off x="900332" y="3576321"/>
            <a:ext cx="11273606" cy="4454598"/>
          </a:xfrm>
        </p:spPr>
        <p:txBody>
          <a:bodyPr>
            <a:normAutofit/>
          </a:bodyPr>
          <a:lstStyle>
            <a:lvl1pPr algn="ctr">
              <a:defRPr sz="3982" baseline="0">
                <a:solidFill>
                  <a:srgbClr val="37ACAF"/>
                </a:solidFill>
              </a:defRPr>
            </a:lvl1pPr>
          </a:lstStyle>
          <a:p>
            <a:r>
              <a:rPr lang="en-US" dirty="0"/>
              <a:t>Section divider</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grpSp>
        <p:nvGrpSpPr>
          <p:cNvPr id="14" name="Group 13"/>
          <p:cNvGrpSpPr/>
          <p:nvPr userDrawn="1"/>
        </p:nvGrpSpPr>
        <p:grpSpPr>
          <a:xfrm>
            <a:off x="1" y="3550653"/>
            <a:ext cx="4375573" cy="703676"/>
            <a:chOff x="0" y="2743200"/>
            <a:chExt cx="4699000" cy="755689"/>
          </a:xfrm>
        </p:grpSpPr>
        <p:sp>
          <p:nvSpPr>
            <p:cNvPr id="15" name="Rectangle 14"/>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19" name="Rectangle 1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0" name="Rectangle 1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5" name="Rectangle 24"/>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6" name="Rectangle 25"/>
            <p:cNvSpPr/>
            <p:nvPr userDrawn="1"/>
          </p:nvSpPr>
          <p:spPr>
            <a:xfrm>
              <a:off x="3912840" y="2743200"/>
              <a:ext cx="786160" cy="75568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27" name="Group 26"/>
          <p:cNvGrpSpPr/>
          <p:nvPr userDrawn="1"/>
        </p:nvGrpSpPr>
        <p:grpSpPr>
          <a:xfrm>
            <a:off x="0" y="4467154"/>
            <a:ext cx="3464693" cy="703676"/>
            <a:chOff x="0" y="2743200"/>
            <a:chExt cx="3720790" cy="755689"/>
          </a:xfrm>
        </p:grpSpPr>
        <p:sp>
          <p:nvSpPr>
            <p:cNvPr id="28" name="Rectangle 27"/>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9" name="Rectangle 2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0" name="Rectangle 2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1" name="Rectangle 30"/>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33" name="Group 32"/>
          <p:cNvGrpSpPr/>
          <p:nvPr userDrawn="1"/>
        </p:nvGrpSpPr>
        <p:grpSpPr>
          <a:xfrm>
            <a:off x="1" y="5383656"/>
            <a:ext cx="2553812" cy="703676"/>
            <a:chOff x="0" y="2743200"/>
            <a:chExt cx="2742580" cy="755689"/>
          </a:xfrm>
        </p:grpSpPr>
        <p:sp>
          <p:nvSpPr>
            <p:cNvPr id="34" name="Rectangle 33"/>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5" name="Rectangle 34"/>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6" name="Rectangle 35"/>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39" name="Group 38"/>
          <p:cNvGrpSpPr/>
          <p:nvPr userDrawn="1"/>
        </p:nvGrpSpPr>
        <p:grpSpPr>
          <a:xfrm>
            <a:off x="0" y="6300157"/>
            <a:ext cx="1642931" cy="703676"/>
            <a:chOff x="0" y="2743200"/>
            <a:chExt cx="1764370" cy="755689"/>
          </a:xfrm>
        </p:grpSpPr>
        <p:sp>
          <p:nvSpPr>
            <p:cNvPr id="40" name="Rectangle 39"/>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41" name="Rectangle 40"/>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sp>
        <p:nvSpPr>
          <p:cNvPr id="46" name="Rectangle 45"/>
          <p:cNvSpPr/>
          <p:nvPr userDrawn="1"/>
        </p:nvSpPr>
        <p:spPr>
          <a:xfrm>
            <a:off x="1" y="7216658"/>
            <a:ext cx="732050" cy="7036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pic>
        <p:nvPicPr>
          <p:cNvPr id="32" name="Picture 31"/>
          <p:cNvPicPr>
            <a:picLocks noChangeAspect="1"/>
          </p:cNvPicPr>
          <p:nvPr userDrawn="1"/>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B2BD579C-2903-406B-BB54-1CBEC89BFCC0}"/>
              </a:ext>
            </a:extLst>
          </p:cNvPr>
          <p:cNvPicPr>
            <a:picLocks noChangeAspect="1"/>
          </p:cNvPicPr>
          <p:nvPr userDrawn="1"/>
        </p:nvPicPr>
        <p:blipFill>
          <a:blip r:embed="rId9"/>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39979921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24577"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baseline="0">
                <a:solidFill>
                  <a:schemeClr val="accent1"/>
                </a:solidFill>
              </a:defRPr>
            </a:lvl1pPr>
          </a:lstStyle>
          <a:p>
            <a:r>
              <a:rPr lang="en-US" dirty="0"/>
              <a:t>Text slide</a:t>
            </a:r>
            <a:endParaRPr lang="en-GB" dirty="0"/>
          </a:p>
        </p:txBody>
      </p:sp>
      <p:sp>
        <p:nvSpPr>
          <p:cNvPr id="3" name="Content Placeholder 2"/>
          <p:cNvSpPr>
            <a:spLocks noGrp="1"/>
          </p:cNvSpPr>
          <p:nvPr>
            <p:ph idx="1"/>
          </p:nvPr>
        </p:nvSpPr>
        <p:spPr>
          <a:xfrm>
            <a:off x="894080" y="2271327"/>
            <a:ext cx="10999893" cy="6249527"/>
          </a:xfrm>
        </p:spPr>
        <p:txBody>
          <a:bodyPr/>
          <a:lstStyle>
            <a:lvl1pPr marL="325115" indent="-325115">
              <a:buClr>
                <a:schemeClr val="tx1">
                  <a:lumMod val="65000"/>
                  <a:lumOff val="35000"/>
                </a:schemeClr>
              </a:buClr>
              <a:buFont typeface="Wingdings" panose="05000000000000000000" pitchFamily="2" charset="2"/>
              <a:buChar char="§"/>
              <a:defRPr>
                <a:solidFill>
                  <a:schemeClr val="tx1">
                    <a:lumMod val="65000"/>
                    <a:lumOff val="35000"/>
                  </a:schemeClr>
                </a:solidFill>
              </a:defRPr>
            </a:lvl1pPr>
            <a:lvl2pPr>
              <a:buClr>
                <a:schemeClr val="bg1">
                  <a:lumMod val="65000"/>
                </a:schemeClr>
              </a:buClr>
              <a:defRPr>
                <a:solidFill>
                  <a:schemeClr val="tx1">
                    <a:lumMod val="65000"/>
                    <a:lumOff val="35000"/>
                  </a:schemeClr>
                </a:solidFill>
              </a:defRPr>
            </a:lvl2pPr>
            <a:lvl3pPr>
              <a:buClr>
                <a:schemeClr val="bg1">
                  <a:lumMod val="65000"/>
                </a:schemeClr>
              </a:buClr>
              <a:defRPr>
                <a:solidFill>
                  <a:schemeClr val="tx1">
                    <a:lumMod val="65000"/>
                    <a:lumOff val="35000"/>
                  </a:schemeClr>
                </a:solidFill>
              </a:defRPr>
            </a:lvl3pPr>
            <a:lvl4pPr>
              <a:buClr>
                <a:schemeClr val="bg1">
                  <a:lumMod val="65000"/>
                </a:schemeClr>
              </a:buClr>
              <a:defRPr>
                <a:solidFill>
                  <a:schemeClr val="tx1">
                    <a:lumMod val="65000"/>
                    <a:lumOff val="35000"/>
                  </a:schemeClr>
                </a:solidFill>
              </a:defRPr>
            </a:lvl4pPr>
            <a:lvl5pPr>
              <a:buClr>
                <a:schemeClr val="bg1">
                  <a:lumMod val="6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pic>
        <p:nvPicPr>
          <p:cNvPr id="12" name="Picture 11"/>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4" name="Picture 3">
            <a:extLst>
              <a:ext uri="{FF2B5EF4-FFF2-40B4-BE49-F238E27FC236}">
                <a16:creationId xmlns:a16="http://schemas.microsoft.com/office/drawing/2014/main" id="{28CC9DBF-88A0-4E2F-8B16-03D7BFAB3E4E}"/>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144192508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25601"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baseline="0">
                <a:solidFill>
                  <a:schemeClr val="accent1"/>
                </a:solidFill>
              </a:defRPr>
            </a:lvl1pPr>
          </a:lstStyle>
          <a:p>
            <a:r>
              <a:rPr lang="en-US" dirty="0"/>
              <a:t>Two columns</a:t>
            </a:r>
            <a:endParaRPr lang="en-GB" dirty="0"/>
          </a:p>
        </p:txBody>
      </p:sp>
      <p:sp>
        <p:nvSpPr>
          <p:cNvPr id="3" name="Content Placeholder 2"/>
          <p:cNvSpPr>
            <a:spLocks noGrp="1"/>
          </p:cNvSpPr>
          <p:nvPr>
            <p:ph idx="1"/>
          </p:nvPr>
        </p:nvSpPr>
        <p:spPr>
          <a:xfrm>
            <a:off x="894080" y="2271327"/>
            <a:ext cx="5337387" cy="6249527"/>
          </a:xfrm>
        </p:spPr>
        <p:txBody>
          <a:bodyPr/>
          <a:lstStyle>
            <a:lvl1pPr marL="325115" indent="-325115">
              <a:buClr>
                <a:schemeClr val="tx1">
                  <a:lumMod val="65000"/>
                  <a:lumOff val="35000"/>
                </a:schemeClr>
              </a:buClr>
              <a:buFont typeface="Wingdings" panose="05000000000000000000" pitchFamily="2" charset="2"/>
              <a:buChar char="§"/>
              <a:defRPr>
                <a:solidFill>
                  <a:schemeClr val="tx1">
                    <a:lumMod val="65000"/>
                    <a:lumOff val="35000"/>
                  </a:schemeClr>
                </a:solidFill>
              </a:defRPr>
            </a:lvl1pPr>
            <a:lvl2pPr>
              <a:buClr>
                <a:schemeClr val="bg1">
                  <a:lumMod val="65000"/>
                </a:schemeClr>
              </a:buClr>
              <a:defRPr>
                <a:solidFill>
                  <a:schemeClr val="tx1">
                    <a:lumMod val="65000"/>
                    <a:lumOff val="35000"/>
                  </a:schemeClr>
                </a:solidFill>
              </a:defRPr>
            </a:lvl2pPr>
            <a:lvl3pPr>
              <a:buClr>
                <a:schemeClr val="bg1">
                  <a:lumMod val="65000"/>
                </a:schemeClr>
              </a:buClr>
              <a:defRPr>
                <a:solidFill>
                  <a:schemeClr val="tx1">
                    <a:lumMod val="65000"/>
                    <a:lumOff val="35000"/>
                  </a:schemeClr>
                </a:solidFill>
              </a:defRPr>
            </a:lvl3pPr>
            <a:lvl4pPr>
              <a:buClr>
                <a:schemeClr val="bg1">
                  <a:lumMod val="65000"/>
                </a:schemeClr>
              </a:buClr>
              <a:defRPr>
                <a:solidFill>
                  <a:schemeClr val="tx1">
                    <a:lumMod val="65000"/>
                    <a:lumOff val="35000"/>
                  </a:schemeClr>
                </a:solidFill>
              </a:defRPr>
            </a:lvl4pPr>
            <a:lvl5pPr>
              <a:buClr>
                <a:schemeClr val="bg1">
                  <a:lumMod val="6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4" name="Content Placeholder 2"/>
          <p:cNvSpPr>
            <a:spLocks noGrp="1"/>
          </p:cNvSpPr>
          <p:nvPr>
            <p:ph idx="15"/>
          </p:nvPr>
        </p:nvSpPr>
        <p:spPr>
          <a:xfrm>
            <a:off x="6502400" y="2271327"/>
            <a:ext cx="5337387" cy="6249527"/>
          </a:xfrm>
        </p:spPr>
        <p:txBody>
          <a:bodyPr/>
          <a:lstStyle>
            <a:lvl1pPr marL="325115" indent="-325115">
              <a:buClr>
                <a:schemeClr val="tx1">
                  <a:lumMod val="65000"/>
                  <a:lumOff val="35000"/>
                </a:schemeClr>
              </a:buClr>
              <a:buFont typeface="Wingdings" panose="05000000000000000000" pitchFamily="2" charset="2"/>
              <a:buChar char="§"/>
              <a:defRPr>
                <a:solidFill>
                  <a:schemeClr val="tx1">
                    <a:lumMod val="65000"/>
                    <a:lumOff val="35000"/>
                  </a:schemeClr>
                </a:solidFill>
              </a:defRPr>
            </a:lvl1pPr>
            <a:lvl2pPr>
              <a:buClr>
                <a:schemeClr val="bg1">
                  <a:lumMod val="65000"/>
                </a:schemeClr>
              </a:buClr>
              <a:defRPr>
                <a:solidFill>
                  <a:schemeClr val="tx1">
                    <a:lumMod val="65000"/>
                    <a:lumOff val="35000"/>
                  </a:schemeClr>
                </a:solidFill>
              </a:defRPr>
            </a:lvl2pPr>
            <a:lvl3pPr>
              <a:buClr>
                <a:schemeClr val="bg1">
                  <a:lumMod val="65000"/>
                </a:schemeClr>
              </a:buClr>
              <a:defRPr>
                <a:solidFill>
                  <a:schemeClr val="tx1">
                    <a:lumMod val="65000"/>
                    <a:lumOff val="35000"/>
                  </a:schemeClr>
                </a:solidFill>
              </a:defRPr>
            </a:lvl3pPr>
            <a:lvl4pPr>
              <a:buClr>
                <a:schemeClr val="bg1">
                  <a:lumMod val="65000"/>
                </a:schemeClr>
              </a:buClr>
              <a:defRPr>
                <a:solidFill>
                  <a:schemeClr val="tx1">
                    <a:lumMod val="65000"/>
                    <a:lumOff val="35000"/>
                  </a:schemeClr>
                </a:solidFill>
              </a:defRPr>
            </a:lvl4pPr>
            <a:lvl5pPr>
              <a:buClr>
                <a:schemeClr val="bg1">
                  <a:lumMod val="6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4" name="Picture 3">
            <a:extLst>
              <a:ext uri="{FF2B5EF4-FFF2-40B4-BE49-F238E27FC236}">
                <a16:creationId xmlns:a16="http://schemas.microsoft.com/office/drawing/2014/main" id="{BF342186-8726-41F0-9716-8450BADBB18A}"/>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143835293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m imag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26625"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Text with slim image</a:t>
            </a:r>
            <a:endParaRPr lang="en-GB" dirty="0"/>
          </a:p>
        </p:txBody>
      </p:sp>
      <p:sp>
        <p:nvSpPr>
          <p:cNvPr id="3" name="Content Placeholder 2"/>
          <p:cNvSpPr>
            <a:spLocks noGrp="1"/>
          </p:cNvSpPr>
          <p:nvPr>
            <p:ph idx="1"/>
          </p:nvPr>
        </p:nvSpPr>
        <p:spPr>
          <a:xfrm>
            <a:off x="894080" y="2271327"/>
            <a:ext cx="8480213" cy="6249527"/>
          </a:xfrm>
        </p:spPr>
        <p:txBody>
          <a:bodyPr/>
          <a:lstStyle>
            <a:lvl1pPr marL="325115" indent="-325115">
              <a:buClr>
                <a:schemeClr val="tx1">
                  <a:lumMod val="65000"/>
                  <a:lumOff val="35000"/>
                </a:schemeClr>
              </a:buClr>
              <a:buFont typeface="Wingdings" panose="05000000000000000000" pitchFamily="2" charset="2"/>
              <a:buChar char="§"/>
              <a:defRPr>
                <a:solidFill>
                  <a:schemeClr val="tx1">
                    <a:lumMod val="65000"/>
                    <a:lumOff val="35000"/>
                  </a:schemeClr>
                </a:solidFill>
              </a:defRPr>
            </a:lvl1pPr>
            <a:lvl2pPr>
              <a:buClr>
                <a:schemeClr val="bg1">
                  <a:lumMod val="65000"/>
                </a:schemeClr>
              </a:buClr>
              <a:defRPr>
                <a:solidFill>
                  <a:schemeClr val="tx1">
                    <a:lumMod val="65000"/>
                    <a:lumOff val="35000"/>
                  </a:schemeClr>
                </a:solidFill>
              </a:defRPr>
            </a:lvl2pPr>
            <a:lvl3pPr>
              <a:buClr>
                <a:schemeClr val="bg1">
                  <a:lumMod val="65000"/>
                </a:schemeClr>
              </a:buClr>
              <a:defRPr>
                <a:solidFill>
                  <a:schemeClr val="tx1">
                    <a:lumMod val="65000"/>
                    <a:lumOff val="35000"/>
                  </a:schemeClr>
                </a:solidFill>
              </a:defRPr>
            </a:lvl3pPr>
            <a:lvl4pPr>
              <a:buClr>
                <a:schemeClr val="bg1">
                  <a:lumMod val="65000"/>
                </a:schemeClr>
              </a:buClr>
              <a:defRPr>
                <a:solidFill>
                  <a:schemeClr val="tx1">
                    <a:lumMod val="65000"/>
                    <a:lumOff val="35000"/>
                  </a:schemeClr>
                </a:solidFill>
              </a:defRPr>
            </a:lvl4pPr>
            <a:lvl5pPr>
              <a:buClr>
                <a:schemeClr val="bg1">
                  <a:lumMod val="6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7"/>
          <p:cNvSpPr>
            <a:spLocks noGrp="1"/>
          </p:cNvSpPr>
          <p:nvPr>
            <p:ph type="body" sz="quarter" idx="14"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5" name="Picture Placeholder 4"/>
          <p:cNvSpPr>
            <a:spLocks noGrp="1"/>
          </p:cNvSpPr>
          <p:nvPr>
            <p:ph type="pic" sz="quarter" idx="15" hasCustomPrompt="1"/>
          </p:nvPr>
        </p:nvSpPr>
        <p:spPr>
          <a:xfrm>
            <a:off x="9834880" y="2018454"/>
            <a:ext cx="2330027" cy="6732693"/>
          </a:xfrm>
          <a:solidFill>
            <a:schemeClr val="bg2">
              <a:lumMod val="90000"/>
            </a:schemeClr>
          </a:solidFill>
        </p:spPr>
        <p:txBody>
          <a:bodyPr anchor="ctr"/>
          <a:lstStyle>
            <a:lvl1pPr marL="0" indent="0" algn="ctr">
              <a:buNone/>
              <a:defRPr sz="1707" baseline="0"/>
            </a:lvl1pPr>
          </a:lstStyle>
          <a:p>
            <a:r>
              <a:rPr lang="en-GB" dirty="0"/>
              <a:t>Click to insert image</a:t>
            </a:r>
          </a:p>
        </p:txBody>
      </p:sp>
      <p:pic>
        <p:nvPicPr>
          <p:cNvPr id="13" name="Picture 12"/>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4" name="Picture 3">
            <a:extLst>
              <a:ext uri="{FF2B5EF4-FFF2-40B4-BE49-F238E27FC236}">
                <a16:creationId xmlns:a16="http://schemas.microsoft.com/office/drawing/2014/main" id="{642421AE-2543-4556-B26A-5815B947C25D}"/>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7875801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3073"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9" name="Rectangle 8"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982"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ctrTitle" hasCustomPrompt="1"/>
          </p:nvPr>
        </p:nvSpPr>
        <p:spPr>
          <a:xfrm>
            <a:off x="1100408" y="4100126"/>
            <a:ext cx="11055468" cy="4167171"/>
          </a:xfrm>
        </p:spPr>
        <p:txBody>
          <a:bodyPr lIns="0" tIns="0" rIns="0" bIns="0" anchor="b">
            <a:noAutofit/>
          </a:bodyPr>
          <a:lstStyle>
            <a:lvl1pPr algn="ctr">
              <a:defRPr sz="3982">
                <a:solidFill>
                  <a:srgbClr val="37ACAF"/>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618285" y="8850489"/>
            <a:ext cx="3770836" cy="468853"/>
          </a:xfrm>
        </p:spPr>
        <p:txBody>
          <a:bodyPr lIns="0" tIns="0" rIns="0" bIns="0" anchor="b">
            <a:noAutofit/>
          </a:bodyPr>
          <a:lstStyle>
            <a:lvl1pPr marL="0" indent="0" algn="l">
              <a:buNone/>
              <a:defRPr lang="en-GB" sz="2276" kern="1200" baseline="0" dirty="0">
                <a:solidFill>
                  <a:schemeClr val="tx2"/>
                </a:solidFill>
                <a:latin typeface="Arial" panose="020B0604020202020204" pitchFamily="34" charset="0"/>
                <a:ea typeface="+mn-ea"/>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pPr marL="0" lvl="0" indent="0" algn="l" defTabSz="1300460" rtl="0" eaLnBrk="1" latinLnBrk="0" hangingPunct="1">
              <a:lnSpc>
                <a:spcPct val="90000"/>
              </a:lnSpc>
              <a:spcBef>
                <a:spcPts val="1422"/>
              </a:spcBef>
              <a:buClr>
                <a:schemeClr val="tx1">
                  <a:lumMod val="65000"/>
                  <a:lumOff val="35000"/>
                </a:schemeClr>
              </a:buClr>
              <a:buFont typeface="Wingdings" panose="05000000000000000000" pitchFamily="2" charset="2"/>
              <a:buNone/>
            </a:pPr>
            <a:r>
              <a:rPr lang="en-US" dirty="0"/>
              <a:t>Name</a:t>
            </a:r>
            <a:endParaRPr lang="en-GB" dirty="0"/>
          </a:p>
        </p:txBody>
      </p:sp>
      <p:pic>
        <p:nvPicPr>
          <p:cNvPr id="19" name="Picture 1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46195" y="2626073"/>
            <a:ext cx="4766020" cy="1037998"/>
          </a:xfrm>
          <a:prstGeom prst="rect">
            <a:avLst/>
          </a:prstGeom>
          <a:effectLst/>
        </p:spPr>
      </p:pic>
      <p:sp>
        <p:nvSpPr>
          <p:cNvPr id="22" name="Text Placeholder 21"/>
          <p:cNvSpPr>
            <a:spLocks noGrp="1"/>
          </p:cNvSpPr>
          <p:nvPr>
            <p:ph type="body" sz="quarter" idx="10" hasCustomPrompt="1"/>
          </p:nvPr>
        </p:nvSpPr>
        <p:spPr>
          <a:xfrm>
            <a:off x="9248230" y="8850490"/>
            <a:ext cx="2930364" cy="477672"/>
          </a:xfrm>
        </p:spPr>
        <p:txBody>
          <a:bodyPr lIns="0" tIns="0" rIns="0" bIns="0" anchor="b">
            <a:noAutofit/>
          </a:bodyPr>
          <a:lstStyle>
            <a:lvl1pPr marL="0" indent="0" algn="r">
              <a:buNone/>
              <a:defRPr lang="en-US" sz="2276" kern="1200" baseline="0" smtClean="0">
                <a:solidFill>
                  <a:schemeClr val="tx2"/>
                </a:solidFill>
                <a:latin typeface="Arial" panose="020B0604020202020204" pitchFamily="34" charset="0"/>
                <a:ea typeface="+mn-ea"/>
                <a:cs typeface="Arial" panose="020B0604020202020204" pitchFamily="34" charset="0"/>
              </a:defRPr>
            </a:lvl1pPr>
            <a:lvl2pPr marL="650230" indent="0">
              <a:buNone/>
              <a:defRPr lang="en-US" sz="3129" kern="1200" smtClean="0">
                <a:solidFill>
                  <a:schemeClr val="accent6"/>
                </a:solidFill>
                <a:latin typeface="Arial" panose="020B0604020202020204" pitchFamily="34" charset="0"/>
                <a:ea typeface="+mn-ea"/>
                <a:cs typeface="Arial" panose="020B0604020202020204" pitchFamily="34" charset="0"/>
              </a:defRPr>
            </a:lvl2pPr>
            <a:lvl3pPr marL="1300460" indent="0">
              <a:buNone/>
              <a:defRPr lang="en-US" sz="3129" kern="1200" smtClean="0">
                <a:solidFill>
                  <a:schemeClr val="accent6"/>
                </a:solidFill>
                <a:latin typeface="Arial" panose="020B0604020202020204" pitchFamily="34" charset="0"/>
                <a:ea typeface="+mn-ea"/>
                <a:cs typeface="Arial" panose="020B0604020202020204" pitchFamily="34" charset="0"/>
              </a:defRPr>
            </a:lvl3pPr>
            <a:lvl4pPr marL="1950690" indent="0">
              <a:buNone/>
              <a:defRPr lang="en-US" sz="3129" kern="1200" smtClean="0">
                <a:solidFill>
                  <a:schemeClr val="accent6"/>
                </a:solidFill>
                <a:latin typeface="Arial" panose="020B0604020202020204" pitchFamily="34" charset="0"/>
                <a:ea typeface="+mn-ea"/>
                <a:cs typeface="Arial" panose="020B0604020202020204" pitchFamily="34" charset="0"/>
              </a:defRPr>
            </a:lvl4pPr>
            <a:lvl5pPr marL="2600919" indent="0">
              <a:buNone/>
              <a:defRPr lang="en-GB" sz="3129" kern="1200">
                <a:solidFill>
                  <a:schemeClr val="accent6"/>
                </a:solidFill>
                <a:latin typeface="Arial" panose="020B0604020202020204" pitchFamily="34" charset="0"/>
                <a:ea typeface="+mn-ea"/>
                <a:cs typeface="Arial" panose="020B0604020202020204" pitchFamily="34" charset="0"/>
              </a:defRPr>
            </a:lvl5pPr>
          </a:lstStyle>
          <a:p>
            <a:pPr lvl="0"/>
            <a:r>
              <a:rPr lang="en-US" dirty="0"/>
              <a:t>DD Month</a:t>
            </a:r>
            <a:endParaRPr lang="en-GB" dirty="0"/>
          </a:p>
        </p:txBody>
      </p:sp>
      <p:sp>
        <p:nvSpPr>
          <p:cNvPr id="23" name="Text Placeholder 21"/>
          <p:cNvSpPr>
            <a:spLocks noGrp="1"/>
          </p:cNvSpPr>
          <p:nvPr>
            <p:ph type="body" sz="quarter" idx="11" hasCustomPrompt="1"/>
          </p:nvPr>
        </p:nvSpPr>
        <p:spPr>
          <a:xfrm>
            <a:off x="5802142" y="8868481"/>
            <a:ext cx="2456462" cy="451625"/>
          </a:xfrm>
        </p:spPr>
        <p:txBody>
          <a:bodyPr lIns="0" tIns="0" rIns="0" bIns="0" anchor="b">
            <a:noAutofit/>
          </a:bodyPr>
          <a:lstStyle>
            <a:lvl1pPr marL="0" indent="0" algn="l">
              <a:buNone/>
              <a:defRPr lang="en-US" sz="2276" kern="1200" baseline="0" smtClean="0">
                <a:solidFill>
                  <a:schemeClr val="tx2"/>
                </a:solidFill>
                <a:latin typeface="Arial" panose="020B0604020202020204" pitchFamily="34" charset="0"/>
                <a:ea typeface="+mn-ea"/>
                <a:cs typeface="Arial" panose="020B0604020202020204" pitchFamily="34" charset="0"/>
              </a:defRPr>
            </a:lvl1pPr>
            <a:lvl2pPr marL="650230" indent="0">
              <a:buNone/>
              <a:defRPr lang="en-US" sz="3129" kern="1200" smtClean="0">
                <a:solidFill>
                  <a:schemeClr val="accent6"/>
                </a:solidFill>
                <a:latin typeface="Arial" panose="020B0604020202020204" pitchFamily="34" charset="0"/>
                <a:ea typeface="+mn-ea"/>
                <a:cs typeface="Arial" panose="020B0604020202020204" pitchFamily="34" charset="0"/>
              </a:defRPr>
            </a:lvl2pPr>
            <a:lvl3pPr marL="1300460" indent="0">
              <a:buNone/>
              <a:defRPr lang="en-US" sz="3129" kern="1200" smtClean="0">
                <a:solidFill>
                  <a:schemeClr val="accent6"/>
                </a:solidFill>
                <a:latin typeface="Arial" panose="020B0604020202020204" pitchFamily="34" charset="0"/>
                <a:ea typeface="+mn-ea"/>
                <a:cs typeface="Arial" panose="020B0604020202020204" pitchFamily="34" charset="0"/>
              </a:defRPr>
            </a:lvl3pPr>
            <a:lvl4pPr marL="1950690" indent="0">
              <a:buNone/>
              <a:defRPr lang="en-US" sz="3129" kern="1200" smtClean="0">
                <a:solidFill>
                  <a:schemeClr val="accent6"/>
                </a:solidFill>
                <a:latin typeface="Arial" panose="020B0604020202020204" pitchFamily="34" charset="0"/>
                <a:ea typeface="+mn-ea"/>
                <a:cs typeface="Arial" panose="020B0604020202020204" pitchFamily="34" charset="0"/>
              </a:defRPr>
            </a:lvl4pPr>
            <a:lvl5pPr marL="2600919" indent="0">
              <a:buNone/>
              <a:defRPr lang="en-GB" sz="3129" kern="1200">
                <a:solidFill>
                  <a:schemeClr val="accent6"/>
                </a:solidFill>
                <a:latin typeface="Arial" panose="020B0604020202020204" pitchFamily="34" charset="0"/>
                <a:ea typeface="+mn-ea"/>
                <a:cs typeface="Arial" panose="020B0604020202020204" pitchFamily="34" charset="0"/>
              </a:defRPr>
            </a:lvl5pPr>
          </a:lstStyle>
          <a:p>
            <a:pPr lvl="0"/>
            <a:r>
              <a:rPr lang="en-US" dirty="0"/>
              <a:t>Location</a:t>
            </a:r>
            <a:endParaRPr lang="en-GB" dirty="0"/>
          </a:p>
        </p:txBody>
      </p:sp>
      <p:grpSp>
        <p:nvGrpSpPr>
          <p:cNvPr id="43" name="Group 42"/>
          <p:cNvGrpSpPr/>
          <p:nvPr userDrawn="1"/>
        </p:nvGrpSpPr>
        <p:grpSpPr>
          <a:xfrm>
            <a:off x="1" y="2819132"/>
            <a:ext cx="5378027" cy="5370785"/>
            <a:chOff x="0" y="2496553"/>
            <a:chExt cx="3076575" cy="3072432"/>
          </a:xfrm>
        </p:grpSpPr>
        <p:grpSp>
          <p:nvGrpSpPr>
            <p:cNvPr id="24" name="Group 23"/>
            <p:cNvGrpSpPr/>
            <p:nvPr userDrawn="1"/>
          </p:nvGrpSpPr>
          <p:grpSpPr>
            <a:xfrm>
              <a:off x="0" y="2496553"/>
              <a:ext cx="3076575" cy="494772"/>
              <a:chOff x="0" y="2743200"/>
              <a:chExt cx="4699000" cy="755689"/>
            </a:xfrm>
          </p:grpSpPr>
          <p:sp>
            <p:nvSpPr>
              <p:cNvPr id="25" name="Rectangle 24"/>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6" name="Rectangle 25"/>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7" name="Rectangle 26"/>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8" name="Rectangle 27"/>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9" name="Rectangle 28"/>
              <p:cNvSpPr/>
              <p:nvPr userDrawn="1"/>
            </p:nvSpPr>
            <p:spPr>
              <a:xfrm>
                <a:off x="3912840" y="2743200"/>
                <a:ext cx="786160" cy="75568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30" name="Group 29"/>
            <p:cNvGrpSpPr/>
            <p:nvPr userDrawn="1"/>
          </p:nvGrpSpPr>
          <p:grpSpPr>
            <a:xfrm>
              <a:off x="0" y="3140968"/>
              <a:ext cx="2436112" cy="494772"/>
              <a:chOff x="0" y="2743200"/>
              <a:chExt cx="3720790" cy="755689"/>
            </a:xfrm>
          </p:grpSpPr>
          <p:sp>
            <p:nvSpPr>
              <p:cNvPr id="31" name="Rectangle 30"/>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2" name="Rectangle 31"/>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3" name="Rectangle 32"/>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4" name="Rectangle 33"/>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35" name="Group 34"/>
            <p:cNvGrpSpPr/>
            <p:nvPr userDrawn="1"/>
          </p:nvGrpSpPr>
          <p:grpSpPr>
            <a:xfrm>
              <a:off x="0" y="3785383"/>
              <a:ext cx="1795649" cy="494772"/>
              <a:chOff x="0" y="2743200"/>
              <a:chExt cx="2742580" cy="755689"/>
            </a:xfrm>
          </p:grpSpPr>
          <p:sp>
            <p:nvSpPr>
              <p:cNvPr id="36" name="Rectangle 35"/>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7" name="Rectangle 36"/>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8" name="Rectangle 37"/>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39" name="Group 38"/>
            <p:cNvGrpSpPr/>
            <p:nvPr userDrawn="1"/>
          </p:nvGrpSpPr>
          <p:grpSpPr>
            <a:xfrm>
              <a:off x="0" y="4429798"/>
              <a:ext cx="1155186" cy="494772"/>
              <a:chOff x="0" y="2743200"/>
              <a:chExt cx="1764370" cy="755689"/>
            </a:xfrm>
          </p:grpSpPr>
          <p:sp>
            <p:nvSpPr>
              <p:cNvPr id="40" name="Rectangle 39"/>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41" name="Rectangle 40"/>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sp>
          <p:nvSpPr>
            <p:cNvPr id="42" name="Rectangle 41"/>
            <p:cNvSpPr/>
            <p:nvPr userDrawn="1"/>
          </p:nvSpPr>
          <p:spPr>
            <a:xfrm>
              <a:off x="0" y="5074213"/>
              <a:ext cx="514723" cy="4947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pic>
        <p:nvPicPr>
          <p:cNvPr id="44" name="Picture 43"/>
          <p:cNvPicPr>
            <a:picLocks noChangeAspect="1"/>
          </p:cNvPicPr>
          <p:nvPr userDrawn="1"/>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95756" y="3721195"/>
            <a:ext cx="2333201" cy="515900"/>
          </a:xfrm>
          <a:prstGeom prst="rect">
            <a:avLst/>
          </a:prstGeom>
        </p:spPr>
      </p:pic>
    </p:spTree>
    <p:extLst>
      <p:ext uri="{BB962C8B-B14F-4D97-AF65-F5344CB8AC3E}">
        <p14:creationId xmlns:p14="http://schemas.microsoft.com/office/powerpoint/2010/main" val="2171148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half imag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27649"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Text with half page image image</a:t>
            </a:r>
            <a:endParaRPr lang="en-GB" dirty="0"/>
          </a:p>
        </p:txBody>
      </p:sp>
      <p:sp>
        <p:nvSpPr>
          <p:cNvPr id="3" name="Content Placeholder 2"/>
          <p:cNvSpPr>
            <a:spLocks noGrp="1"/>
          </p:cNvSpPr>
          <p:nvPr>
            <p:ph idx="1"/>
          </p:nvPr>
        </p:nvSpPr>
        <p:spPr>
          <a:xfrm>
            <a:off x="894079" y="2271327"/>
            <a:ext cx="5323840" cy="6249527"/>
          </a:xfrm>
        </p:spPr>
        <p:txBody>
          <a:bodyPr/>
          <a:lstStyle>
            <a:lvl1pPr marL="325115" indent="-325115">
              <a:buClr>
                <a:schemeClr val="tx1">
                  <a:lumMod val="65000"/>
                  <a:lumOff val="35000"/>
                </a:schemeClr>
              </a:buClr>
              <a:buFont typeface="Wingdings" panose="05000000000000000000" pitchFamily="2" charset="2"/>
              <a:buChar char="§"/>
              <a:defRPr>
                <a:solidFill>
                  <a:schemeClr val="tx1">
                    <a:lumMod val="65000"/>
                    <a:lumOff val="35000"/>
                  </a:schemeClr>
                </a:solidFill>
              </a:defRPr>
            </a:lvl1pPr>
            <a:lvl2pPr>
              <a:buClr>
                <a:schemeClr val="bg1">
                  <a:lumMod val="65000"/>
                </a:schemeClr>
              </a:buClr>
              <a:defRPr>
                <a:solidFill>
                  <a:schemeClr val="tx1">
                    <a:lumMod val="65000"/>
                    <a:lumOff val="35000"/>
                  </a:schemeClr>
                </a:solidFill>
              </a:defRPr>
            </a:lvl2pPr>
            <a:lvl3pPr>
              <a:buClr>
                <a:schemeClr val="bg1">
                  <a:lumMod val="65000"/>
                </a:schemeClr>
              </a:buClr>
              <a:defRPr>
                <a:solidFill>
                  <a:schemeClr val="tx1">
                    <a:lumMod val="65000"/>
                    <a:lumOff val="35000"/>
                  </a:schemeClr>
                </a:solidFill>
              </a:defRPr>
            </a:lvl3pPr>
            <a:lvl4pPr>
              <a:buClr>
                <a:schemeClr val="bg1">
                  <a:lumMod val="65000"/>
                </a:schemeClr>
              </a:buClr>
              <a:defRPr>
                <a:solidFill>
                  <a:schemeClr val="tx1">
                    <a:lumMod val="65000"/>
                    <a:lumOff val="35000"/>
                  </a:schemeClr>
                </a:solidFill>
              </a:defRPr>
            </a:lvl4pPr>
            <a:lvl5pPr>
              <a:buClr>
                <a:schemeClr val="bg1">
                  <a:lumMod val="6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7"/>
          <p:cNvSpPr>
            <a:spLocks noGrp="1"/>
          </p:cNvSpPr>
          <p:nvPr>
            <p:ph type="body" sz="quarter" idx="14"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9" name="Picture Placeholder 4"/>
          <p:cNvSpPr>
            <a:spLocks noGrp="1"/>
          </p:cNvSpPr>
          <p:nvPr>
            <p:ph type="pic" sz="quarter" idx="16" hasCustomPrompt="1"/>
          </p:nvPr>
        </p:nvSpPr>
        <p:spPr>
          <a:xfrm>
            <a:off x="6502400" y="2018454"/>
            <a:ext cx="5662507" cy="6732693"/>
          </a:xfrm>
          <a:solidFill>
            <a:schemeClr val="bg2">
              <a:lumMod val="90000"/>
            </a:schemeClr>
          </a:solidFill>
        </p:spPr>
        <p:txBody>
          <a:bodyPr anchor="ctr"/>
          <a:lstStyle>
            <a:lvl1pPr marL="0" indent="0" algn="ctr">
              <a:buNone/>
              <a:defRPr sz="1707" baseline="0"/>
            </a:lvl1pPr>
          </a:lstStyle>
          <a:p>
            <a:r>
              <a:rPr lang="en-GB" dirty="0"/>
              <a:t>Click to insert image</a:t>
            </a:r>
          </a:p>
        </p:txBody>
      </p:sp>
      <p:pic>
        <p:nvPicPr>
          <p:cNvPr id="13" name="Picture 12"/>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4" name="Picture 3">
            <a:extLst>
              <a:ext uri="{FF2B5EF4-FFF2-40B4-BE49-F238E27FC236}">
                <a16:creationId xmlns:a16="http://schemas.microsoft.com/office/drawing/2014/main" id="{277DBAB7-5B6A-403C-8D80-20D5C7256F4C}"/>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185109105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28673"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Full image</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7"/>
          <p:cNvSpPr>
            <a:spLocks noGrp="1"/>
          </p:cNvSpPr>
          <p:nvPr>
            <p:ph type="body" sz="quarter" idx="14"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9" name="Picture Placeholder 4"/>
          <p:cNvSpPr>
            <a:spLocks noGrp="1"/>
          </p:cNvSpPr>
          <p:nvPr>
            <p:ph type="pic" sz="quarter" idx="16" hasCustomPrompt="1"/>
          </p:nvPr>
        </p:nvSpPr>
        <p:spPr>
          <a:xfrm>
            <a:off x="0" y="2018454"/>
            <a:ext cx="12164907" cy="6732693"/>
          </a:xfrm>
          <a:solidFill>
            <a:schemeClr val="bg2">
              <a:lumMod val="90000"/>
            </a:schemeClr>
          </a:solidFill>
        </p:spPr>
        <p:txBody>
          <a:bodyPr anchor="ctr"/>
          <a:lstStyle>
            <a:lvl1pPr marL="0" indent="0" algn="ctr">
              <a:buNone/>
              <a:defRPr sz="1707" baseline="0"/>
            </a:lvl1pPr>
          </a:lstStyle>
          <a:p>
            <a:r>
              <a:rPr lang="en-GB" dirty="0"/>
              <a:t>Click to insert image</a:t>
            </a:r>
          </a:p>
        </p:txBody>
      </p:sp>
      <p:pic>
        <p:nvPicPr>
          <p:cNvPr id="12" name="Picture 11"/>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00842DA4-F2B3-4FF0-B211-0E50101755C7}"/>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302266888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29697"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Video</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7"/>
          <p:cNvSpPr>
            <a:spLocks noGrp="1"/>
          </p:cNvSpPr>
          <p:nvPr>
            <p:ph type="body" sz="quarter" idx="14"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4" name="Media Placeholder 3"/>
          <p:cNvSpPr>
            <a:spLocks noGrp="1"/>
          </p:cNvSpPr>
          <p:nvPr>
            <p:ph type="media" sz="quarter" idx="15" hasCustomPrompt="1"/>
          </p:nvPr>
        </p:nvSpPr>
        <p:spPr>
          <a:xfrm>
            <a:off x="1" y="2031999"/>
            <a:ext cx="12151360" cy="6719148"/>
          </a:xfrm>
          <a:solidFill>
            <a:schemeClr val="bg2">
              <a:lumMod val="90000"/>
            </a:schemeClr>
          </a:solidFill>
        </p:spPr>
        <p:txBody>
          <a:bodyPr anchor="ctr"/>
          <a:lstStyle>
            <a:lvl1pPr marL="0" indent="0" algn="ctr" defTabSz="1300460" rtl="0" eaLnBrk="1" latinLnBrk="0" hangingPunct="1">
              <a:lnSpc>
                <a:spcPct val="90000"/>
              </a:lnSpc>
              <a:spcBef>
                <a:spcPts val="1422"/>
              </a:spcBef>
              <a:buClr>
                <a:schemeClr val="tx1">
                  <a:lumMod val="65000"/>
                  <a:lumOff val="35000"/>
                </a:schemeClr>
              </a:buClr>
              <a:buFont typeface="Wingdings" panose="05000000000000000000" pitchFamily="2" charset="2"/>
              <a:buNone/>
              <a:defRPr lang="en-GB" sz="1707" kern="1200"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r>
              <a:rPr lang="en-GB" dirty="0"/>
              <a:t>Click to add video</a:t>
            </a:r>
          </a:p>
        </p:txBody>
      </p:sp>
      <p:pic>
        <p:nvPicPr>
          <p:cNvPr id="12" name="Picture 11"/>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CE731239-9D64-4C33-8EE5-6B0B7EDD31CC}"/>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87325673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30721"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pic>
        <p:nvPicPr>
          <p:cNvPr id="11" name="Picture 10"/>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92669693-69F4-4201-B2DB-EBABB6843F59}"/>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349297998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TERHUB logo">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31745"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pic>
        <p:nvPicPr>
          <p:cNvPr id="20" name="Picture 19"/>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DCA932D7-B4AA-4BF9-9E16-A4BBF197CBE9}"/>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04938109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ILHUB logo">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32769"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pic>
        <p:nvPicPr>
          <p:cNvPr id="23" name="Picture 22"/>
          <p:cNvPicPr>
            <a:picLocks noChangeAspect="1"/>
          </p:cNvPicPr>
          <p:nvPr userDrawn="1"/>
        </p:nvPicPr>
        <p:blipFill rotWithShape="1">
          <a:blip r:embed="rId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11331787" y="1470716"/>
            <a:ext cx="827927" cy="257626"/>
          </a:xfrm>
          <a:prstGeom prst="rect">
            <a:avLst/>
          </a:prstGeom>
        </p:spPr>
      </p:pic>
      <p:pic>
        <p:nvPicPr>
          <p:cNvPr id="4" name="Picture 3">
            <a:extLst>
              <a:ext uri="{FF2B5EF4-FFF2-40B4-BE49-F238E27FC236}">
                <a16:creationId xmlns:a16="http://schemas.microsoft.com/office/drawing/2014/main" id="{7733C994-A83F-4E1F-91AD-4C5BE53A03E9}"/>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352147401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SIDENTIAL HUB logo">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33793"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pic>
        <p:nvPicPr>
          <p:cNvPr id="23" name="Picture 22"/>
          <p:cNvPicPr>
            <a:picLocks noChangeAspect="1"/>
          </p:cNvPicPr>
          <p:nvPr userDrawn="1"/>
        </p:nvPicPr>
        <p:blipFill rotWithShape="1">
          <a:blip r:embed="rId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10593493" y="1490131"/>
            <a:ext cx="1558094" cy="230034"/>
          </a:xfrm>
          <a:prstGeom prst="rect">
            <a:avLst/>
          </a:prstGeom>
        </p:spPr>
      </p:pic>
      <p:pic>
        <p:nvPicPr>
          <p:cNvPr id="3" name="Picture 2">
            <a:extLst>
              <a:ext uri="{FF2B5EF4-FFF2-40B4-BE49-F238E27FC236}">
                <a16:creationId xmlns:a16="http://schemas.microsoft.com/office/drawing/2014/main" id="{7CA1BA7E-97AF-4F0A-9174-E133A5DB77A2}"/>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92401028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34817"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1" name="Rectangle 10"/>
          <p:cNvSpPr/>
          <p:nvPr userDrawn="1"/>
        </p:nvSpPr>
        <p:spPr>
          <a:xfrm>
            <a:off x="22577" y="2009423"/>
            <a:ext cx="12982222" cy="675978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45" name="Rectangle 44"/>
          <p:cNvSpPr/>
          <p:nvPr userDrawn="1"/>
        </p:nvSpPr>
        <p:spPr>
          <a:xfrm>
            <a:off x="3383290" y="7917559"/>
            <a:ext cx="6271361" cy="355034"/>
          </a:xfrm>
          <a:prstGeom prst="rect">
            <a:avLst/>
          </a:prstGeom>
          <a:solidFill>
            <a:schemeClr val="bg1"/>
          </a:solidFill>
        </p:spPr>
        <p:txBody>
          <a:bodyPr wrap="square">
            <a:spAutoFit/>
          </a:bodyPr>
          <a:lstStyle/>
          <a:p>
            <a:pPr algn="ctr"/>
            <a:r>
              <a:rPr lang="en-GB" sz="1707" b="1" cap="all" dirty="0">
                <a:solidFill>
                  <a:srgbClr val="177471"/>
                </a:solidFill>
                <a:latin typeface="Arial" panose="020B0604020202020204" pitchFamily="34" charset="0"/>
              </a:rPr>
              <a:t>Academia, skills &amp; apprenticeships</a:t>
            </a:r>
          </a:p>
        </p:txBody>
      </p:sp>
      <p:sp>
        <p:nvSpPr>
          <p:cNvPr id="46" name="Text Box 38"/>
          <p:cNvSpPr txBox="1">
            <a:spLocks noChangeArrowheads="1"/>
          </p:cNvSpPr>
          <p:nvPr userDrawn="1"/>
        </p:nvSpPr>
        <p:spPr bwMode="auto">
          <a:xfrm>
            <a:off x="10218310" y="2289386"/>
            <a:ext cx="1933050" cy="5358002"/>
          </a:xfrm>
          <a:prstGeom prst="rect">
            <a:avLst/>
          </a:prstGeom>
          <a:solidFill>
            <a:schemeClr val="tx2"/>
          </a:solidFill>
          <a:ln>
            <a:noFill/>
          </a:ln>
          <a:effectLst/>
        </p:spPr>
        <p:txBody>
          <a:bodyPr wrap="square" lIns="0" tIns="0" rIns="0" bIns="0" anchor="ctr">
            <a:noAutofit/>
          </a:bodyPr>
          <a:lstStyle/>
          <a:p>
            <a:pPr algn="ctr">
              <a:spcBef>
                <a:spcPts val="711"/>
              </a:spcBef>
              <a:spcAft>
                <a:spcPts val="711"/>
              </a:spcAft>
            </a:pPr>
            <a:r>
              <a:rPr lang="en-US" sz="1422" spc="-43" dirty="0">
                <a:solidFill>
                  <a:schemeClr val="bg1"/>
                </a:solidFill>
                <a:latin typeface="Arial" panose="020B0604020202020204" pitchFamily="34" charset="0"/>
              </a:rPr>
              <a:t>PUBLIC</a:t>
            </a:r>
            <a:br>
              <a:rPr lang="en-US" sz="1422" spc="-43" dirty="0">
                <a:solidFill>
                  <a:schemeClr val="bg1"/>
                </a:solidFill>
                <a:latin typeface="Arial" panose="020B0604020202020204" pitchFamily="34" charset="0"/>
              </a:rPr>
            </a:br>
            <a:r>
              <a:rPr lang="en-US" sz="1422" spc="-43" dirty="0">
                <a:solidFill>
                  <a:schemeClr val="bg1"/>
                </a:solidFill>
                <a:latin typeface="Arial" panose="020B0604020202020204" pitchFamily="34" charset="0"/>
              </a:rPr>
              <a:t>SECTOR</a:t>
            </a:r>
          </a:p>
          <a:p>
            <a:pPr algn="ctr">
              <a:spcBef>
                <a:spcPts val="711"/>
              </a:spcBef>
              <a:spcAft>
                <a:spcPts val="711"/>
              </a:spcAft>
            </a:pPr>
            <a:r>
              <a:rPr lang="en-US" sz="1422" spc="-43" dirty="0">
                <a:solidFill>
                  <a:schemeClr val="bg1"/>
                </a:solidFill>
                <a:latin typeface="Arial" panose="020B0604020202020204" pitchFamily="34" charset="0"/>
              </a:rPr>
              <a:t>CLIENTS</a:t>
            </a:r>
          </a:p>
          <a:p>
            <a:pPr algn="ctr">
              <a:spcBef>
                <a:spcPts val="711"/>
              </a:spcBef>
              <a:spcAft>
                <a:spcPts val="711"/>
              </a:spcAft>
            </a:pPr>
            <a:r>
              <a:rPr lang="en-US" sz="1422" spc="-43" dirty="0">
                <a:solidFill>
                  <a:schemeClr val="bg1"/>
                </a:solidFill>
                <a:latin typeface="Arial" panose="020B0604020202020204" pitchFamily="34" charset="0"/>
              </a:rPr>
              <a:t>PRIVATE</a:t>
            </a:r>
            <a:br>
              <a:rPr lang="en-US" sz="1422" spc="-43" dirty="0">
                <a:solidFill>
                  <a:schemeClr val="bg1"/>
                </a:solidFill>
                <a:latin typeface="Arial" panose="020B0604020202020204" pitchFamily="34" charset="0"/>
              </a:rPr>
            </a:br>
            <a:r>
              <a:rPr lang="en-US" sz="1422" spc="-43" dirty="0">
                <a:solidFill>
                  <a:schemeClr val="bg1"/>
                </a:solidFill>
                <a:latin typeface="Arial" panose="020B0604020202020204" pitchFamily="34" charset="0"/>
              </a:rPr>
              <a:t>SECTOR</a:t>
            </a:r>
          </a:p>
        </p:txBody>
      </p:sp>
      <p:sp>
        <p:nvSpPr>
          <p:cNvPr id="47" name="Text Box 38"/>
          <p:cNvSpPr txBox="1">
            <a:spLocks noChangeArrowheads="1"/>
          </p:cNvSpPr>
          <p:nvPr userDrawn="1"/>
        </p:nvSpPr>
        <p:spPr bwMode="auto">
          <a:xfrm>
            <a:off x="894080" y="2289386"/>
            <a:ext cx="1933050" cy="5358002"/>
          </a:xfrm>
          <a:prstGeom prst="rect">
            <a:avLst/>
          </a:prstGeom>
          <a:solidFill>
            <a:schemeClr val="tx2"/>
          </a:solidFill>
          <a:ln>
            <a:noFill/>
          </a:ln>
          <a:effectLst/>
        </p:spPr>
        <p:txBody>
          <a:bodyPr wrap="square" lIns="0" tIns="0" rIns="0" bIns="0" anchor="ctr">
            <a:noAutofit/>
          </a:bodyPr>
          <a:lstStyle/>
          <a:p>
            <a:pPr algn="ctr">
              <a:spcBef>
                <a:spcPts val="711"/>
              </a:spcBef>
              <a:spcAft>
                <a:spcPts val="711"/>
              </a:spcAft>
            </a:pPr>
            <a:r>
              <a:rPr lang="en-US" sz="1422" spc="-43" dirty="0">
                <a:solidFill>
                  <a:schemeClr val="bg1"/>
                </a:solidFill>
                <a:latin typeface="Arial" panose="020B0604020202020204" pitchFamily="34" charset="0"/>
              </a:rPr>
              <a:t>OFFSITE MANUFACTURERS</a:t>
            </a:r>
          </a:p>
          <a:p>
            <a:pPr algn="ctr">
              <a:spcBef>
                <a:spcPts val="711"/>
              </a:spcBef>
              <a:spcAft>
                <a:spcPts val="711"/>
              </a:spcAft>
            </a:pPr>
            <a:r>
              <a:rPr lang="en-US" sz="1422" spc="-43" dirty="0">
                <a:solidFill>
                  <a:schemeClr val="bg1"/>
                </a:solidFill>
                <a:latin typeface="Arial" panose="020B0604020202020204" pitchFamily="34" charset="0"/>
              </a:rPr>
              <a:t>SUPPLY</a:t>
            </a:r>
            <a:br>
              <a:rPr lang="en-US" sz="1422" spc="-43" dirty="0">
                <a:solidFill>
                  <a:schemeClr val="bg1"/>
                </a:solidFill>
                <a:latin typeface="Arial" panose="020B0604020202020204" pitchFamily="34" charset="0"/>
              </a:rPr>
            </a:br>
            <a:r>
              <a:rPr lang="en-US" sz="1422" spc="-43" dirty="0">
                <a:solidFill>
                  <a:schemeClr val="bg1"/>
                </a:solidFill>
                <a:latin typeface="Arial" panose="020B0604020202020204" pitchFamily="34" charset="0"/>
              </a:rPr>
              <a:t>CHAIN</a:t>
            </a:r>
          </a:p>
          <a:p>
            <a:pPr algn="ctr">
              <a:spcBef>
                <a:spcPts val="711"/>
              </a:spcBef>
              <a:spcAft>
                <a:spcPts val="711"/>
              </a:spcAft>
            </a:pPr>
            <a:r>
              <a:rPr lang="en-US" sz="1422" spc="-43" dirty="0">
                <a:solidFill>
                  <a:schemeClr val="bg1"/>
                </a:solidFill>
                <a:latin typeface="Arial" panose="020B0604020202020204" pitchFamily="34" charset="0"/>
              </a:rPr>
              <a:t>CONTRACTORS</a:t>
            </a:r>
          </a:p>
          <a:p>
            <a:pPr algn="ctr">
              <a:spcBef>
                <a:spcPts val="711"/>
              </a:spcBef>
              <a:spcAft>
                <a:spcPts val="711"/>
              </a:spcAft>
            </a:pPr>
            <a:r>
              <a:rPr lang="en-US" sz="1422" spc="-43" dirty="0">
                <a:solidFill>
                  <a:schemeClr val="bg1"/>
                </a:solidFill>
                <a:latin typeface="Arial" panose="020B0604020202020204" pitchFamily="34" charset="0"/>
              </a:rPr>
              <a:t>COMPONENT UPPLIERS </a:t>
            </a:r>
          </a:p>
        </p:txBody>
      </p:sp>
      <p:sp>
        <p:nvSpPr>
          <p:cNvPr id="48" name="Rectangle 47"/>
          <p:cNvSpPr/>
          <p:nvPr userDrawn="1"/>
        </p:nvSpPr>
        <p:spPr>
          <a:xfrm>
            <a:off x="3376303" y="2312667"/>
            <a:ext cx="6279753" cy="533472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49" name="Text Box 38"/>
          <p:cNvSpPr txBox="1">
            <a:spLocks noChangeArrowheads="1"/>
          </p:cNvSpPr>
          <p:nvPr userDrawn="1"/>
        </p:nvSpPr>
        <p:spPr bwMode="auto">
          <a:xfrm>
            <a:off x="3516395" y="4514672"/>
            <a:ext cx="6011490" cy="926686"/>
          </a:xfrm>
          <a:prstGeom prst="rect">
            <a:avLst/>
          </a:prstGeom>
          <a:solidFill>
            <a:schemeClr val="bg1"/>
          </a:solidFill>
          <a:ln>
            <a:noFill/>
          </a:ln>
          <a:effectLst/>
        </p:spPr>
        <p:txBody>
          <a:bodyPr wrap="square">
            <a:noAutofit/>
          </a:bodyPr>
          <a:lstStyle/>
          <a:p>
            <a:endParaRPr lang="en-US" sz="1564" dirty="0">
              <a:solidFill>
                <a:schemeClr val="tx1">
                  <a:lumMod val="65000"/>
                  <a:lumOff val="35000"/>
                </a:schemeClr>
              </a:solidFill>
              <a:latin typeface="Arial" panose="020B0604020202020204" pitchFamily="34" charset="0"/>
            </a:endParaRPr>
          </a:p>
        </p:txBody>
      </p:sp>
      <p:sp>
        <p:nvSpPr>
          <p:cNvPr id="50" name="Text Box 38"/>
          <p:cNvSpPr txBox="1">
            <a:spLocks noChangeArrowheads="1"/>
          </p:cNvSpPr>
          <p:nvPr userDrawn="1"/>
        </p:nvSpPr>
        <p:spPr bwMode="auto">
          <a:xfrm>
            <a:off x="5570428" y="5957938"/>
            <a:ext cx="1904253" cy="1548092"/>
          </a:xfrm>
          <a:prstGeom prst="rect">
            <a:avLst/>
          </a:prstGeom>
          <a:solidFill>
            <a:schemeClr val="bg1"/>
          </a:solidFill>
          <a:ln>
            <a:noFill/>
          </a:ln>
          <a:effectLst/>
        </p:spPr>
        <p:txBody>
          <a:bodyPr wrap="square">
            <a:noAutofit/>
          </a:bodyPr>
          <a:lstStyle/>
          <a:p>
            <a:pPr algn="ctr">
              <a:lnSpc>
                <a:spcPct val="85000"/>
              </a:lnSpc>
              <a:spcAft>
                <a:spcPts val="284"/>
              </a:spcAft>
            </a:pPr>
            <a:r>
              <a:rPr lang="en-US" sz="1422" b="1" dirty="0">
                <a:solidFill>
                  <a:srgbClr val="177471"/>
                </a:solidFill>
                <a:latin typeface="Arial" panose="020B0604020202020204" pitchFamily="34" charset="0"/>
              </a:rPr>
              <a:t>LEAN</a:t>
            </a:r>
          </a:p>
          <a:p>
            <a:pPr algn="ctr">
              <a:lnSpc>
                <a:spcPct val="85000"/>
              </a:lnSpc>
              <a:spcAft>
                <a:spcPts val="284"/>
              </a:spcAft>
            </a:pPr>
            <a:r>
              <a:rPr lang="en-GB" sz="1422" dirty="0">
                <a:solidFill>
                  <a:schemeClr val="tx1">
                    <a:lumMod val="65000"/>
                    <a:lumOff val="35000"/>
                  </a:schemeClr>
                </a:solidFill>
                <a:latin typeface="Arial" panose="020B0604020202020204" pitchFamily="34" charset="0"/>
              </a:rPr>
              <a:t>Manufacturing Systems Design</a:t>
            </a:r>
          </a:p>
          <a:p>
            <a:pPr algn="ctr">
              <a:lnSpc>
                <a:spcPct val="85000"/>
              </a:lnSpc>
              <a:spcAft>
                <a:spcPts val="284"/>
              </a:spcAft>
            </a:pPr>
            <a:r>
              <a:rPr lang="en-GB" sz="1422" dirty="0" err="1">
                <a:solidFill>
                  <a:schemeClr val="tx1">
                    <a:lumMod val="65000"/>
                    <a:lumOff val="35000"/>
                  </a:schemeClr>
                </a:solidFill>
                <a:latin typeface="Arial" panose="020B0604020202020204" pitchFamily="34" charset="0"/>
              </a:rPr>
              <a:t>DfMA</a:t>
            </a:r>
            <a:r>
              <a:rPr lang="en-GB" sz="1422" dirty="0">
                <a:solidFill>
                  <a:schemeClr val="tx1">
                    <a:lumMod val="65000"/>
                    <a:lumOff val="35000"/>
                  </a:schemeClr>
                </a:solidFill>
                <a:latin typeface="Arial" panose="020B0604020202020204" pitchFamily="34" charset="0"/>
              </a:rPr>
              <a:t>, Site Process &amp; Logistics</a:t>
            </a:r>
          </a:p>
        </p:txBody>
      </p:sp>
      <p:sp>
        <p:nvSpPr>
          <p:cNvPr id="51" name="Text Box 38"/>
          <p:cNvSpPr txBox="1">
            <a:spLocks noChangeArrowheads="1"/>
          </p:cNvSpPr>
          <p:nvPr userDrawn="1"/>
        </p:nvSpPr>
        <p:spPr bwMode="auto">
          <a:xfrm>
            <a:off x="3516393" y="5957938"/>
            <a:ext cx="1904253" cy="1548092"/>
          </a:xfrm>
          <a:prstGeom prst="rect">
            <a:avLst/>
          </a:prstGeom>
          <a:solidFill>
            <a:schemeClr val="bg1"/>
          </a:solidFill>
          <a:ln>
            <a:noFill/>
          </a:ln>
          <a:effectLst/>
        </p:spPr>
        <p:txBody>
          <a:bodyPr wrap="square">
            <a:noAutofit/>
          </a:bodyPr>
          <a:lstStyle/>
          <a:p>
            <a:endParaRPr lang="en-US" sz="1707" dirty="0">
              <a:solidFill>
                <a:schemeClr val="tx1">
                  <a:lumMod val="65000"/>
                  <a:lumOff val="35000"/>
                </a:schemeClr>
              </a:solidFill>
              <a:latin typeface="Arial" panose="020B0604020202020204" pitchFamily="34" charset="0"/>
            </a:endParaRPr>
          </a:p>
        </p:txBody>
      </p:sp>
      <p:sp>
        <p:nvSpPr>
          <p:cNvPr id="52" name="Text Box 38"/>
          <p:cNvSpPr txBox="1">
            <a:spLocks noChangeArrowheads="1"/>
          </p:cNvSpPr>
          <p:nvPr userDrawn="1"/>
        </p:nvSpPr>
        <p:spPr bwMode="auto">
          <a:xfrm>
            <a:off x="5570428" y="2430741"/>
            <a:ext cx="1904253" cy="1548092"/>
          </a:xfrm>
          <a:prstGeom prst="rect">
            <a:avLst/>
          </a:prstGeom>
          <a:solidFill>
            <a:schemeClr val="bg1"/>
          </a:solidFill>
          <a:ln>
            <a:noFill/>
          </a:ln>
          <a:effectLst/>
        </p:spPr>
        <p:txBody>
          <a:bodyPr wrap="square">
            <a:noAutofit/>
          </a:bodyPr>
          <a:lstStyle/>
          <a:p>
            <a:pPr algn="ctr">
              <a:lnSpc>
                <a:spcPct val="85000"/>
              </a:lnSpc>
              <a:spcAft>
                <a:spcPts val="284"/>
              </a:spcAft>
            </a:pPr>
            <a:r>
              <a:rPr lang="en-US" sz="1422" b="1" dirty="0">
                <a:solidFill>
                  <a:srgbClr val="177471"/>
                </a:solidFill>
                <a:latin typeface="Arial" panose="020B0604020202020204" pitchFamily="34" charset="0"/>
              </a:rPr>
              <a:t>GOVERNMENT </a:t>
            </a:r>
          </a:p>
          <a:p>
            <a:pPr algn="ctr">
              <a:lnSpc>
                <a:spcPct val="85000"/>
              </a:lnSpc>
              <a:spcAft>
                <a:spcPts val="284"/>
              </a:spcAft>
            </a:pPr>
            <a:r>
              <a:rPr lang="en-US" sz="1422" dirty="0">
                <a:solidFill>
                  <a:schemeClr val="tx1">
                    <a:lumMod val="65000"/>
                    <a:lumOff val="35000"/>
                  </a:schemeClr>
                </a:solidFill>
                <a:latin typeface="Arial" panose="020B0604020202020204" pitchFamily="34" charset="0"/>
              </a:rPr>
              <a:t>Cabinet Office</a:t>
            </a:r>
          </a:p>
          <a:p>
            <a:pPr algn="ctr">
              <a:lnSpc>
                <a:spcPct val="85000"/>
              </a:lnSpc>
              <a:spcAft>
                <a:spcPts val="284"/>
              </a:spcAft>
            </a:pPr>
            <a:r>
              <a:rPr lang="en-US" sz="1422" dirty="0">
                <a:solidFill>
                  <a:schemeClr val="tx1">
                    <a:lumMod val="65000"/>
                    <a:lumOff val="35000"/>
                  </a:schemeClr>
                </a:solidFill>
                <a:latin typeface="Arial" panose="020B0604020202020204" pitchFamily="34" charset="0"/>
              </a:rPr>
              <a:t>Engagement alignment &amp; Steering</a:t>
            </a:r>
          </a:p>
          <a:p>
            <a:pPr algn="ctr">
              <a:lnSpc>
                <a:spcPct val="85000"/>
              </a:lnSpc>
              <a:spcAft>
                <a:spcPts val="284"/>
              </a:spcAft>
            </a:pPr>
            <a:r>
              <a:rPr lang="en-US" sz="1422" dirty="0">
                <a:solidFill>
                  <a:schemeClr val="tx1">
                    <a:lumMod val="65000"/>
                    <a:lumOff val="35000"/>
                  </a:schemeClr>
                </a:solidFill>
                <a:latin typeface="Arial" panose="020B0604020202020204" pitchFamily="34" charset="0"/>
              </a:rPr>
              <a:t>BEIS, MHCLG, </a:t>
            </a:r>
            <a:r>
              <a:rPr lang="en-US" sz="1422" dirty="0" err="1">
                <a:solidFill>
                  <a:schemeClr val="tx1">
                    <a:lumMod val="65000"/>
                    <a:lumOff val="35000"/>
                  </a:schemeClr>
                </a:solidFill>
                <a:latin typeface="Arial" panose="020B0604020202020204" pitchFamily="34" charset="0"/>
              </a:rPr>
              <a:t>MoJ</a:t>
            </a:r>
            <a:r>
              <a:rPr lang="en-US" sz="1422" dirty="0">
                <a:solidFill>
                  <a:schemeClr val="tx1">
                    <a:lumMod val="65000"/>
                    <a:lumOff val="35000"/>
                  </a:schemeClr>
                </a:solidFill>
                <a:latin typeface="Arial" panose="020B0604020202020204" pitchFamily="34" charset="0"/>
              </a:rPr>
              <a:t>, </a:t>
            </a:r>
            <a:r>
              <a:rPr lang="en-US" sz="1422" dirty="0" err="1">
                <a:solidFill>
                  <a:schemeClr val="tx1">
                    <a:lumMod val="65000"/>
                    <a:lumOff val="35000"/>
                  </a:schemeClr>
                </a:solidFill>
                <a:latin typeface="Arial" panose="020B0604020202020204" pitchFamily="34" charset="0"/>
              </a:rPr>
              <a:t>MoD</a:t>
            </a:r>
            <a:r>
              <a:rPr lang="en-US" sz="1422" dirty="0">
                <a:solidFill>
                  <a:schemeClr val="tx1">
                    <a:lumMod val="65000"/>
                    <a:lumOff val="35000"/>
                  </a:schemeClr>
                </a:solidFill>
                <a:latin typeface="Arial" panose="020B0604020202020204" pitchFamily="34" charset="0"/>
              </a:rPr>
              <a:t>, DFES </a:t>
            </a:r>
          </a:p>
        </p:txBody>
      </p:sp>
      <p:sp>
        <p:nvSpPr>
          <p:cNvPr id="53" name="Text Box 38"/>
          <p:cNvSpPr txBox="1">
            <a:spLocks noChangeArrowheads="1"/>
          </p:cNvSpPr>
          <p:nvPr userDrawn="1"/>
        </p:nvSpPr>
        <p:spPr bwMode="auto">
          <a:xfrm>
            <a:off x="3516393" y="2430741"/>
            <a:ext cx="1904253" cy="1548092"/>
          </a:xfrm>
          <a:prstGeom prst="rect">
            <a:avLst/>
          </a:prstGeom>
          <a:solidFill>
            <a:schemeClr val="bg1"/>
          </a:solidFill>
          <a:ln>
            <a:noFill/>
          </a:ln>
          <a:effectLst/>
        </p:spPr>
        <p:txBody>
          <a:bodyPr wrap="square">
            <a:noAutofit/>
          </a:bodyPr>
          <a:lstStyle/>
          <a:p>
            <a:pPr algn="ctr">
              <a:lnSpc>
                <a:spcPct val="85000"/>
              </a:lnSpc>
              <a:spcAft>
                <a:spcPts val="284"/>
              </a:spcAft>
            </a:pPr>
            <a:r>
              <a:rPr lang="en-US" sz="1422" b="1" dirty="0">
                <a:solidFill>
                  <a:srgbClr val="177471"/>
                </a:solidFill>
                <a:latin typeface="Arial" panose="020B0604020202020204" pitchFamily="34" charset="0"/>
              </a:rPr>
              <a:t>SYSTEM DESIGN</a:t>
            </a:r>
          </a:p>
          <a:p>
            <a:pPr algn="ctr">
              <a:lnSpc>
                <a:spcPct val="85000"/>
              </a:lnSpc>
              <a:spcAft>
                <a:spcPts val="284"/>
              </a:spcAft>
            </a:pPr>
            <a:r>
              <a:rPr lang="en-US" sz="1422" dirty="0">
                <a:solidFill>
                  <a:schemeClr val="tx1">
                    <a:lumMod val="65000"/>
                    <a:lumOff val="35000"/>
                  </a:schemeClr>
                </a:solidFill>
                <a:latin typeface="Arial" panose="020B0604020202020204" pitchFamily="34" charset="0"/>
              </a:rPr>
              <a:t>Architecture</a:t>
            </a:r>
          </a:p>
          <a:p>
            <a:pPr algn="ctr">
              <a:lnSpc>
                <a:spcPct val="85000"/>
              </a:lnSpc>
              <a:spcAft>
                <a:spcPts val="284"/>
              </a:spcAft>
            </a:pPr>
            <a:r>
              <a:rPr lang="en-US" sz="1422" dirty="0">
                <a:solidFill>
                  <a:schemeClr val="tx1">
                    <a:lumMod val="65000"/>
                    <a:lumOff val="35000"/>
                  </a:schemeClr>
                </a:solidFill>
                <a:latin typeface="Arial" panose="020B0604020202020204" pitchFamily="34" charset="0"/>
              </a:rPr>
              <a:t>Product</a:t>
            </a:r>
          </a:p>
          <a:p>
            <a:pPr algn="ctr">
              <a:lnSpc>
                <a:spcPct val="85000"/>
              </a:lnSpc>
              <a:spcAft>
                <a:spcPts val="284"/>
              </a:spcAft>
            </a:pPr>
            <a:r>
              <a:rPr lang="en-US" sz="1422" dirty="0">
                <a:solidFill>
                  <a:schemeClr val="tx1">
                    <a:lumMod val="65000"/>
                    <a:lumOff val="35000"/>
                  </a:schemeClr>
                </a:solidFill>
                <a:latin typeface="Arial" panose="020B0604020202020204" pitchFamily="34" charset="0"/>
              </a:rPr>
              <a:t>Process</a:t>
            </a:r>
          </a:p>
        </p:txBody>
      </p:sp>
      <p:sp>
        <p:nvSpPr>
          <p:cNvPr id="54" name="Text Box 38"/>
          <p:cNvSpPr txBox="1">
            <a:spLocks noChangeArrowheads="1"/>
          </p:cNvSpPr>
          <p:nvPr userDrawn="1"/>
        </p:nvSpPr>
        <p:spPr bwMode="auto">
          <a:xfrm>
            <a:off x="7622392" y="2430741"/>
            <a:ext cx="1904253" cy="1548092"/>
          </a:xfrm>
          <a:prstGeom prst="rect">
            <a:avLst/>
          </a:prstGeom>
          <a:solidFill>
            <a:schemeClr val="bg1"/>
          </a:solidFill>
          <a:ln>
            <a:noFill/>
          </a:ln>
          <a:effectLst/>
        </p:spPr>
        <p:txBody>
          <a:bodyPr wrap="square">
            <a:noAutofit/>
          </a:bodyPr>
          <a:lstStyle/>
          <a:p>
            <a:pPr algn="ctr">
              <a:lnSpc>
                <a:spcPct val="85000"/>
              </a:lnSpc>
              <a:spcAft>
                <a:spcPts val="284"/>
              </a:spcAft>
            </a:pPr>
            <a:r>
              <a:rPr lang="en-US" sz="1422" b="1" dirty="0">
                <a:solidFill>
                  <a:srgbClr val="177471"/>
                </a:solidFill>
                <a:latin typeface="Arial" panose="020B0604020202020204" pitchFamily="34" charset="0"/>
              </a:rPr>
              <a:t>DIGITAL CAPABILITY</a:t>
            </a:r>
            <a:endParaRPr lang="en-US" sz="1422" dirty="0">
              <a:solidFill>
                <a:schemeClr val="tx1">
                  <a:lumMod val="65000"/>
                  <a:lumOff val="35000"/>
                </a:schemeClr>
              </a:solidFill>
              <a:latin typeface="Arial" panose="020B0604020202020204" pitchFamily="34" charset="0"/>
            </a:endParaRPr>
          </a:p>
          <a:p>
            <a:pPr algn="ctr">
              <a:lnSpc>
                <a:spcPct val="85000"/>
              </a:lnSpc>
              <a:spcAft>
                <a:spcPts val="284"/>
              </a:spcAft>
            </a:pPr>
            <a:r>
              <a:rPr lang="en-US" sz="1422" dirty="0">
                <a:solidFill>
                  <a:schemeClr val="tx1">
                    <a:lumMod val="65000"/>
                    <a:lumOff val="35000"/>
                  </a:schemeClr>
                </a:solidFill>
                <a:latin typeface="Arial" panose="020B0604020202020204" pitchFamily="34" charset="0"/>
              </a:rPr>
              <a:t>Practical implementation</a:t>
            </a:r>
          </a:p>
          <a:p>
            <a:pPr algn="ctr">
              <a:lnSpc>
                <a:spcPct val="85000"/>
              </a:lnSpc>
              <a:spcAft>
                <a:spcPts val="284"/>
              </a:spcAft>
            </a:pPr>
            <a:r>
              <a:rPr lang="en-US" sz="1422" dirty="0">
                <a:solidFill>
                  <a:schemeClr val="tx1">
                    <a:lumMod val="65000"/>
                    <a:lumOff val="35000"/>
                  </a:schemeClr>
                </a:solidFill>
                <a:latin typeface="Arial" panose="020B0604020202020204" pitchFamily="34" charset="0"/>
              </a:rPr>
              <a:t>Common standards </a:t>
            </a:r>
          </a:p>
          <a:p>
            <a:pPr algn="ctr">
              <a:lnSpc>
                <a:spcPct val="85000"/>
              </a:lnSpc>
              <a:spcAft>
                <a:spcPts val="284"/>
              </a:spcAft>
            </a:pPr>
            <a:r>
              <a:rPr lang="en-US" sz="1422" dirty="0">
                <a:solidFill>
                  <a:schemeClr val="tx1">
                    <a:lumMod val="65000"/>
                    <a:lumOff val="35000"/>
                  </a:schemeClr>
                </a:solidFill>
                <a:latin typeface="Arial" panose="020B0604020202020204" pitchFamily="34" charset="0"/>
              </a:rPr>
              <a:t>Productivity</a:t>
            </a:r>
          </a:p>
        </p:txBody>
      </p:sp>
      <p:sp>
        <p:nvSpPr>
          <p:cNvPr id="55" name="Text Box 38"/>
          <p:cNvSpPr txBox="1">
            <a:spLocks noChangeArrowheads="1"/>
          </p:cNvSpPr>
          <p:nvPr userDrawn="1"/>
        </p:nvSpPr>
        <p:spPr bwMode="auto">
          <a:xfrm>
            <a:off x="7622392" y="5957938"/>
            <a:ext cx="1904253" cy="1548092"/>
          </a:xfrm>
          <a:prstGeom prst="rect">
            <a:avLst/>
          </a:prstGeom>
          <a:solidFill>
            <a:schemeClr val="bg1"/>
          </a:solidFill>
          <a:ln>
            <a:noFill/>
          </a:ln>
          <a:effectLst/>
        </p:spPr>
        <p:txBody>
          <a:bodyPr wrap="square">
            <a:noAutofit/>
          </a:bodyPr>
          <a:lstStyle/>
          <a:p>
            <a:endParaRPr lang="en-US" sz="1991" dirty="0">
              <a:solidFill>
                <a:schemeClr val="tx1">
                  <a:lumMod val="65000"/>
                  <a:lumOff val="35000"/>
                </a:schemeClr>
              </a:solidFill>
              <a:latin typeface="Arial" panose="020B0604020202020204" pitchFamily="34" charset="0"/>
            </a:endParaRPr>
          </a:p>
        </p:txBody>
      </p:sp>
      <p:sp>
        <p:nvSpPr>
          <p:cNvPr id="56" name="Isosceles Triangle 55"/>
          <p:cNvSpPr/>
          <p:nvPr userDrawn="1"/>
        </p:nvSpPr>
        <p:spPr>
          <a:xfrm>
            <a:off x="4094718" y="4095262"/>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57" name="Isosceles Triangle 56"/>
          <p:cNvSpPr/>
          <p:nvPr userDrawn="1"/>
        </p:nvSpPr>
        <p:spPr>
          <a:xfrm>
            <a:off x="6138552" y="4095262"/>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58" name="Isosceles Triangle 57"/>
          <p:cNvSpPr/>
          <p:nvPr userDrawn="1"/>
        </p:nvSpPr>
        <p:spPr>
          <a:xfrm>
            <a:off x="8182385" y="4095262"/>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59" name="Isosceles Triangle 58"/>
          <p:cNvSpPr/>
          <p:nvPr userDrawn="1"/>
        </p:nvSpPr>
        <p:spPr>
          <a:xfrm rot="10800000">
            <a:off x="4094716" y="5503437"/>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60" name="Isosceles Triangle 59"/>
          <p:cNvSpPr/>
          <p:nvPr userDrawn="1"/>
        </p:nvSpPr>
        <p:spPr>
          <a:xfrm rot="10800000">
            <a:off x="6138551" y="5503437"/>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61" name="Isosceles Triangle 60"/>
          <p:cNvSpPr/>
          <p:nvPr userDrawn="1"/>
        </p:nvSpPr>
        <p:spPr>
          <a:xfrm rot="10800000">
            <a:off x="8182383" y="5503437"/>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pic>
        <p:nvPicPr>
          <p:cNvPr id="62" name="Picture 61"/>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3649236" y="6315240"/>
            <a:ext cx="1609227" cy="809688"/>
          </a:xfrm>
          <a:prstGeom prst="rect">
            <a:avLst/>
          </a:prstGeom>
          <a:ln>
            <a:solidFill>
              <a:schemeClr val="accent5">
                <a:lumMod val="50000"/>
              </a:schemeClr>
            </a:solidFill>
          </a:ln>
        </p:spPr>
      </p:pic>
      <p:pic>
        <p:nvPicPr>
          <p:cNvPr id="63" name="Picture 62"/>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807618" y="6813996"/>
            <a:ext cx="1550187" cy="543986"/>
          </a:xfrm>
          <a:prstGeom prst="rect">
            <a:avLst/>
          </a:prstGeom>
        </p:spPr>
      </p:pic>
      <p:pic>
        <p:nvPicPr>
          <p:cNvPr id="64" name="Picture 4" descr="Image result for citb logo"/>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a:off x="7736726" y="6081620"/>
            <a:ext cx="1663516" cy="64121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p:cNvPicPr>
            <a:picLocks noChangeAspect="1"/>
          </p:cNvPicPr>
          <p:nvPr userDrawn="1"/>
        </p:nvPicPr>
        <p:blipFill>
          <a:blip r:embed="rId12"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5266650" y="4620697"/>
            <a:ext cx="2622889" cy="627642"/>
          </a:xfrm>
          <a:prstGeom prst="rect">
            <a:avLst/>
          </a:prstGeom>
        </p:spPr>
      </p:pic>
      <p:sp>
        <p:nvSpPr>
          <p:cNvPr id="66" name="Isosceles Triangle 65"/>
          <p:cNvSpPr/>
          <p:nvPr userDrawn="1"/>
        </p:nvSpPr>
        <p:spPr>
          <a:xfrm rot="16200000">
            <a:off x="9543012" y="3925633"/>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67" name="Isosceles Triangle 66"/>
          <p:cNvSpPr/>
          <p:nvPr userDrawn="1"/>
        </p:nvSpPr>
        <p:spPr>
          <a:xfrm rot="16200000">
            <a:off x="9543012" y="5708043"/>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68" name="Isosceles Triangle 67"/>
          <p:cNvSpPr/>
          <p:nvPr userDrawn="1"/>
        </p:nvSpPr>
        <p:spPr>
          <a:xfrm rot="5400000">
            <a:off x="2740169" y="3925633"/>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69" name="Isosceles Triangle 68"/>
          <p:cNvSpPr/>
          <p:nvPr userDrawn="1"/>
        </p:nvSpPr>
        <p:spPr>
          <a:xfrm rot="5400000">
            <a:off x="2740169" y="5708043"/>
            <a:ext cx="769040" cy="335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pic>
        <p:nvPicPr>
          <p:cNvPr id="37" name="Picture 36"/>
          <p:cNvPicPr>
            <a:picLocks noChangeAspect="1"/>
          </p:cNvPicPr>
          <p:nvPr userDrawn="1"/>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F96E5BB3-BA53-4521-8D90-D1B89AA16B81}"/>
              </a:ext>
            </a:extLst>
          </p:cNvPr>
          <p:cNvPicPr>
            <a:picLocks noChangeAspect="1"/>
          </p:cNvPicPr>
          <p:nvPr userDrawn="1"/>
        </p:nvPicPr>
        <p:blipFill>
          <a:blip r:embed="rId14"/>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98899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35841"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1" name="Rectangle 10"/>
          <p:cNvSpPr/>
          <p:nvPr userDrawn="1"/>
        </p:nvSpPr>
        <p:spPr>
          <a:xfrm>
            <a:off x="5188374" y="2009423"/>
            <a:ext cx="6962988" cy="67597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p>
        </p:txBody>
      </p:sp>
      <p:sp>
        <p:nvSpPr>
          <p:cNvPr id="13" name="Rectangle 12"/>
          <p:cNvSpPr/>
          <p:nvPr userDrawn="1"/>
        </p:nvSpPr>
        <p:spPr bwMode="auto">
          <a:xfrm rot="10800000" flipV="1">
            <a:off x="5486399" y="2289387"/>
            <a:ext cx="1910080" cy="6231467"/>
          </a:xfrm>
          <a:prstGeom prst="rect">
            <a:avLst/>
          </a:prstGeom>
          <a:solidFill>
            <a:schemeClr val="accent1"/>
          </a:solidFill>
          <a:ln w="28575">
            <a:noFill/>
            <a:round/>
            <a:headEnd/>
            <a:tailEnd/>
          </a:ln>
        </p:spPr>
        <p:txBody>
          <a:bodyPr vert="horz" wrap="square" lIns="0" tIns="0" rIns="0" bIns="0" numCol="1" rtlCol="0" anchor="ctr" anchorCtr="0" compatLnSpc="1">
            <a:prstTxWarp prst="textNoShape">
              <a:avLst/>
            </a:prstTxWarp>
          </a:bodyPr>
          <a:lstStyle/>
          <a:p>
            <a:pPr marL="36124" algn="ctr">
              <a:lnSpc>
                <a:spcPct val="85000"/>
              </a:lnSpc>
            </a:pPr>
            <a:r>
              <a:rPr lang="en-US" sz="3413" b="1" dirty="0">
                <a:solidFill>
                  <a:schemeClr val="bg1"/>
                </a:solidFill>
                <a:latin typeface="Arial" panose="020B0604020202020204" pitchFamily="34" charset="0"/>
                <a:cs typeface="Arial" panose="020B0604020202020204" pitchFamily="34" charset="0"/>
              </a:rPr>
              <a:t>BOPAS</a:t>
            </a:r>
          </a:p>
        </p:txBody>
      </p:sp>
      <p:sp>
        <p:nvSpPr>
          <p:cNvPr id="14" name="Rectangle 13"/>
          <p:cNvSpPr/>
          <p:nvPr userDrawn="1"/>
        </p:nvSpPr>
        <p:spPr bwMode="auto">
          <a:xfrm rot="10800000" flipV="1">
            <a:off x="7613218" y="2289387"/>
            <a:ext cx="4240114" cy="1950720"/>
          </a:xfrm>
          <a:prstGeom prst="rect">
            <a:avLst/>
          </a:prstGeom>
          <a:solidFill>
            <a:schemeClr val="bg1"/>
          </a:solidFill>
          <a:ln w="28575">
            <a:noFill/>
            <a:round/>
            <a:headEnd/>
            <a:tailEnd/>
          </a:ln>
        </p:spPr>
        <p:txBody>
          <a:bodyPr vert="horz" wrap="square" lIns="0" tIns="0" rIns="0" bIns="0" numCol="1" rtlCol="0" anchor="ctr" anchorCtr="0" compatLnSpc="1">
            <a:prstTxWarp prst="textNoShape">
              <a:avLst/>
            </a:prstTxWarp>
          </a:bodyPr>
          <a:lstStyle/>
          <a:p>
            <a:pPr marL="36124" algn="ctr">
              <a:lnSpc>
                <a:spcPct val="85000"/>
              </a:lnSpc>
            </a:pPr>
            <a:endParaRPr lang="en-US" sz="2276"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userDrawn="1"/>
        </p:nvPicPr>
        <p:blipFill>
          <a:blip r:embed="rId9"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7920285" y="2840995"/>
            <a:ext cx="3228622" cy="772590"/>
          </a:xfrm>
          <a:prstGeom prst="rect">
            <a:avLst/>
          </a:prstGeom>
        </p:spPr>
      </p:pic>
      <p:sp>
        <p:nvSpPr>
          <p:cNvPr id="20" name="Rectangle 19"/>
          <p:cNvSpPr/>
          <p:nvPr userDrawn="1"/>
        </p:nvSpPr>
        <p:spPr bwMode="auto">
          <a:xfrm rot="10800000" flipV="1">
            <a:off x="7613218" y="4432476"/>
            <a:ext cx="4240114" cy="1950720"/>
          </a:xfrm>
          <a:prstGeom prst="rect">
            <a:avLst/>
          </a:prstGeom>
          <a:solidFill>
            <a:schemeClr val="bg1"/>
          </a:solidFill>
          <a:ln w="28575">
            <a:noFill/>
            <a:round/>
            <a:headEnd/>
            <a:tailEnd/>
          </a:ln>
        </p:spPr>
        <p:txBody>
          <a:bodyPr vert="horz" wrap="square" lIns="0" tIns="0" rIns="0" bIns="0" numCol="1" rtlCol="0" anchor="ctr" anchorCtr="0" compatLnSpc="1">
            <a:prstTxWarp prst="textNoShape">
              <a:avLst/>
            </a:prstTxWarp>
          </a:bodyPr>
          <a:lstStyle/>
          <a:p>
            <a:pPr marL="36124" algn="ctr">
              <a:lnSpc>
                <a:spcPct val="85000"/>
              </a:lnSpc>
            </a:pPr>
            <a:endParaRPr lang="en-US" sz="2276" b="1" dirty="0">
              <a:solidFill>
                <a:schemeClr val="bg1"/>
              </a:solidFill>
              <a:latin typeface="Arial" panose="020B0604020202020204" pitchFamily="34" charset="0"/>
              <a:cs typeface="Arial" panose="020B0604020202020204" pitchFamily="34" charset="0"/>
            </a:endParaRPr>
          </a:p>
        </p:txBody>
      </p:sp>
      <p:sp>
        <p:nvSpPr>
          <p:cNvPr id="23" name="Rectangle 22"/>
          <p:cNvSpPr/>
          <p:nvPr userDrawn="1"/>
        </p:nvSpPr>
        <p:spPr bwMode="auto">
          <a:xfrm rot="10800000" flipV="1">
            <a:off x="7613218" y="6575566"/>
            <a:ext cx="4240114" cy="1950720"/>
          </a:xfrm>
          <a:prstGeom prst="rect">
            <a:avLst/>
          </a:prstGeom>
          <a:solidFill>
            <a:schemeClr val="bg1"/>
          </a:solidFill>
          <a:ln w="28575">
            <a:noFill/>
            <a:round/>
            <a:headEnd/>
            <a:tailEnd/>
          </a:ln>
        </p:spPr>
        <p:txBody>
          <a:bodyPr vert="horz" wrap="square" lIns="0" tIns="0" rIns="0" bIns="0" numCol="1" rtlCol="0" anchor="ctr" anchorCtr="0" compatLnSpc="1">
            <a:prstTxWarp prst="textNoShape">
              <a:avLst/>
            </a:prstTxWarp>
          </a:bodyPr>
          <a:lstStyle/>
          <a:p>
            <a:pPr marL="36124" algn="ctr">
              <a:lnSpc>
                <a:spcPct val="85000"/>
              </a:lnSpc>
            </a:pPr>
            <a:endParaRPr lang="en-US" sz="2276" b="1" dirty="0">
              <a:solidFill>
                <a:schemeClr val="bg1"/>
              </a:solidFill>
              <a:latin typeface="Arial" panose="020B0604020202020204" pitchFamily="34" charset="0"/>
              <a:cs typeface="Arial" panose="020B0604020202020204" pitchFamily="34" charset="0"/>
            </a:endParaRPr>
          </a:p>
        </p:txBody>
      </p:sp>
      <p:grpSp>
        <p:nvGrpSpPr>
          <p:cNvPr id="25" name="Group 24"/>
          <p:cNvGrpSpPr/>
          <p:nvPr userDrawn="1"/>
        </p:nvGrpSpPr>
        <p:grpSpPr>
          <a:xfrm>
            <a:off x="7924800" y="4761367"/>
            <a:ext cx="3603413" cy="2189788"/>
            <a:chOff x="6124575" y="4367012"/>
            <a:chExt cx="2533650" cy="1539695"/>
          </a:xfrm>
        </p:grpSpPr>
        <p:sp>
          <p:nvSpPr>
            <p:cNvPr id="26" name="TextBox 25"/>
            <p:cNvSpPr txBox="1"/>
            <p:nvPr/>
          </p:nvSpPr>
          <p:spPr>
            <a:xfrm>
              <a:off x="7000874" y="4733925"/>
              <a:ext cx="1657351" cy="1172782"/>
            </a:xfrm>
            <a:prstGeom prst="rect">
              <a:avLst/>
            </a:prstGeom>
            <a:noFill/>
          </p:spPr>
          <p:txBody>
            <a:bodyPr wrap="square" rtlCol="0">
              <a:spAutoFit/>
            </a:bodyPr>
            <a:lstStyle/>
            <a:p>
              <a:r>
                <a:rPr lang="en-GB" sz="3413" dirty="0">
                  <a:solidFill>
                    <a:srgbClr val="314E81"/>
                  </a:solidFill>
                  <a:latin typeface="Frutiger LT Std 45 Light" panose="020B0402020204020204" pitchFamily="34" charset="0"/>
                  <a:ea typeface="Tahoma" panose="020B0604030504040204" pitchFamily="34" charset="0"/>
                  <a:cs typeface="Tahoma" panose="020B0604030504040204" pitchFamily="34" charset="0"/>
                </a:rPr>
                <a:t>Lloyd’s Register Energy</a:t>
              </a:r>
            </a:p>
          </p:txBody>
        </p:sp>
        <p:pic>
          <p:nvPicPr>
            <p:cNvPr id="27" name="Picture 6" descr="Image result for lloyd's register energy"/>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124575" y="4367012"/>
              <a:ext cx="847725" cy="919362"/>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8" descr="Image result for blp insurance"/>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l="4167" t="24677" b="20323"/>
          <a:stretch/>
        </p:blipFill>
        <p:spPr bwMode="auto">
          <a:xfrm>
            <a:off x="7924799" y="6859012"/>
            <a:ext cx="2384215" cy="13683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785706" y="2206879"/>
            <a:ext cx="4077547" cy="3826945"/>
          </a:xfrm>
          <a:prstGeom prst="rect">
            <a:avLst/>
          </a:prstGeom>
        </p:spPr>
        <p:txBody>
          <a:bodyPr wrap="square">
            <a:spAutoFit/>
          </a:bodyPr>
          <a:lstStyle/>
          <a:p>
            <a:pPr marL="325115" indent="-325115" algn="l" defTabSz="1300460" rtl="0" eaLnBrk="1" latinLnBrk="0" hangingPunct="1">
              <a:lnSpc>
                <a:spcPct val="90000"/>
              </a:lnSpc>
              <a:spcBef>
                <a:spcPts val="1422"/>
              </a:spcBef>
              <a:buClr>
                <a:schemeClr val="tx1">
                  <a:lumMod val="65000"/>
                  <a:lumOff val="35000"/>
                </a:schemeClr>
              </a:buClr>
              <a:buFont typeface="Wingdings" panose="05000000000000000000" pitchFamily="2" charset="2"/>
              <a:buChar char="§"/>
            </a:pPr>
            <a:r>
              <a:rPr lang="en-GB" sz="2276" kern="1200" dirty="0">
                <a:solidFill>
                  <a:schemeClr val="tx1">
                    <a:lumMod val="65000"/>
                    <a:lumOff val="35000"/>
                  </a:schemeClr>
                </a:solidFill>
                <a:latin typeface="Arial" panose="020B0604020202020204" pitchFamily="34" charset="0"/>
                <a:ea typeface="+mn-ea"/>
                <a:cs typeface="Arial" panose="020B0604020202020204" pitchFamily="34" charset="0"/>
              </a:rPr>
              <a:t>Removing the assurance/ insurance obstacles</a:t>
            </a:r>
          </a:p>
          <a:p>
            <a:pPr marL="325115" indent="-325115" algn="l" defTabSz="1300460" rtl="0" eaLnBrk="1" latinLnBrk="0" hangingPunct="1">
              <a:lnSpc>
                <a:spcPct val="90000"/>
              </a:lnSpc>
              <a:spcBef>
                <a:spcPts val="1422"/>
              </a:spcBef>
              <a:buClr>
                <a:schemeClr val="tx1">
                  <a:lumMod val="65000"/>
                  <a:lumOff val="35000"/>
                </a:schemeClr>
              </a:buClr>
              <a:buFont typeface="Wingdings" panose="05000000000000000000" pitchFamily="2" charset="2"/>
              <a:buChar char="§"/>
            </a:pPr>
            <a:r>
              <a:rPr lang="en-GB" sz="2276" kern="1200" dirty="0">
                <a:solidFill>
                  <a:schemeClr val="tx1">
                    <a:lumMod val="65000"/>
                    <a:lumOff val="35000"/>
                  </a:schemeClr>
                </a:solidFill>
                <a:latin typeface="Arial" panose="020B0604020202020204" pitchFamily="34" charset="0"/>
                <a:ea typeface="+mn-ea"/>
                <a:cs typeface="Arial" panose="020B0604020202020204" pitchFamily="34" charset="0"/>
              </a:rPr>
              <a:t>Enabling Offsite</a:t>
            </a:r>
          </a:p>
          <a:p>
            <a:pPr marL="325115" indent="-325115" algn="l" defTabSz="1300460" rtl="0" eaLnBrk="1" latinLnBrk="0" hangingPunct="1">
              <a:lnSpc>
                <a:spcPct val="90000"/>
              </a:lnSpc>
              <a:spcBef>
                <a:spcPts val="1422"/>
              </a:spcBef>
              <a:buClr>
                <a:schemeClr val="tx1">
                  <a:lumMod val="65000"/>
                  <a:lumOff val="35000"/>
                </a:schemeClr>
              </a:buClr>
              <a:buFont typeface="Wingdings" panose="05000000000000000000" pitchFamily="2" charset="2"/>
              <a:buChar char="§"/>
            </a:pPr>
            <a:r>
              <a:rPr lang="en-GB" sz="2276" kern="1200" dirty="0">
                <a:solidFill>
                  <a:schemeClr val="tx1">
                    <a:lumMod val="65000"/>
                    <a:lumOff val="35000"/>
                  </a:schemeClr>
                </a:solidFill>
                <a:latin typeface="Arial" panose="020B0604020202020204" pitchFamily="34" charset="0"/>
                <a:ea typeface="+mn-ea"/>
                <a:cs typeface="Arial" panose="020B0604020202020204" pitchFamily="34" charset="0"/>
              </a:rPr>
              <a:t>Process Accreditation</a:t>
            </a:r>
          </a:p>
          <a:p>
            <a:pPr marL="325115" indent="-325115" algn="l" defTabSz="1300460" rtl="0" eaLnBrk="1" latinLnBrk="0" hangingPunct="1">
              <a:lnSpc>
                <a:spcPct val="90000"/>
              </a:lnSpc>
              <a:spcBef>
                <a:spcPts val="1422"/>
              </a:spcBef>
              <a:buClr>
                <a:schemeClr val="tx1">
                  <a:lumMod val="65000"/>
                  <a:lumOff val="35000"/>
                </a:schemeClr>
              </a:buClr>
              <a:buFont typeface="Wingdings" panose="05000000000000000000" pitchFamily="2" charset="2"/>
              <a:buChar char="§"/>
            </a:pPr>
            <a:r>
              <a:rPr lang="en-GB" sz="2276" b="1" kern="1200" dirty="0">
                <a:solidFill>
                  <a:schemeClr val="accent1"/>
                </a:solidFill>
                <a:latin typeface="Arial" panose="020B0604020202020204" pitchFamily="34" charset="0"/>
                <a:ea typeface="+mn-ea"/>
                <a:cs typeface="Arial" panose="020B0604020202020204" pitchFamily="34" charset="0"/>
              </a:rPr>
              <a:t>60 Year Durability Assessment</a:t>
            </a:r>
          </a:p>
          <a:p>
            <a:pPr marL="325115" indent="-325115" algn="l" defTabSz="1300460" rtl="0" eaLnBrk="1" latinLnBrk="0" hangingPunct="1">
              <a:lnSpc>
                <a:spcPct val="90000"/>
              </a:lnSpc>
              <a:spcBef>
                <a:spcPts val="1422"/>
              </a:spcBef>
              <a:buClr>
                <a:schemeClr val="tx1">
                  <a:lumMod val="65000"/>
                  <a:lumOff val="35000"/>
                </a:schemeClr>
              </a:buClr>
              <a:buFont typeface="Wingdings" panose="05000000000000000000" pitchFamily="2" charset="2"/>
              <a:buChar char="§"/>
            </a:pPr>
            <a:r>
              <a:rPr lang="en-GB" sz="2276" kern="1200" dirty="0">
                <a:solidFill>
                  <a:schemeClr val="tx1">
                    <a:lumMod val="65000"/>
                    <a:lumOff val="35000"/>
                  </a:schemeClr>
                </a:solidFill>
                <a:latin typeface="Arial" panose="020B0604020202020204" pitchFamily="34" charset="0"/>
                <a:ea typeface="+mn-ea"/>
                <a:cs typeface="Arial" panose="020B0604020202020204" pitchFamily="34" charset="0"/>
              </a:rPr>
              <a:t>BOPAS database of contractors </a:t>
            </a:r>
          </a:p>
          <a:p>
            <a:pPr marL="325115" indent="-325115" algn="l" defTabSz="1300460" rtl="0" eaLnBrk="1" latinLnBrk="0" hangingPunct="1">
              <a:lnSpc>
                <a:spcPct val="90000"/>
              </a:lnSpc>
              <a:spcBef>
                <a:spcPts val="1422"/>
              </a:spcBef>
              <a:buClr>
                <a:schemeClr val="tx1">
                  <a:lumMod val="65000"/>
                  <a:lumOff val="35000"/>
                </a:schemeClr>
              </a:buClr>
              <a:buFont typeface="Wingdings" panose="05000000000000000000" pitchFamily="2" charset="2"/>
              <a:buChar char="§"/>
            </a:pPr>
            <a:r>
              <a:rPr lang="en-GB" sz="2276" b="1" kern="1200" dirty="0">
                <a:solidFill>
                  <a:schemeClr val="accent1"/>
                </a:solidFill>
                <a:latin typeface="Arial" panose="020B0604020202020204" pitchFamily="34" charset="0"/>
                <a:ea typeface="+mn-ea"/>
                <a:cs typeface="Arial" panose="020B0604020202020204" pitchFamily="34" charset="0"/>
              </a:rPr>
              <a:t>Accreditation</a:t>
            </a:r>
            <a:r>
              <a:rPr lang="en-GB" sz="2276" kern="1200" dirty="0">
                <a:solidFill>
                  <a:schemeClr val="tx1">
                    <a:lumMod val="65000"/>
                    <a:lumOff val="35000"/>
                  </a:schemeClr>
                </a:solidFill>
                <a:latin typeface="Arial" panose="020B0604020202020204" pitchFamily="34" charset="0"/>
                <a:ea typeface="+mn-ea"/>
                <a:cs typeface="Arial" panose="020B0604020202020204" pitchFamily="34" charset="0"/>
              </a:rPr>
              <a:t> for Offsite</a:t>
            </a:r>
          </a:p>
        </p:txBody>
      </p:sp>
      <p:pic>
        <p:nvPicPr>
          <p:cNvPr id="29" name="Picture 28"/>
          <p:cNvPicPr>
            <a:picLocks noChangeAspect="1"/>
          </p:cNvPicPr>
          <p:nvPr userDrawn="1"/>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4" name="Picture 3">
            <a:extLst>
              <a:ext uri="{FF2B5EF4-FFF2-40B4-BE49-F238E27FC236}">
                <a16:creationId xmlns:a16="http://schemas.microsoft.com/office/drawing/2014/main" id="{0C17293B-614F-4B71-98ED-6D10FA6D18EA}"/>
              </a:ext>
            </a:extLst>
          </p:cNvPr>
          <p:cNvPicPr>
            <a:picLocks noChangeAspect="1"/>
          </p:cNvPicPr>
          <p:nvPr userDrawn="1"/>
        </p:nvPicPr>
        <p:blipFill>
          <a:blip r:embed="rId13"/>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1351365039"/>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36865"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1" name="Rectangle 10"/>
          <p:cNvSpPr/>
          <p:nvPr userDrawn="1"/>
        </p:nvSpPr>
        <p:spPr>
          <a:xfrm>
            <a:off x="894082" y="2009423"/>
            <a:ext cx="11257281" cy="67597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p>
        </p:txBody>
      </p:sp>
      <p:grpSp>
        <p:nvGrpSpPr>
          <p:cNvPr id="12" name="Group 11"/>
          <p:cNvGrpSpPr/>
          <p:nvPr userDrawn="1"/>
        </p:nvGrpSpPr>
        <p:grpSpPr>
          <a:xfrm>
            <a:off x="6689545" y="2289387"/>
            <a:ext cx="5147733" cy="6163732"/>
            <a:chOff x="152955" y="1609725"/>
            <a:chExt cx="4165702" cy="4581032"/>
          </a:xfrm>
        </p:grpSpPr>
        <p:sp>
          <p:nvSpPr>
            <p:cNvPr id="13" name="TextBox 12"/>
            <p:cNvSpPr txBox="1"/>
            <p:nvPr/>
          </p:nvSpPr>
          <p:spPr>
            <a:xfrm flipH="1">
              <a:off x="152955" y="1990724"/>
              <a:ext cx="4161865" cy="4200033"/>
            </a:xfrm>
            <a:prstGeom prst="rect">
              <a:avLst/>
            </a:prstGeom>
            <a:solidFill>
              <a:schemeClr val="bg1"/>
            </a:solidFill>
            <a:ln>
              <a:noFill/>
            </a:ln>
          </p:spPr>
          <p:txBody>
            <a:bodyPr wrap="square" lIns="36000" tIns="72000" rIns="32400" bIns="0" rtlCol="0" anchor="t">
              <a:noAutofit/>
            </a:bodyPr>
            <a:lstStyle/>
            <a:p>
              <a:pPr marL="121918">
                <a:lnSpc>
                  <a:spcPct val="80000"/>
                </a:lnSpc>
                <a:spcAft>
                  <a:spcPts val="213"/>
                </a:spcAft>
              </a:pPr>
              <a:endParaRPr lang="en-GB" sz="1280" spc="-28"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ctangle 13"/>
            <p:cNvSpPr/>
            <p:nvPr/>
          </p:nvSpPr>
          <p:spPr bwMode="auto">
            <a:xfrm rot="10800000" flipV="1">
              <a:off x="152965" y="1609725"/>
              <a:ext cx="4165692" cy="371475"/>
            </a:xfrm>
            <a:prstGeom prst="rect">
              <a:avLst/>
            </a:prstGeom>
            <a:solidFill>
              <a:schemeClr val="accent4"/>
            </a:solidFill>
            <a:ln w="28575">
              <a:noFill/>
              <a:round/>
              <a:headEnd/>
              <a:tailEnd/>
            </a:ln>
          </p:spPr>
          <p:txBody>
            <a:bodyPr vert="horz" wrap="square" lIns="91440" tIns="45720" rIns="32400" bIns="45720" numCol="1" rtlCol="0" anchor="ctr" anchorCtr="0" compatLnSpc="1">
              <a:prstTxWarp prst="textNoShape">
                <a:avLst/>
              </a:prstTxWarp>
            </a:bodyPr>
            <a:lstStyle/>
            <a:p>
              <a:pPr marL="36124">
                <a:lnSpc>
                  <a:spcPct val="85000"/>
                </a:lnSpc>
              </a:pPr>
              <a:r>
                <a:rPr lang="en-US" sz="2276" b="1" dirty="0">
                  <a:solidFill>
                    <a:schemeClr val="bg1"/>
                  </a:solidFill>
                  <a:latin typeface="Arial" panose="020B0604020202020204" pitchFamily="34" charset="0"/>
                  <a:cs typeface="Arial" panose="020B0604020202020204" pitchFamily="34" charset="0"/>
                </a:rPr>
                <a:t>Supporters</a:t>
              </a:r>
            </a:p>
          </p:txBody>
        </p:sp>
      </p:grpSp>
      <p:grpSp>
        <p:nvGrpSpPr>
          <p:cNvPr id="19" name="Group 18"/>
          <p:cNvGrpSpPr/>
          <p:nvPr userDrawn="1"/>
        </p:nvGrpSpPr>
        <p:grpSpPr>
          <a:xfrm>
            <a:off x="1205654" y="2289387"/>
            <a:ext cx="5147733" cy="6163732"/>
            <a:chOff x="152955" y="1609725"/>
            <a:chExt cx="4165702" cy="4581031"/>
          </a:xfrm>
        </p:grpSpPr>
        <p:sp>
          <p:nvSpPr>
            <p:cNvPr id="20" name="TextBox 19"/>
            <p:cNvSpPr txBox="1"/>
            <p:nvPr/>
          </p:nvSpPr>
          <p:spPr>
            <a:xfrm flipH="1">
              <a:off x="152955" y="1990724"/>
              <a:ext cx="4161865" cy="4200032"/>
            </a:xfrm>
            <a:prstGeom prst="rect">
              <a:avLst/>
            </a:prstGeom>
            <a:solidFill>
              <a:schemeClr val="bg1"/>
            </a:solidFill>
            <a:ln>
              <a:noFill/>
            </a:ln>
          </p:spPr>
          <p:txBody>
            <a:bodyPr wrap="square" lIns="36000" tIns="72000" rIns="32400" bIns="0" rtlCol="0" anchor="t">
              <a:noAutofit/>
            </a:bodyPr>
            <a:lstStyle/>
            <a:p>
              <a:pPr marL="121918">
                <a:lnSpc>
                  <a:spcPct val="80000"/>
                </a:lnSpc>
                <a:spcAft>
                  <a:spcPts val="213"/>
                </a:spcAft>
              </a:pPr>
              <a:endParaRPr lang="en-GB" sz="1280" spc="-28"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ctangle 22"/>
            <p:cNvSpPr/>
            <p:nvPr/>
          </p:nvSpPr>
          <p:spPr bwMode="auto">
            <a:xfrm rot="10800000" flipV="1">
              <a:off x="152965" y="1609725"/>
              <a:ext cx="4165692" cy="371475"/>
            </a:xfrm>
            <a:prstGeom prst="rect">
              <a:avLst/>
            </a:prstGeom>
            <a:solidFill>
              <a:schemeClr val="accent2"/>
            </a:solidFill>
            <a:ln w="28575">
              <a:noFill/>
              <a:round/>
              <a:headEnd/>
              <a:tailEnd/>
            </a:ln>
          </p:spPr>
          <p:txBody>
            <a:bodyPr vert="horz" wrap="square" lIns="91440" tIns="45720" rIns="32400" bIns="45720" numCol="1" rtlCol="0" anchor="ctr" anchorCtr="0" compatLnSpc="1">
              <a:prstTxWarp prst="textNoShape">
                <a:avLst/>
              </a:prstTxWarp>
            </a:bodyPr>
            <a:lstStyle/>
            <a:p>
              <a:pPr marL="36124">
                <a:lnSpc>
                  <a:spcPct val="85000"/>
                </a:lnSpc>
              </a:pPr>
              <a:r>
                <a:rPr lang="en-US" sz="2276" b="1" dirty="0">
                  <a:solidFill>
                    <a:schemeClr val="bg1"/>
                  </a:solidFill>
                  <a:latin typeface="Arial" panose="020B0604020202020204" pitchFamily="34" charset="0"/>
                  <a:cs typeface="Arial" panose="020B0604020202020204" pitchFamily="34" charset="0"/>
                </a:rPr>
                <a:t>Providers</a:t>
              </a:r>
            </a:p>
          </p:txBody>
        </p:sp>
      </p:grpSp>
      <p:pic>
        <p:nvPicPr>
          <p:cNvPr id="25" name="Picture 15" descr="2503">
            <a:extLst>
              <a:ext uri="{FF2B5EF4-FFF2-40B4-BE49-F238E27FC236}">
                <a16:creationId xmlns:a16="http://schemas.microsoft.com/office/drawing/2014/main" id="{EBA7C7D1-9698-408C-81D2-09347CC4B6DC}"/>
              </a:ext>
            </a:extLst>
          </p:cNvPr>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1565860" y="7220690"/>
            <a:ext cx="1025362" cy="73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7">
            <a:extLst>
              <a:ext uri="{FF2B5EF4-FFF2-40B4-BE49-F238E27FC236}">
                <a16:creationId xmlns:a16="http://schemas.microsoft.com/office/drawing/2014/main" id="{1E34B136-F572-4D34-B1CD-7A069FFA46B7}"/>
              </a:ext>
            </a:extLst>
          </p:cNvPr>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1486059" y="6268457"/>
            <a:ext cx="1404501" cy="430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26">
            <a:extLst>
              <a:ext uri="{FF2B5EF4-FFF2-40B4-BE49-F238E27FC236}">
                <a16:creationId xmlns:a16="http://schemas.microsoft.com/office/drawing/2014/main" id="{577E4D6F-0862-45AF-8AAD-A740AB22B03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1478884" y="4249429"/>
            <a:ext cx="1419915" cy="504630"/>
          </a:xfrm>
          <a:prstGeom prst="rect">
            <a:avLst/>
          </a:prstGeom>
        </p:spPr>
      </p:pic>
      <p:pic>
        <p:nvPicPr>
          <p:cNvPr id="28" name="Picture 4">
            <a:extLst>
              <a:ext uri="{FF2B5EF4-FFF2-40B4-BE49-F238E27FC236}">
                <a16:creationId xmlns:a16="http://schemas.microsoft.com/office/drawing/2014/main" id="{290B34E0-904A-44D2-96D4-3D8ED3BA191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a:off x="4864731" y="4302498"/>
            <a:ext cx="963385" cy="43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a:extLst>
              <a:ext uri="{FF2B5EF4-FFF2-40B4-BE49-F238E27FC236}">
                <a16:creationId xmlns:a16="http://schemas.microsoft.com/office/drawing/2014/main" id="{034B2706-22A1-4D21-8A05-D34B4C21665E}"/>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848149" y="7164856"/>
            <a:ext cx="1438495" cy="66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a:extLst>
              <a:ext uri="{FF2B5EF4-FFF2-40B4-BE49-F238E27FC236}">
                <a16:creationId xmlns:a16="http://schemas.microsoft.com/office/drawing/2014/main" id="{B7E7B7DC-BA2B-40FC-AE55-3C142135A1DB}"/>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710667" y="3220775"/>
            <a:ext cx="1802554" cy="510318"/>
          </a:xfrm>
          <a:prstGeom prst="rect">
            <a:avLst/>
          </a:prstGeom>
        </p:spPr>
      </p:pic>
      <p:pic>
        <p:nvPicPr>
          <p:cNvPr id="31" name="Picture 12" descr="https://encrypted-tbn0.gstatic.com/images?q=tbn:ANd9GcTXrp1G12WfrtHbpsWBxz3bS28S8TVjyMje63H3zSYJ6eKR7nGzg3-tbgw">
            <a:extLst>
              <a:ext uri="{FF2B5EF4-FFF2-40B4-BE49-F238E27FC236}">
                <a16:creationId xmlns:a16="http://schemas.microsoft.com/office/drawing/2014/main" id="{751FD964-AC5E-4FD8-8714-3678FED4987C}"/>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481072" y="3121065"/>
            <a:ext cx="1743134" cy="61768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2FF7326-FF6B-4A4E-856A-3DEA3F954359}"/>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2148" y="5116251"/>
            <a:ext cx="763054" cy="713196"/>
          </a:xfrm>
          <a:prstGeom prst="rect">
            <a:avLst/>
          </a:prstGeom>
        </p:spPr>
      </p:pic>
      <p:pic>
        <p:nvPicPr>
          <p:cNvPr id="33" name="Picture 8" descr="https://encrypted-tbn0.gstatic.com/images?q=tbn:ANd9GcT2Gl0bRyHvYY5QqJL8WtmZE3wxYE2T1RQUBcFWGxLjOQc8zzoCWqmfu7tL0w">
            <a:extLst>
              <a:ext uri="{FF2B5EF4-FFF2-40B4-BE49-F238E27FC236}">
                <a16:creationId xmlns:a16="http://schemas.microsoft.com/office/drawing/2014/main" id="{7C7C7ACC-558C-4082-92CA-36CAAB45743C}"/>
              </a:ext>
            </a:extLst>
          </p:cNvPr>
          <p:cNvPicPr>
            <a:picLocks noChangeAspect="1" noChangeArrowheads="1"/>
          </p:cNvPicPr>
          <p:nvPr userDrawn="1"/>
        </p:nvPicPr>
        <p:blipFill rotWithShape="1">
          <a:blip r:embed="rId17" cstate="screen">
            <a:extLst>
              <a:ext uri="{28A0092B-C50C-407E-A947-70E740481C1C}">
                <a14:useLocalDpi xmlns:a14="http://schemas.microsoft.com/office/drawing/2010/main"/>
              </a:ext>
            </a:extLst>
          </a:blip>
          <a:srcRect l="3574" t="33485" r="-3574" b="33714"/>
          <a:stretch/>
        </p:blipFill>
        <p:spPr bwMode="auto">
          <a:xfrm>
            <a:off x="3200154" y="4234851"/>
            <a:ext cx="1488323" cy="5648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ttps://encrypted-tbn0.gstatic.com/images?q=tbn:ANd9GcRIx9eH0aL2P7q-A6LKE3t-LxsbVOQzuU16eq1l5lPJOm9ObALnttRTH-0">
            <a:extLst>
              <a:ext uri="{FF2B5EF4-FFF2-40B4-BE49-F238E27FC236}">
                <a16:creationId xmlns:a16="http://schemas.microsoft.com/office/drawing/2014/main" id="{DC2A9EE3-B93D-472F-9E7D-3D9957532396}"/>
              </a:ext>
            </a:extLst>
          </p:cNvPr>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4536420" y="7193706"/>
            <a:ext cx="1465058" cy="73231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814F7117-0406-4CC5-AE77-45EC8BDA26D0}"/>
              </a:ext>
            </a:extLst>
          </p:cNvPr>
          <p:cNvPicPr>
            <a:picLocks noChangeAspect="1" noChangeArrowheads="1"/>
          </p:cNvPicPr>
          <p:nvPr userDrawn="1"/>
        </p:nvPicPr>
        <p:blipFill rotWithShape="1">
          <a:blip r:embed="rId19" cstate="screen">
            <a:extLst>
              <a:ext uri="{28A0092B-C50C-407E-A947-70E740481C1C}">
                <a14:useLocalDpi xmlns:a14="http://schemas.microsoft.com/office/drawing/2010/main"/>
              </a:ext>
            </a:extLst>
          </a:blip>
          <a:srcRect l="3698" t="10424" b="15172"/>
          <a:stretch/>
        </p:blipFill>
        <p:spPr bwMode="auto">
          <a:xfrm>
            <a:off x="3321719" y="6221014"/>
            <a:ext cx="1666054" cy="50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Content Placeholder 3">
            <a:extLst>
              <a:ext uri="{FF2B5EF4-FFF2-40B4-BE49-F238E27FC236}">
                <a16:creationId xmlns:a16="http://schemas.microsoft.com/office/drawing/2014/main" id="{DC717955-560A-4B8A-9D36-BBFB0E550E7E}"/>
              </a:ext>
            </a:extLst>
          </p:cNvPr>
          <p:cNvPicPr>
            <a:picLocks noChangeAspect="1"/>
          </p:cNvPicPr>
          <p:nvPr userDrawn="1"/>
        </p:nvPicPr>
        <p:blipFill>
          <a:blip r:embed="rId20"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928015" y="6613524"/>
            <a:ext cx="1783423" cy="409765"/>
          </a:xfrm>
          <a:prstGeom prst="rect">
            <a:avLst/>
          </a:prstGeom>
        </p:spPr>
      </p:pic>
      <p:pic>
        <p:nvPicPr>
          <p:cNvPr id="37" name="Picture 36">
            <a:extLst>
              <a:ext uri="{FF2B5EF4-FFF2-40B4-BE49-F238E27FC236}">
                <a16:creationId xmlns:a16="http://schemas.microsoft.com/office/drawing/2014/main" id="{E208A781-04D0-4F7C-8B92-7B0EA613D834}"/>
              </a:ext>
            </a:extLst>
          </p:cNvPr>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6939139" y="7417561"/>
            <a:ext cx="1287780" cy="55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l_fi" descr="http://www.doc.ic.ac.uk/cpp/logos/rbs-large.jpg">
            <a:extLst>
              <a:ext uri="{FF2B5EF4-FFF2-40B4-BE49-F238E27FC236}">
                <a16:creationId xmlns:a16="http://schemas.microsoft.com/office/drawing/2014/main" id="{863E13D7-0E65-4CDB-B63E-7AEA5B7A74D7}"/>
              </a:ext>
            </a:extLst>
          </p:cNvPr>
          <p:cNvPicPr>
            <a:picLocks noChangeAspect="1" noChangeArrowheads="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8332673" y="5712176"/>
            <a:ext cx="1412628" cy="62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6" descr="Logo%20-%20Nationwide">
            <a:extLst>
              <a:ext uri="{FF2B5EF4-FFF2-40B4-BE49-F238E27FC236}">
                <a16:creationId xmlns:a16="http://schemas.microsoft.com/office/drawing/2014/main" id="{C25049EA-AFC2-4CCE-83AC-A12DC1A3E9CE}"/>
              </a:ext>
            </a:extLst>
          </p:cNvPr>
          <p:cNvPicPr>
            <a:picLocks noChangeAspect="1" noChangeArrowheads="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9283015" y="3186114"/>
            <a:ext cx="2158393" cy="72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descr="http://www.propertydrum.com/custom/jd120/b/jd120_11_b.gif">
            <a:extLst>
              <a:ext uri="{FF2B5EF4-FFF2-40B4-BE49-F238E27FC236}">
                <a16:creationId xmlns:a16="http://schemas.microsoft.com/office/drawing/2014/main" id="{BB14C6C2-E66D-4C9F-9567-512FCFAC3F0B}"/>
              </a:ext>
            </a:extLst>
          </p:cNvPr>
          <p:cNvPicPr>
            <a:picLocks noChangeAspect="1" noChangeArrowheads="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10120085" y="5737481"/>
            <a:ext cx="1324972" cy="6508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4E12147-4A48-4C6D-8254-0FE01EC30EA2}"/>
              </a:ext>
            </a:extLst>
          </p:cNvPr>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6974111" y="5479701"/>
            <a:ext cx="954207" cy="735963"/>
          </a:xfrm>
          <a:prstGeom prst="rect">
            <a:avLst/>
          </a:prstGeom>
        </p:spPr>
      </p:pic>
      <p:pic>
        <p:nvPicPr>
          <p:cNvPr id="42" name="Picture 94" descr="RICS">
            <a:extLst>
              <a:ext uri="{FF2B5EF4-FFF2-40B4-BE49-F238E27FC236}">
                <a16:creationId xmlns:a16="http://schemas.microsoft.com/office/drawing/2014/main" id="{E8DCE04E-CF3B-4ECF-B347-C8787E335032}"/>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a:xfrm>
            <a:off x="8878485" y="7411764"/>
            <a:ext cx="2194291" cy="501525"/>
          </a:xfrm>
          <a:prstGeom prst="rect">
            <a:avLst/>
          </a:prstGeom>
          <a:noFill/>
          <a:ln>
            <a:noFill/>
          </a:ln>
        </p:spPr>
      </p:pic>
      <p:pic>
        <p:nvPicPr>
          <p:cNvPr id="43" name="Picture 2">
            <a:extLst>
              <a:ext uri="{FF2B5EF4-FFF2-40B4-BE49-F238E27FC236}">
                <a16:creationId xmlns:a16="http://schemas.microsoft.com/office/drawing/2014/main" id="{E78C5118-047C-4C74-9AA0-EC9FAECAECB5}"/>
              </a:ext>
            </a:extLst>
          </p:cNvPr>
          <p:cNvPicPr>
            <a:picLocks noChangeAspect="1" noChangeArrowheads="1"/>
          </p:cNvPicPr>
          <p:nvPr userDrawn="1"/>
        </p:nvPicPr>
        <p:blipFill rotWithShape="1">
          <a:blip r:embed="rId27" cstate="screen">
            <a:extLst>
              <a:ext uri="{28A0092B-C50C-407E-A947-70E740481C1C}">
                <a14:useLocalDpi xmlns:a14="http://schemas.microsoft.com/office/drawing/2010/main"/>
              </a:ext>
            </a:extLst>
          </a:blip>
          <a:srcRect l="-3645"/>
          <a:stretch/>
        </p:blipFill>
        <p:spPr bwMode="auto">
          <a:xfrm>
            <a:off x="9150755" y="6689234"/>
            <a:ext cx="1943713" cy="43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5">
            <a:extLst>
              <a:ext uri="{FF2B5EF4-FFF2-40B4-BE49-F238E27FC236}">
                <a16:creationId xmlns:a16="http://schemas.microsoft.com/office/drawing/2014/main" id="{F3A50B88-66AD-4B3E-AD82-592F90486C22}"/>
              </a:ext>
            </a:extLst>
          </p:cNvPr>
          <p:cNvPicPr>
            <a:picLocks noChangeAspect="1" noChangeArrowheads="1"/>
          </p:cNvPicPr>
          <p:nvPr userDrawn="1"/>
        </p:nvPicPr>
        <p:blipFill rotWithShape="1">
          <a:blip r:embed="rId28" cstate="print">
            <a:extLst>
              <a:ext uri="{28A0092B-C50C-407E-A947-70E740481C1C}">
                <a14:useLocalDpi xmlns:a14="http://schemas.microsoft.com/office/drawing/2010/main"/>
              </a:ext>
            </a:extLst>
          </a:blip>
          <a:srcRect/>
          <a:stretch/>
        </p:blipFill>
        <p:spPr bwMode="auto">
          <a:xfrm>
            <a:off x="6833296" y="3154048"/>
            <a:ext cx="2205653" cy="66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descr="Image result for elements europe logo"/>
          <p:cNvPicPr>
            <a:picLocks noChangeAspect="1" noChangeArrowheads="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1493337" y="5344899"/>
            <a:ext cx="3340648" cy="3388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Image result for lloyds bank logo"/>
          <p:cNvPicPr>
            <a:picLocks noChangeAspect="1" noChangeArrowheads="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6949701" y="4007104"/>
            <a:ext cx="2274074" cy="5236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Image result for barclays bank logo"/>
          <p:cNvPicPr>
            <a:picLocks noChangeAspect="1" noChangeArrowheads="1"/>
          </p:cNvPicPr>
          <p:nvPr userDrawn="1"/>
        </p:nvPicPr>
        <p:blipFill>
          <a:blip r:embed="rId31" cstate="screen">
            <a:extLst>
              <a:ext uri="{28A0092B-C50C-407E-A947-70E740481C1C}">
                <a14:useLocalDpi xmlns:a14="http://schemas.microsoft.com/office/drawing/2010/main"/>
              </a:ext>
            </a:extLst>
          </a:blip>
          <a:srcRect/>
          <a:stretch>
            <a:fillRect/>
          </a:stretch>
        </p:blipFill>
        <p:spPr bwMode="auto">
          <a:xfrm>
            <a:off x="9616432" y="4206634"/>
            <a:ext cx="1786853" cy="34285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mage result for bank of ireland logo"/>
          <p:cNvPicPr>
            <a:picLocks noChangeAspect="1" noChangeArrowheads="1"/>
          </p:cNvPicPr>
          <p:nvPr userDrawn="1"/>
        </p:nvPicPr>
        <p:blipFill rotWithShape="1">
          <a:blip r:embed="rId32" cstate="screen">
            <a:extLst>
              <a:ext uri="{28A0092B-C50C-407E-A947-70E740481C1C}">
                <a14:useLocalDpi xmlns:a14="http://schemas.microsoft.com/office/drawing/2010/main"/>
              </a:ext>
            </a:extLst>
          </a:blip>
          <a:srcRect/>
          <a:stretch/>
        </p:blipFill>
        <p:spPr bwMode="auto">
          <a:xfrm>
            <a:off x="6904480" y="4871059"/>
            <a:ext cx="2330361" cy="38139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Image result for virgin money"/>
          <p:cNvPicPr>
            <a:picLocks noChangeAspect="1" noChangeArrowheads="1"/>
          </p:cNvPicPr>
          <p:nvPr userDrawn="1"/>
        </p:nvPicPr>
        <p:blipFill rotWithShape="1">
          <a:blip r:embed="rId33" cstate="screen">
            <a:extLst>
              <a:ext uri="{28A0092B-C50C-407E-A947-70E740481C1C}">
                <a14:useLocalDpi xmlns:a14="http://schemas.microsoft.com/office/drawing/2010/main"/>
              </a:ext>
            </a:extLst>
          </a:blip>
          <a:srcRect/>
          <a:stretch/>
        </p:blipFill>
        <p:spPr bwMode="auto">
          <a:xfrm>
            <a:off x="9500730" y="4720275"/>
            <a:ext cx="1565393" cy="74334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userDrawn="1"/>
        </p:nvPicPr>
        <p:blipFill rotWithShape="1">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2C63448F-B196-45E5-96E1-2081D478B662}"/>
              </a:ext>
            </a:extLst>
          </p:cNvPr>
          <p:cNvPicPr>
            <a:picLocks noChangeAspect="1"/>
          </p:cNvPicPr>
          <p:nvPr userDrawn="1"/>
        </p:nvPicPr>
        <p:blipFill>
          <a:blip r:embed="rId35"/>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93532082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4097"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982"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a:xfrm>
            <a:off x="900332" y="3576321"/>
            <a:ext cx="11273606" cy="4454598"/>
          </a:xfrm>
        </p:spPr>
        <p:txBody>
          <a:bodyPr>
            <a:normAutofit/>
          </a:bodyPr>
          <a:lstStyle>
            <a:lvl1pPr algn="ctr">
              <a:defRPr sz="3982" baseline="0">
                <a:solidFill>
                  <a:srgbClr val="37ACAF"/>
                </a:solidFill>
              </a:defRPr>
            </a:lvl1pPr>
          </a:lstStyle>
          <a:p>
            <a:r>
              <a:rPr lang="en-US" dirty="0"/>
              <a:t>Section divider</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grpSp>
        <p:nvGrpSpPr>
          <p:cNvPr id="14" name="Group 13"/>
          <p:cNvGrpSpPr/>
          <p:nvPr userDrawn="1"/>
        </p:nvGrpSpPr>
        <p:grpSpPr>
          <a:xfrm>
            <a:off x="1" y="3550653"/>
            <a:ext cx="4375573" cy="703676"/>
            <a:chOff x="0" y="2743200"/>
            <a:chExt cx="4699000" cy="755689"/>
          </a:xfrm>
        </p:grpSpPr>
        <p:sp>
          <p:nvSpPr>
            <p:cNvPr id="15" name="Rectangle 14"/>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19" name="Rectangle 1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0" name="Rectangle 1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5" name="Rectangle 24"/>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6" name="Rectangle 25"/>
            <p:cNvSpPr/>
            <p:nvPr userDrawn="1"/>
          </p:nvSpPr>
          <p:spPr>
            <a:xfrm>
              <a:off x="3912840" y="2743200"/>
              <a:ext cx="786160" cy="75568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27" name="Group 26"/>
          <p:cNvGrpSpPr/>
          <p:nvPr userDrawn="1"/>
        </p:nvGrpSpPr>
        <p:grpSpPr>
          <a:xfrm>
            <a:off x="0" y="4467154"/>
            <a:ext cx="3464693" cy="703676"/>
            <a:chOff x="0" y="2743200"/>
            <a:chExt cx="3720790" cy="755689"/>
          </a:xfrm>
        </p:grpSpPr>
        <p:sp>
          <p:nvSpPr>
            <p:cNvPr id="28" name="Rectangle 27"/>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9" name="Rectangle 2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0" name="Rectangle 2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1" name="Rectangle 30"/>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33" name="Group 32"/>
          <p:cNvGrpSpPr/>
          <p:nvPr userDrawn="1"/>
        </p:nvGrpSpPr>
        <p:grpSpPr>
          <a:xfrm>
            <a:off x="1" y="5383656"/>
            <a:ext cx="2553812" cy="703676"/>
            <a:chOff x="0" y="2743200"/>
            <a:chExt cx="2742580" cy="755689"/>
          </a:xfrm>
        </p:grpSpPr>
        <p:sp>
          <p:nvSpPr>
            <p:cNvPr id="34" name="Rectangle 33"/>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5" name="Rectangle 34"/>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36" name="Rectangle 35"/>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grpSp>
        <p:nvGrpSpPr>
          <p:cNvPr id="39" name="Group 38"/>
          <p:cNvGrpSpPr/>
          <p:nvPr userDrawn="1"/>
        </p:nvGrpSpPr>
        <p:grpSpPr>
          <a:xfrm>
            <a:off x="0" y="6300157"/>
            <a:ext cx="1642931" cy="703676"/>
            <a:chOff x="0" y="2743200"/>
            <a:chExt cx="1764370" cy="755689"/>
          </a:xfrm>
        </p:grpSpPr>
        <p:sp>
          <p:nvSpPr>
            <p:cNvPr id="40" name="Rectangle 39"/>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41" name="Rectangle 40"/>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grpSp>
      <p:sp>
        <p:nvSpPr>
          <p:cNvPr id="46" name="Rectangle 45"/>
          <p:cNvSpPr/>
          <p:nvPr userDrawn="1"/>
        </p:nvSpPr>
        <p:spPr>
          <a:xfrm>
            <a:off x="1" y="7216658"/>
            <a:ext cx="732050" cy="7036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pic>
        <p:nvPicPr>
          <p:cNvPr id="32" name="Picture 31"/>
          <p:cNvPicPr>
            <a:picLocks noChangeAspect="1"/>
          </p:cNvPicPr>
          <p:nvPr userDrawn="1"/>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B2BD579C-2903-406B-BB54-1CBEC89BFCC0}"/>
              </a:ext>
            </a:extLst>
          </p:cNvPr>
          <p:cNvPicPr>
            <a:picLocks noChangeAspect="1"/>
          </p:cNvPicPr>
          <p:nvPr userDrawn="1"/>
        </p:nvPicPr>
        <p:blipFill>
          <a:blip r:embed="rId9"/>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369596133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37889"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98"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Blank for diagrams</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379166" y="9067236"/>
            <a:ext cx="1572866" cy="355034"/>
          </a:xfrm>
          <a:prstGeom prst="rect">
            <a:avLst/>
          </a:prstGeom>
          <a:noFill/>
        </p:spPr>
        <p:txBody>
          <a:bodyPr wrap="none" rtlCol="0">
            <a:spAutoFit/>
          </a:bodyPr>
          <a:lstStyle/>
          <a:p>
            <a:r>
              <a:rPr lang="en-GB" sz="1707" dirty="0">
                <a:solidFill>
                  <a:schemeClr val="bg2">
                    <a:lumMod val="75000"/>
                  </a:schemeClr>
                </a:solidFill>
                <a:latin typeface="Arial" panose="020B0604020202020204" pitchFamily="34" charset="0"/>
                <a:cs typeface="Arial" panose="020B0604020202020204" pitchFamily="34" charset="0"/>
              </a:rPr>
              <a:t>@</a:t>
            </a:r>
            <a:r>
              <a:rPr lang="en-GB" sz="1707" dirty="0" err="1">
                <a:solidFill>
                  <a:schemeClr val="bg2">
                    <a:lumMod val="75000"/>
                  </a:schemeClr>
                </a:solidFill>
                <a:latin typeface="Arial" panose="020B0604020202020204" pitchFamily="34" charset="0"/>
                <a:cs typeface="Arial" panose="020B0604020202020204" pitchFamily="34" charset="0"/>
              </a:rPr>
              <a:t>buildoffsite</a:t>
            </a:r>
            <a:endParaRPr lang="en-GB" sz="1707" dirty="0">
              <a:solidFill>
                <a:schemeClr val="bg2">
                  <a:lumMod val="7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a:off x="761996" y="9067236"/>
            <a:ext cx="2692405" cy="355034"/>
          </a:xfrm>
          <a:prstGeom prst="rect">
            <a:avLst/>
          </a:prstGeom>
          <a:noFill/>
        </p:spPr>
        <p:txBody>
          <a:bodyPr wrap="square" rtlCol="0">
            <a:spAutoFit/>
          </a:bodyPr>
          <a:lstStyle/>
          <a:p>
            <a:r>
              <a:rPr lang="en-GB" sz="1707" dirty="0">
                <a:solidFill>
                  <a:schemeClr val="accent6"/>
                </a:solidFill>
                <a:latin typeface="Arial" panose="020B0604020202020204" pitchFamily="34" charset="0"/>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1" name="Rectangle 10"/>
          <p:cNvSpPr/>
          <p:nvPr userDrawn="1"/>
        </p:nvSpPr>
        <p:spPr>
          <a:xfrm>
            <a:off x="894080" y="4289778"/>
            <a:ext cx="11257281" cy="447943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pic>
        <p:nvPicPr>
          <p:cNvPr id="12" name="Picture 11"/>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83084" y="2659021"/>
            <a:ext cx="1830736" cy="1247024"/>
          </a:xfrm>
          <a:prstGeom prst="rect">
            <a:avLst/>
          </a:prstGeom>
        </p:spPr>
      </p:pic>
      <p:grpSp>
        <p:nvGrpSpPr>
          <p:cNvPr id="13" name="Group 12"/>
          <p:cNvGrpSpPr/>
          <p:nvPr userDrawn="1"/>
        </p:nvGrpSpPr>
        <p:grpSpPr>
          <a:xfrm>
            <a:off x="1185658" y="4563936"/>
            <a:ext cx="2759826" cy="3957562"/>
            <a:chOff x="152954" y="1609725"/>
            <a:chExt cx="4165703" cy="2782661"/>
          </a:xfrm>
        </p:grpSpPr>
        <p:sp>
          <p:nvSpPr>
            <p:cNvPr id="14" name="TextBox 13"/>
            <p:cNvSpPr txBox="1"/>
            <p:nvPr/>
          </p:nvSpPr>
          <p:spPr>
            <a:xfrm flipH="1">
              <a:off x="152954" y="1990725"/>
              <a:ext cx="4161865" cy="2401661"/>
            </a:xfrm>
            <a:prstGeom prst="rect">
              <a:avLst/>
            </a:prstGeom>
            <a:solidFill>
              <a:schemeClr val="bg1"/>
            </a:solidFill>
            <a:ln>
              <a:noFill/>
            </a:ln>
          </p:spPr>
          <p:txBody>
            <a:bodyPr wrap="square" lIns="36000" tIns="72000" rIns="32400" bIns="0" rtlCol="0" anchor="t">
              <a:noAutofit/>
            </a:bodyPr>
            <a:lstStyle/>
            <a:p>
              <a:pPr marL="121918">
                <a:lnSpc>
                  <a:spcPct val="80000"/>
                </a:lnSpc>
                <a:spcAft>
                  <a:spcPts val="213"/>
                </a:spcAft>
              </a:pPr>
              <a:endParaRPr lang="en-GB" sz="1280" spc="-28"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Rectangle 18"/>
            <p:cNvSpPr/>
            <p:nvPr/>
          </p:nvSpPr>
          <p:spPr bwMode="auto">
            <a:xfrm rot="10800000" flipV="1">
              <a:off x="152965" y="1609725"/>
              <a:ext cx="4165692" cy="371475"/>
            </a:xfrm>
            <a:prstGeom prst="rect">
              <a:avLst/>
            </a:prstGeom>
            <a:solidFill>
              <a:schemeClr val="accent1"/>
            </a:solidFill>
            <a:ln w="28575">
              <a:noFill/>
              <a:round/>
              <a:headEnd/>
              <a:tailEnd/>
            </a:ln>
          </p:spPr>
          <p:txBody>
            <a:bodyPr vert="horz" wrap="square" lIns="91440" tIns="45720" rIns="32400" bIns="45720" numCol="1" rtlCol="0" anchor="ctr" anchorCtr="0" compatLnSpc="1">
              <a:prstTxWarp prst="textNoShape">
                <a:avLst/>
              </a:prstTxWarp>
            </a:bodyPr>
            <a:lstStyle/>
            <a:p>
              <a:pPr marL="36124">
                <a:lnSpc>
                  <a:spcPct val="85000"/>
                </a:lnSpc>
              </a:pPr>
              <a:r>
                <a:rPr lang="en-US" sz="2276" b="1" dirty="0">
                  <a:solidFill>
                    <a:schemeClr val="bg1"/>
                  </a:solidFill>
                  <a:latin typeface="Arial" panose="020B0604020202020204" pitchFamily="34" charset="0"/>
                  <a:cs typeface="Arial" panose="020B0604020202020204" pitchFamily="34" charset="0"/>
                </a:rPr>
                <a:t>Owners</a:t>
              </a:r>
            </a:p>
          </p:txBody>
        </p:sp>
      </p:grpSp>
      <p:grpSp>
        <p:nvGrpSpPr>
          <p:cNvPr id="20" name="Group 19"/>
          <p:cNvGrpSpPr/>
          <p:nvPr userDrawn="1"/>
        </p:nvGrpSpPr>
        <p:grpSpPr>
          <a:xfrm>
            <a:off x="4195426" y="4563936"/>
            <a:ext cx="3724948" cy="3957562"/>
            <a:chOff x="152954" y="1609725"/>
            <a:chExt cx="4165703" cy="2782661"/>
          </a:xfrm>
        </p:grpSpPr>
        <p:sp>
          <p:nvSpPr>
            <p:cNvPr id="23" name="TextBox 22"/>
            <p:cNvSpPr txBox="1"/>
            <p:nvPr/>
          </p:nvSpPr>
          <p:spPr>
            <a:xfrm flipH="1">
              <a:off x="152954" y="1990725"/>
              <a:ext cx="4161865" cy="2401661"/>
            </a:xfrm>
            <a:prstGeom prst="rect">
              <a:avLst/>
            </a:prstGeom>
            <a:solidFill>
              <a:schemeClr val="bg1"/>
            </a:solidFill>
            <a:ln>
              <a:noFill/>
            </a:ln>
          </p:spPr>
          <p:txBody>
            <a:bodyPr wrap="square" lIns="36000" tIns="72000" rIns="32400" bIns="0" rtlCol="0" anchor="t">
              <a:noAutofit/>
            </a:bodyPr>
            <a:lstStyle/>
            <a:p>
              <a:pPr marL="121918">
                <a:lnSpc>
                  <a:spcPct val="80000"/>
                </a:lnSpc>
                <a:spcAft>
                  <a:spcPts val="213"/>
                </a:spcAft>
              </a:pPr>
              <a:endParaRPr lang="en-GB" sz="1280" spc="-28"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Rectangle 24"/>
            <p:cNvSpPr/>
            <p:nvPr/>
          </p:nvSpPr>
          <p:spPr bwMode="auto">
            <a:xfrm rot="10800000" flipV="1">
              <a:off x="152965" y="1609725"/>
              <a:ext cx="4165692" cy="371475"/>
            </a:xfrm>
            <a:prstGeom prst="rect">
              <a:avLst/>
            </a:prstGeom>
            <a:solidFill>
              <a:schemeClr val="accent1"/>
            </a:solidFill>
            <a:ln w="28575">
              <a:noFill/>
              <a:round/>
              <a:headEnd/>
              <a:tailEnd/>
            </a:ln>
          </p:spPr>
          <p:txBody>
            <a:bodyPr vert="horz" wrap="square" lIns="91440" tIns="45720" rIns="32400" bIns="45720" numCol="1" rtlCol="0" anchor="ctr" anchorCtr="0" compatLnSpc="1">
              <a:prstTxWarp prst="textNoShape">
                <a:avLst/>
              </a:prstTxWarp>
            </a:bodyPr>
            <a:lstStyle/>
            <a:p>
              <a:pPr marL="36124">
                <a:lnSpc>
                  <a:spcPct val="85000"/>
                </a:lnSpc>
              </a:pPr>
              <a:r>
                <a:rPr lang="en-US" sz="2276" b="1" dirty="0">
                  <a:solidFill>
                    <a:schemeClr val="bg1"/>
                  </a:solidFill>
                  <a:latin typeface="Arial" panose="020B0604020202020204" pitchFamily="34" charset="0"/>
                  <a:cs typeface="Arial" panose="020B0604020202020204" pitchFamily="34" charset="0"/>
                </a:rPr>
                <a:t>Approved Providers</a:t>
              </a:r>
            </a:p>
          </p:txBody>
        </p:sp>
      </p:grpSp>
      <p:grpSp>
        <p:nvGrpSpPr>
          <p:cNvPr id="26" name="Group 25"/>
          <p:cNvGrpSpPr/>
          <p:nvPr userDrawn="1"/>
        </p:nvGrpSpPr>
        <p:grpSpPr>
          <a:xfrm>
            <a:off x="8170317" y="4563936"/>
            <a:ext cx="3724948" cy="3957562"/>
            <a:chOff x="152954" y="1609725"/>
            <a:chExt cx="4165703" cy="2782661"/>
          </a:xfrm>
        </p:grpSpPr>
        <p:sp>
          <p:nvSpPr>
            <p:cNvPr id="27" name="TextBox 26"/>
            <p:cNvSpPr txBox="1"/>
            <p:nvPr/>
          </p:nvSpPr>
          <p:spPr>
            <a:xfrm flipH="1">
              <a:off x="152954" y="1990725"/>
              <a:ext cx="4161865" cy="2401661"/>
            </a:xfrm>
            <a:prstGeom prst="rect">
              <a:avLst/>
            </a:prstGeom>
            <a:solidFill>
              <a:schemeClr val="bg1"/>
            </a:solidFill>
            <a:ln>
              <a:noFill/>
            </a:ln>
          </p:spPr>
          <p:txBody>
            <a:bodyPr wrap="square" lIns="36000" tIns="72000" rIns="32400" bIns="0" rtlCol="0" anchor="t">
              <a:noAutofit/>
            </a:bodyPr>
            <a:lstStyle/>
            <a:p>
              <a:pPr marL="121918">
                <a:lnSpc>
                  <a:spcPct val="80000"/>
                </a:lnSpc>
                <a:spcAft>
                  <a:spcPts val="213"/>
                </a:spcAft>
              </a:pPr>
              <a:endParaRPr lang="en-GB" sz="1280" spc="-28"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Rectangle 27"/>
            <p:cNvSpPr/>
            <p:nvPr/>
          </p:nvSpPr>
          <p:spPr bwMode="auto">
            <a:xfrm rot="10800000" flipV="1">
              <a:off x="152965" y="1609725"/>
              <a:ext cx="4165692" cy="371475"/>
            </a:xfrm>
            <a:prstGeom prst="rect">
              <a:avLst/>
            </a:prstGeom>
            <a:solidFill>
              <a:schemeClr val="accent1"/>
            </a:solidFill>
            <a:ln w="28575">
              <a:noFill/>
              <a:round/>
              <a:headEnd/>
              <a:tailEnd/>
            </a:ln>
          </p:spPr>
          <p:txBody>
            <a:bodyPr vert="horz" wrap="square" lIns="91440" tIns="45720" rIns="32400" bIns="45720" numCol="1" rtlCol="0" anchor="ctr" anchorCtr="0" compatLnSpc="1">
              <a:prstTxWarp prst="textNoShape">
                <a:avLst/>
              </a:prstTxWarp>
            </a:bodyPr>
            <a:lstStyle/>
            <a:p>
              <a:pPr marL="36124">
                <a:lnSpc>
                  <a:spcPct val="85000"/>
                </a:lnSpc>
              </a:pPr>
              <a:r>
                <a:rPr lang="en-US" sz="2276" b="1" dirty="0">
                  <a:solidFill>
                    <a:schemeClr val="bg1"/>
                  </a:solidFill>
                  <a:latin typeface="Arial" panose="020B0604020202020204" pitchFamily="34" charset="0"/>
                  <a:cs typeface="Arial" panose="020B0604020202020204" pitchFamily="34" charset="0"/>
                </a:rPr>
                <a:t>Supporters</a:t>
              </a:r>
            </a:p>
          </p:txBody>
        </p:sp>
      </p:grpSp>
      <p:pic>
        <p:nvPicPr>
          <p:cNvPr id="29" name="Picture 28"/>
          <p:cNvPicPr>
            <a:picLocks noChangeAspect="1"/>
          </p:cNvPicPr>
          <p:nvPr userDrawn="1"/>
        </p:nvPicPr>
        <p:blipFill>
          <a:blip r:embed="rId10"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1348218" y="5337828"/>
            <a:ext cx="1815252" cy="434379"/>
          </a:xfrm>
          <a:prstGeom prst="rect">
            <a:avLst/>
          </a:prstGeom>
        </p:spPr>
      </p:pic>
      <p:grpSp>
        <p:nvGrpSpPr>
          <p:cNvPr id="30" name="Group 29"/>
          <p:cNvGrpSpPr/>
          <p:nvPr userDrawn="1"/>
        </p:nvGrpSpPr>
        <p:grpSpPr>
          <a:xfrm>
            <a:off x="1352729" y="5994052"/>
            <a:ext cx="2569353" cy="776829"/>
            <a:chOff x="6124575" y="4367012"/>
            <a:chExt cx="3213191" cy="971490"/>
          </a:xfrm>
        </p:grpSpPr>
        <p:sp>
          <p:nvSpPr>
            <p:cNvPr id="31" name="TextBox 30"/>
            <p:cNvSpPr txBox="1"/>
            <p:nvPr/>
          </p:nvSpPr>
          <p:spPr>
            <a:xfrm>
              <a:off x="7000874" y="4620983"/>
              <a:ext cx="2336892" cy="717519"/>
            </a:xfrm>
            <a:prstGeom prst="rect">
              <a:avLst/>
            </a:prstGeom>
            <a:noFill/>
          </p:spPr>
          <p:txBody>
            <a:bodyPr wrap="square" rtlCol="0">
              <a:spAutoFit/>
            </a:bodyPr>
            <a:lstStyle/>
            <a:p>
              <a:r>
                <a:rPr lang="en-GB" sz="1564" dirty="0">
                  <a:solidFill>
                    <a:srgbClr val="314E81"/>
                  </a:solidFill>
                  <a:latin typeface="Frutiger LT Std 45 Light" panose="020B0402020204020204" pitchFamily="34" charset="0"/>
                  <a:ea typeface="Tahoma" panose="020B0604030504040204" pitchFamily="34" charset="0"/>
                  <a:cs typeface="Tahoma" panose="020B0604030504040204" pitchFamily="34" charset="0"/>
                </a:rPr>
                <a:t>Lloyd’s Register Energy</a:t>
              </a:r>
            </a:p>
          </p:txBody>
        </p:sp>
        <p:pic>
          <p:nvPicPr>
            <p:cNvPr id="32" name="Picture 6" descr="Image result for lloyd's register energy"/>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124575" y="4367012"/>
              <a:ext cx="847725" cy="919362"/>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8" descr="Image result for blp insurance"/>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l="4167" t="24677" b="20323"/>
          <a:stretch/>
        </p:blipFill>
        <p:spPr bwMode="auto">
          <a:xfrm>
            <a:off x="1334670" y="7114143"/>
            <a:ext cx="1340494" cy="769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5" descr="2503"/>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378431" y="6981601"/>
            <a:ext cx="840003" cy="60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7"/>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5383138" y="6445240"/>
            <a:ext cx="1036693" cy="31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Picture 35"/>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4344427" y="5290536"/>
            <a:ext cx="1245574" cy="442670"/>
          </a:xfrm>
          <a:prstGeom prst="rect">
            <a:avLst/>
          </a:prstGeom>
        </p:spPr>
      </p:pic>
      <p:pic>
        <p:nvPicPr>
          <p:cNvPr id="37" name="Picture 4"/>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4257313" y="6453322"/>
            <a:ext cx="985394" cy="40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559632" y="6231860"/>
            <a:ext cx="1219712" cy="56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6469730" y="5845566"/>
            <a:ext cx="1196729" cy="338803"/>
          </a:xfrm>
          <a:prstGeom prst="rect">
            <a:avLst/>
          </a:prstGeom>
        </p:spPr>
      </p:pic>
      <p:pic>
        <p:nvPicPr>
          <p:cNvPr id="40" name="Picture 12" descr="https://encrypted-tbn0.gstatic.com/images?q=tbn:ANd9GcTXrp1G12WfrtHbpsWBxz3bS28S8TVjyMje63H3zSYJ6eKR7nGzg3-tbgw"/>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6136091" y="7774713"/>
            <a:ext cx="1478017" cy="5237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56503" y="6908707"/>
            <a:ext cx="789929" cy="738317"/>
          </a:xfrm>
          <a:prstGeom prst="rect">
            <a:avLst/>
          </a:prstGeom>
        </p:spPr>
      </p:pic>
      <p:pic>
        <p:nvPicPr>
          <p:cNvPr id="42" name="Picture 8" descr="https://encrypted-tbn0.gstatic.com/images?q=tbn:ANd9GcT2Gl0bRyHvYY5QqJL8WtmZE3wxYE2T1RQUBcFWGxLjOQc8zzoCWqmfu7tL0w"/>
          <p:cNvPicPr>
            <a:picLocks noChangeAspect="1" noChangeArrowheads="1"/>
          </p:cNvPicPr>
          <p:nvPr userDrawn="1"/>
        </p:nvPicPr>
        <p:blipFill rotWithShape="1">
          <a:blip r:embed="rId21" cstate="screen">
            <a:extLst>
              <a:ext uri="{28A0092B-C50C-407E-A947-70E740481C1C}">
                <a14:useLocalDpi xmlns:a14="http://schemas.microsoft.com/office/drawing/2010/main"/>
              </a:ext>
            </a:extLst>
          </a:blip>
          <a:srcRect l="3574" t="33485" r="-3574" b="33714"/>
          <a:stretch/>
        </p:blipFill>
        <p:spPr bwMode="auto">
          <a:xfrm>
            <a:off x="5779923" y="5286764"/>
            <a:ext cx="1286564" cy="48824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https://encrypted-tbn0.gstatic.com/images?q=tbn:ANd9GcRIx9eH0aL2P7q-A6LKE3t-LxsbVOQzuU16eq1l5lPJOm9ObALnttRTH-0"/>
          <p:cNvPicPr>
            <a:picLocks noChangeAspect="1" noChangeArrowheads="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6432576" y="6990957"/>
            <a:ext cx="1242234" cy="62093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p:cNvPicPr>
            <a:picLocks noChangeAspect="1" noChangeArrowheads="1"/>
          </p:cNvPicPr>
          <p:nvPr userDrawn="1"/>
        </p:nvPicPr>
        <p:blipFill rotWithShape="1">
          <a:blip r:embed="rId23" cstate="screen">
            <a:extLst>
              <a:ext uri="{28A0092B-C50C-407E-A947-70E740481C1C}">
                <a14:useLocalDpi xmlns:a14="http://schemas.microsoft.com/office/drawing/2010/main"/>
              </a:ext>
            </a:extLst>
          </a:blip>
          <a:srcRect/>
          <a:stretch/>
        </p:blipFill>
        <p:spPr bwMode="auto">
          <a:xfrm>
            <a:off x="4270114" y="7800891"/>
            <a:ext cx="1499574" cy="58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descr="Image result for elements europe logo"/>
          <p:cNvPicPr>
            <a:picLocks noChangeAspect="1" noChangeArrowheads="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33751" y="5906594"/>
            <a:ext cx="1875526" cy="190212"/>
          </a:xfrm>
          <a:prstGeom prst="rect">
            <a:avLst/>
          </a:prstGeom>
          <a:noFill/>
          <a:extLst>
            <a:ext uri="{909E8E84-426E-40DD-AFC4-6F175D3DCCD1}">
              <a14:hiddenFill xmlns:a14="http://schemas.microsoft.com/office/drawing/2010/main">
                <a:solidFill>
                  <a:srgbClr val="FFFFFF"/>
                </a:solidFill>
              </a14:hiddenFill>
            </a:ext>
          </a:extLst>
        </p:spPr>
      </p:pic>
      <p:pic>
        <p:nvPicPr>
          <p:cNvPr id="46" name="Content Placeholder 3"/>
          <p:cNvPicPr>
            <a:picLocks noChangeAspect="1"/>
          </p:cNvPicPr>
          <p:nvPr userDrawn="1"/>
        </p:nvPicPr>
        <p:blipFill>
          <a:blip r:embed="rId25"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10158435" y="6878137"/>
            <a:ext cx="1229941" cy="285493"/>
          </a:xfrm>
          <a:prstGeom prst="rect">
            <a:avLst/>
          </a:prstGeom>
        </p:spPr>
      </p:pic>
      <p:pic>
        <p:nvPicPr>
          <p:cNvPr id="47" name="Picture 46"/>
          <p:cNvPicPr>
            <a:picLocks noChangeAspect="1" noChangeArrowheads="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8363976" y="7623588"/>
            <a:ext cx="925170" cy="40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l_fi" descr="http://www.doc.ic.ac.uk/cpp/logos/rbs-large.jpg"/>
          <p:cNvPicPr>
            <a:picLocks noChangeAspect="1" noChangeArrowheads="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9313864" y="6032008"/>
            <a:ext cx="1061252" cy="47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6" descr="Logo%20-%20Nationwide"/>
          <p:cNvPicPr>
            <a:picLocks noChangeAspect="1" noChangeArrowheads="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9960815" y="5286247"/>
            <a:ext cx="1409098" cy="47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http://www.propertydrum.com/custom/jd120/b/jd120_11_b.gif"/>
          <p:cNvPicPr>
            <a:picLocks noChangeAspect="1" noChangeArrowheads="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10575464" y="6019483"/>
            <a:ext cx="967845" cy="4802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8364690" y="5887474"/>
            <a:ext cx="721455" cy="562150"/>
          </a:xfrm>
          <a:prstGeom prst="rect">
            <a:avLst/>
          </a:prstGeom>
        </p:spPr>
      </p:pic>
      <p:pic>
        <p:nvPicPr>
          <p:cNvPr id="52" name="Picture 94" descr="RICS"/>
          <p:cNvPicPr>
            <a:picLocks noChangeAspect="1"/>
          </p:cNvPicPr>
          <p:nvPr userDrawn="1"/>
        </p:nvPicPr>
        <p:blipFill>
          <a:blip r:embed="rId31" cstate="screen">
            <a:extLst>
              <a:ext uri="{28A0092B-C50C-407E-A947-70E740481C1C}">
                <a14:useLocalDpi xmlns:a14="http://schemas.microsoft.com/office/drawing/2010/main"/>
              </a:ext>
            </a:extLst>
          </a:blip>
          <a:srcRect/>
          <a:stretch>
            <a:fillRect/>
          </a:stretch>
        </p:blipFill>
        <p:spPr>
          <a:xfrm>
            <a:off x="9657438" y="7627478"/>
            <a:ext cx="1726319" cy="398610"/>
          </a:xfrm>
          <a:prstGeom prst="rect">
            <a:avLst/>
          </a:prstGeom>
          <a:noFill/>
          <a:ln>
            <a:noFill/>
          </a:ln>
        </p:spPr>
      </p:pic>
      <p:pic>
        <p:nvPicPr>
          <p:cNvPr id="53" name="Picture 2"/>
          <p:cNvPicPr>
            <a:picLocks noChangeAspect="1" noChangeArrowheads="1"/>
          </p:cNvPicPr>
          <p:nvPr userDrawn="1"/>
        </p:nvPicPr>
        <p:blipFill rotWithShape="1">
          <a:blip r:embed="rId32" cstate="screen">
            <a:extLst>
              <a:ext uri="{28A0092B-C50C-407E-A947-70E740481C1C}">
                <a14:useLocalDpi xmlns:a14="http://schemas.microsoft.com/office/drawing/2010/main"/>
              </a:ext>
            </a:extLst>
          </a:blip>
          <a:srcRect l="-3645"/>
          <a:stretch/>
        </p:blipFill>
        <p:spPr bwMode="auto">
          <a:xfrm>
            <a:off x="8235876" y="6876872"/>
            <a:ext cx="1573464" cy="357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
          <p:cNvPicPr>
            <a:picLocks noChangeAspect="1" noChangeArrowheads="1"/>
          </p:cNvPicPr>
          <p:nvPr userDrawn="1"/>
        </p:nvPicPr>
        <p:blipFill rotWithShape="1">
          <a:blip r:embed="rId33" cstate="screen">
            <a:extLst>
              <a:ext uri="{28A0092B-C50C-407E-A947-70E740481C1C}">
                <a14:useLocalDpi xmlns:a14="http://schemas.microsoft.com/office/drawing/2010/main"/>
              </a:ext>
            </a:extLst>
          </a:blip>
          <a:srcRect/>
          <a:stretch/>
        </p:blipFill>
        <p:spPr bwMode="auto">
          <a:xfrm>
            <a:off x="8258609" y="5245510"/>
            <a:ext cx="1439953" cy="43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Oval 54"/>
          <p:cNvSpPr/>
          <p:nvPr userDrawn="1"/>
        </p:nvSpPr>
        <p:spPr>
          <a:xfrm>
            <a:off x="3810869" y="2495815"/>
            <a:ext cx="1548191" cy="154819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GB" sz="2276" b="1" spc="-28" dirty="0">
                <a:solidFill>
                  <a:schemeClr val="accent1"/>
                </a:solidFill>
                <a:latin typeface="Arial" panose="020B0604020202020204" pitchFamily="34" charset="0"/>
                <a:cs typeface="Arial" panose="020B0604020202020204" pitchFamily="34" charset="0"/>
              </a:rPr>
              <a:t>LR</a:t>
            </a:r>
          </a:p>
          <a:p>
            <a:pPr algn="ctr">
              <a:lnSpc>
                <a:spcPct val="90000"/>
              </a:lnSpc>
            </a:pPr>
            <a:r>
              <a:rPr lang="en-GB" sz="1422" spc="-28" dirty="0">
                <a:solidFill>
                  <a:schemeClr val="tx1">
                    <a:lumMod val="65000"/>
                    <a:lumOff val="35000"/>
                  </a:schemeClr>
                </a:solidFill>
                <a:latin typeface="Arial" panose="020B0604020202020204" pitchFamily="34" charset="0"/>
                <a:cs typeface="Arial" panose="020B0604020202020204" pitchFamily="34" charset="0"/>
              </a:rPr>
              <a:t>Process Accreditation</a:t>
            </a:r>
            <a:br>
              <a:rPr lang="en-GB" sz="1422" spc="-28" dirty="0">
                <a:solidFill>
                  <a:schemeClr val="tx1">
                    <a:lumMod val="65000"/>
                    <a:lumOff val="35000"/>
                  </a:schemeClr>
                </a:solidFill>
                <a:latin typeface="Arial" panose="020B0604020202020204" pitchFamily="34" charset="0"/>
                <a:cs typeface="Arial" panose="020B0604020202020204" pitchFamily="34" charset="0"/>
              </a:rPr>
            </a:br>
            <a:endParaRPr lang="en-GB" sz="1422" spc="-28"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6" name="Oval 55"/>
          <p:cNvSpPr/>
          <p:nvPr userDrawn="1"/>
        </p:nvSpPr>
        <p:spPr>
          <a:xfrm>
            <a:off x="6035367" y="2495815"/>
            <a:ext cx="1548191" cy="154819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GB" sz="2276" b="1" spc="-28" dirty="0">
                <a:solidFill>
                  <a:schemeClr val="accent1"/>
                </a:solidFill>
                <a:latin typeface="Arial" panose="020B0604020202020204" pitchFamily="34" charset="0"/>
                <a:cs typeface="Arial" panose="020B0604020202020204" pitchFamily="34" charset="0"/>
              </a:rPr>
              <a:t>BLP</a:t>
            </a:r>
          </a:p>
          <a:p>
            <a:pPr algn="ctr">
              <a:lnSpc>
                <a:spcPct val="90000"/>
              </a:lnSpc>
            </a:pPr>
            <a:r>
              <a:rPr lang="en-GB" sz="1422" spc="-28" dirty="0">
                <a:solidFill>
                  <a:schemeClr val="tx1">
                    <a:lumMod val="65000"/>
                    <a:lumOff val="35000"/>
                  </a:schemeClr>
                </a:solidFill>
                <a:latin typeface="Arial" panose="020B0604020202020204" pitchFamily="34" charset="0"/>
                <a:cs typeface="Arial" panose="020B0604020202020204" pitchFamily="34" charset="0"/>
              </a:rPr>
              <a:t>60 Year Durability Assessment</a:t>
            </a:r>
          </a:p>
        </p:txBody>
      </p:sp>
      <p:sp>
        <p:nvSpPr>
          <p:cNvPr id="57" name="Oval 56"/>
          <p:cNvSpPr/>
          <p:nvPr userDrawn="1"/>
        </p:nvSpPr>
        <p:spPr>
          <a:xfrm>
            <a:off x="8259864" y="2495815"/>
            <a:ext cx="1548191" cy="154819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GB" sz="2276" b="1" spc="-28" dirty="0">
                <a:solidFill>
                  <a:schemeClr val="accent1"/>
                </a:solidFill>
                <a:latin typeface="Arial" panose="020B0604020202020204" pitchFamily="34" charset="0"/>
                <a:cs typeface="Arial" panose="020B0604020202020204" pitchFamily="34" charset="0"/>
              </a:rPr>
              <a:t>BOPAS</a:t>
            </a:r>
            <a:br>
              <a:rPr lang="en-GB" sz="2276" b="1" spc="-28" dirty="0">
                <a:solidFill>
                  <a:schemeClr val="accent1"/>
                </a:solidFill>
                <a:latin typeface="Arial" panose="020B0604020202020204" pitchFamily="34" charset="0"/>
                <a:cs typeface="Arial" panose="020B0604020202020204" pitchFamily="34" charset="0"/>
              </a:rPr>
            </a:br>
            <a:r>
              <a:rPr lang="en-GB" sz="1422" spc="-28" dirty="0">
                <a:solidFill>
                  <a:schemeClr val="tx1">
                    <a:lumMod val="65000"/>
                    <a:lumOff val="35000"/>
                  </a:schemeClr>
                </a:solidFill>
                <a:latin typeface="Arial" panose="020B0604020202020204" pitchFamily="34" charset="0"/>
                <a:cs typeface="Arial" panose="020B0604020202020204" pitchFamily="34" charset="0"/>
              </a:rPr>
              <a:t>Web-based Search Facility</a:t>
            </a:r>
          </a:p>
        </p:txBody>
      </p:sp>
      <p:pic>
        <p:nvPicPr>
          <p:cNvPr id="58" name="Picture 3"/>
          <p:cNvPicPr>
            <a:picLocks noChangeAspect="1" noChangeArrowheads="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10532542" y="2289387"/>
            <a:ext cx="1362422" cy="180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Isosceles Triangle 58"/>
          <p:cNvSpPr/>
          <p:nvPr userDrawn="1"/>
        </p:nvSpPr>
        <p:spPr>
          <a:xfrm rot="5400000">
            <a:off x="3086386" y="3087954"/>
            <a:ext cx="772659" cy="40596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60" name="Isosceles Triangle 59"/>
          <p:cNvSpPr/>
          <p:nvPr userDrawn="1"/>
        </p:nvSpPr>
        <p:spPr>
          <a:xfrm rot="5400000">
            <a:off x="5310884" y="3087954"/>
            <a:ext cx="772659" cy="40596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61" name="Isosceles Triangle 60"/>
          <p:cNvSpPr/>
          <p:nvPr userDrawn="1"/>
        </p:nvSpPr>
        <p:spPr>
          <a:xfrm rot="5400000">
            <a:off x="7535381" y="3087954"/>
            <a:ext cx="772659" cy="40596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sp>
        <p:nvSpPr>
          <p:cNvPr id="62" name="Isosceles Triangle 61"/>
          <p:cNvSpPr/>
          <p:nvPr userDrawn="1"/>
        </p:nvSpPr>
        <p:spPr>
          <a:xfrm rot="5400000">
            <a:off x="9759881" y="3087954"/>
            <a:ext cx="772659" cy="40596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a:p>
        </p:txBody>
      </p:sp>
      <p:pic>
        <p:nvPicPr>
          <p:cNvPr id="63" name="Picture 62"/>
          <p:cNvPicPr>
            <a:picLocks noChangeAspect="1"/>
          </p:cNvPicPr>
          <p:nvPr userDrawn="1"/>
        </p:nvPicPr>
        <p:blipFill rotWithShape="1">
          <a:blip r:embed="rId3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3" name="Picture 2">
            <a:extLst>
              <a:ext uri="{FF2B5EF4-FFF2-40B4-BE49-F238E27FC236}">
                <a16:creationId xmlns:a16="http://schemas.microsoft.com/office/drawing/2014/main" id="{071EFE86-D3DB-4370-83B0-A3415159FD55}"/>
              </a:ext>
            </a:extLst>
          </p:cNvPr>
          <p:cNvPicPr>
            <a:picLocks noChangeAspect="1"/>
          </p:cNvPicPr>
          <p:nvPr userDrawn="1"/>
        </p:nvPicPr>
        <p:blipFill>
          <a:blip r:embed="rId36"/>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16797872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38913"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982" b="0" i="0" baseline="0" dirty="0">
              <a:latin typeface="Arial" panose="020B0604020202020204" pitchFamily="34" charset="0"/>
              <a:ea typeface="+mj-ea"/>
              <a:cs typeface="Arial" panose="020B0604020202020204" pitchFamily="34" charset="0"/>
              <a:sym typeface="Arial" panose="020B0604020202020204" pitchFamily="34" charset="0"/>
            </a:endParaRP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grpSp>
        <p:nvGrpSpPr>
          <p:cNvPr id="4" name="Group 3"/>
          <p:cNvGrpSpPr/>
          <p:nvPr userDrawn="1"/>
        </p:nvGrpSpPr>
        <p:grpSpPr>
          <a:xfrm>
            <a:off x="1" y="3550653"/>
            <a:ext cx="4375573" cy="4369681"/>
            <a:chOff x="0" y="2496553"/>
            <a:chExt cx="3076575" cy="3072432"/>
          </a:xfrm>
        </p:grpSpPr>
        <p:grpSp>
          <p:nvGrpSpPr>
            <p:cNvPr id="14" name="Group 13"/>
            <p:cNvGrpSpPr/>
            <p:nvPr userDrawn="1"/>
          </p:nvGrpSpPr>
          <p:grpSpPr>
            <a:xfrm>
              <a:off x="0" y="2496553"/>
              <a:ext cx="3076575" cy="494772"/>
              <a:chOff x="0" y="2743200"/>
              <a:chExt cx="4699000" cy="755689"/>
            </a:xfrm>
          </p:grpSpPr>
          <p:sp>
            <p:nvSpPr>
              <p:cNvPr id="15" name="Rectangle 14"/>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19" name="Rectangle 1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0" name="Rectangle 1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5" name="Rectangle 24"/>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6" name="Rectangle 25"/>
              <p:cNvSpPr/>
              <p:nvPr userDrawn="1"/>
            </p:nvSpPr>
            <p:spPr>
              <a:xfrm>
                <a:off x="3912840" y="2743200"/>
                <a:ext cx="786160" cy="75568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27" name="Group 26"/>
            <p:cNvGrpSpPr/>
            <p:nvPr userDrawn="1"/>
          </p:nvGrpSpPr>
          <p:grpSpPr>
            <a:xfrm>
              <a:off x="0" y="3140968"/>
              <a:ext cx="2436112" cy="494772"/>
              <a:chOff x="0" y="2743200"/>
              <a:chExt cx="3720790" cy="755689"/>
            </a:xfrm>
          </p:grpSpPr>
          <p:sp>
            <p:nvSpPr>
              <p:cNvPr id="28" name="Rectangle 27"/>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9" name="Rectangle 2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0" name="Rectangle 2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1" name="Rectangle 30"/>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33" name="Group 32"/>
            <p:cNvGrpSpPr/>
            <p:nvPr userDrawn="1"/>
          </p:nvGrpSpPr>
          <p:grpSpPr>
            <a:xfrm>
              <a:off x="0" y="3785383"/>
              <a:ext cx="1795649" cy="494772"/>
              <a:chOff x="0" y="2743200"/>
              <a:chExt cx="2742580" cy="755689"/>
            </a:xfrm>
          </p:grpSpPr>
          <p:sp>
            <p:nvSpPr>
              <p:cNvPr id="34" name="Rectangle 33"/>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5" name="Rectangle 34"/>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6" name="Rectangle 35"/>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39" name="Group 38"/>
            <p:cNvGrpSpPr/>
            <p:nvPr userDrawn="1"/>
          </p:nvGrpSpPr>
          <p:grpSpPr>
            <a:xfrm>
              <a:off x="0" y="4429798"/>
              <a:ext cx="1155186" cy="494772"/>
              <a:chOff x="0" y="2743200"/>
              <a:chExt cx="1764370" cy="755689"/>
            </a:xfrm>
          </p:grpSpPr>
          <p:sp>
            <p:nvSpPr>
              <p:cNvPr id="40" name="Rectangle 39"/>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41" name="Rectangle 40"/>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sp>
          <p:nvSpPr>
            <p:cNvPr id="46" name="Rectangle 45"/>
            <p:cNvSpPr/>
            <p:nvPr userDrawn="1"/>
          </p:nvSpPr>
          <p:spPr>
            <a:xfrm>
              <a:off x="0" y="5074213"/>
              <a:ext cx="514723" cy="4947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44" name="Group 43"/>
          <p:cNvGrpSpPr/>
          <p:nvPr userDrawn="1"/>
        </p:nvGrpSpPr>
        <p:grpSpPr>
          <a:xfrm flipH="1">
            <a:off x="8629228" y="3550653"/>
            <a:ext cx="4375573" cy="4369681"/>
            <a:chOff x="0" y="2496553"/>
            <a:chExt cx="3076575" cy="3072432"/>
          </a:xfrm>
        </p:grpSpPr>
        <p:grpSp>
          <p:nvGrpSpPr>
            <p:cNvPr id="45" name="Group 44"/>
            <p:cNvGrpSpPr/>
            <p:nvPr userDrawn="1"/>
          </p:nvGrpSpPr>
          <p:grpSpPr>
            <a:xfrm>
              <a:off x="0" y="2496553"/>
              <a:ext cx="3076575" cy="494772"/>
              <a:chOff x="0" y="2743200"/>
              <a:chExt cx="4699000" cy="755689"/>
            </a:xfrm>
          </p:grpSpPr>
          <p:sp>
            <p:nvSpPr>
              <p:cNvPr id="60" name="Rectangle 59"/>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61" name="Rectangle 60"/>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62" name="Rectangle 61"/>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63" name="Rectangle 62"/>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64" name="Rectangle 63"/>
              <p:cNvSpPr/>
              <p:nvPr userDrawn="1"/>
            </p:nvSpPr>
            <p:spPr>
              <a:xfrm>
                <a:off x="3912840" y="2743200"/>
                <a:ext cx="786160" cy="75568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47" name="Group 46"/>
            <p:cNvGrpSpPr/>
            <p:nvPr userDrawn="1"/>
          </p:nvGrpSpPr>
          <p:grpSpPr>
            <a:xfrm>
              <a:off x="0" y="3140968"/>
              <a:ext cx="2436112" cy="494772"/>
              <a:chOff x="0" y="2743200"/>
              <a:chExt cx="3720790" cy="755689"/>
            </a:xfrm>
          </p:grpSpPr>
          <p:sp>
            <p:nvSpPr>
              <p:cNvPr id="56" name="Rectangle 55"/>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57" name="Rectangle 56"/>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58" name="Rectangle 57"/>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59" name="Rectangle 58"/>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48" name="Group 47"/>
            <p:cNvGrpSpPr/>
            <p:nvPr userDrawn="1"/>
          </p:nvGrpSpPr>
          <p:grpSpPr>
            <a:xfrm>
              <a:off x="0" y="3785383"/>
              <a:ext cx="1795649" cy="494772"/>
              <a:chOff x="0" y="2743200"/>
              <a:chExt cx="2742580" cy="755689"/>
            </a:xfrm>
          </p:grpSpPr>
          <p:sp>
            <p:nvSpPr>
              <p:cNvPr id="53" name="Rectangle 52"/>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54" name="Rectangle 53"/>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55" name="Rectangle 54"/>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49" name="Group 48"/>
            <p:cNvGrpSpPr/>
            <p:nvPr userDrawn="1"/>
          </p:nvGrpSpPr>
          <p:grpSpPr>
            <a:xfrm>
              <a:off x="0" y="4429798"/>
              <a:ext cx="1155186" cy="494772"/>
              <a:chOff x="0" y="2743200"/>
              <a:chExt cx="1764370" cy="755689"/>
            </a:xfrm>
          </p:grpSpPr>
          <p:sp>
            <p:nvSpPr>
              <p:cNvPr id="51" name="Rectangle 50"/>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52" name="Rectangle 51"/>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sp>
          <p:nvSpPr>
            <p:cNvPr id="50" name="Rectangle 49"/>
            <p:cNvSpPr/>
            <p:nvPr userDrawn="1"/>
          </p:nvSpPr>
          <p:spPr>
            <a:xfrm>
              <a:off x="0" y="5074213"/>
              <a:ext cx="514723" cy="4947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sp>
        <p:nvSpPr>
          <p:cNvPr id="5" name="TextBox 4"/>
          <p:cNvSpPr txBox="1"/>
          <p:nvPr userDrawn="1"/>
        </p:nvSpPr>
        <p:spPr>
          <a:xfrm>
            <a:off x="4429761" y="3576321"/>
            <a:ext cx="4172372" cy="643831"/>
          </a:xfrm>
          <a:prstGeom prst="rect">
            <a:avLst/>
          </a:prstGeom>
          <a:noFill/>
        </p:spPr>
        <p:txBody>
          <a:bodyPr wrap="square" rtlCol="0">
            <a:spAutoFit/>
          </a:bodyPr>
          <a:lstStyle/>
          <a:p>
            <a:pPr algn="ctr" defTabSz="1300460" rtl="0" eaLnBrk="1" latinLnBrk="0" hangingPunct="1">
              <a:lnSpc>
                <a:spcPct val="90000"/>
              </a:lnSpc>
              <a:spcBef>
                <a:spcPct val="0"/>
              </a:spcBef>
              <a:buNone/>
            </a:pPr>
            <a:r>
              <a:rPr lang="en-GB" sz="3982" kern="1200" baseline="0" dirty="0">
                <a:solidFill>
                  <a:schemeClr val="accent2"/>
                </a:solidFill>
                <a:latin typeface="Arial" panose="020B0604020202020204" pitchFamily="34" charset="0"/>
                <a:ea typeface="+mj-ea"/>
                <a:cs typeface="Arial" panose="020B0604020202020204" pitchFamily="34" charset="0"/>
              </a:rPr>
              <a:t>Thank you</a:t>
            </a:r>
          </a:p>
        </p:txBody>
      </p:sp>
      <p:sp>
        <p:nvSpPr>
          <p:cNvPr id="65" name="TextBox 64"/>
          <p:cNvSpPr txBox="1"/>
          <p:nvPr userDrawn="1"/>
        </p:nvSpPr>
        <p:spPr>
          <a:xfrm>
            <a:off x="1706881" y="6384996"/>
            <a:ext cx="9591039" cy="573875"/>
          </a:xfrm>
          <a:prstGeom prst="rect">
            <a:avLst/>
          </a:prstGeom>
          <a:noFill/>
        </p:spPr>
        <p:txBody>
          <a:bodyPr wrap="square" rtlCol="0">
            <a:spAutoFit/>
          </a:bodyPr>
          <a:lstStyle/>
          <a:p>
            <a:pPr algn="ctr"/>
            <a:r>
              <a:rPr lang="en-GB" sz="3129" dirty="0">
                <a:solidFill>
                  <a:schemeClr val="bg2">
                    <a:lumMod val="75000"/>
                  </a:schemeClr>
                </a:solidFill>
                <a:latin typeface="Arial" panose="020B0604020202020204" pitchFamily="34" charset="0"/>
                <a:cs typeface="Arial" panose="020B0604020202020204" pitchFamily="34" charset="0"/>
              </a:rPr>
              <a:t>     @</a:t>
            </a:r>
            <a:r>
              <a:rPr lang="en-GB" sz="3129" dirty="0" err="1">
                <a:solidFill>
                  <a:schemeClr val="bg2">
                    <a:lumMod val="75000"/>
                  </a:schemeClr>
                </a:solidFill>
                <a:latin typeface="Arial" panose="020B0604020202020204" pitchFamily="34" charset="0"/>
                <a:cs typeface="Arial" panose="020B0604020202020204" pitchFamily="34" charset="0"/>
              </a:rPr>
              <a:t>buildoffsite</a:t>
            </a:r>
            <a:endParaRPr lang="en-GB" sz="3129" dirty="0">
              <a:solidFill>
                <a:schemeClr val="bg2">
                  <a:lumMod val="75000"/>
                </a:schemeClr>
              </a:solidFill>
              <a:latin typeface="Arial" panose="020B0604020202020204" pitchFamily="34" charset="0"/>
              <a:cs typeface="Arial" panose="020B0604020202020204" pitchFamily="34" charset="0"/>
            </a:endParaRPr>
          </a:p>
        </p:txBody>
      </p:sp>
      <p:sp>
        <p:nvSpPr>
          <p:cNvPr id="66" name="TextBox 65"/>
          <p:cNvSpPr txBox="1"/>
          <p:nvPr userDrawn="1"/>
        </p:nvSpPr>
        <p:spPr>
          <a:xfrm>
            <a:off x="2600961" y="5694116"/>
            <a:ext cx="7789332" cy="573875"/>
          </a:xfrm>
          <a:prstGeom prst="rect">
            <a:avLst/>
          </a:prstGeom>
          <a:noFill/>
        </p:spPr>
        <p:txBody>
          <a:bodyPr wrap="square" rtlCol="0">
            <a:spAutoFit/>
          </a:bodyPr>
          <a:lstStyle/>
          <a:p>
            <a:pPr algn="ctr"/>
            <a:r>
              <a:rPr lang="en-GB" sz="3129" dirty="0">
                <a:solidFill>
                  <a:schemeClr val="accent6"/>
                </a:solidFill>
                <a:latin typeface="Arial" panose="020B0604020202020204" pitchFamily="34" charset="0"/>
                <a:cs typeface="Arial" panose="020B0604020202020204" pitchFamily="34" charset="0"/>
              </a:rPr>
              <a:t>www.buildoffsite.com</a:t>
            </a:r>
          </a:p>
        </p:txBody>
      </p:sp>
      <p:pic>
        <p:nvPicPr>
          <p:cNvPr id="67"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5000977" y="6473050"/>
            <a:ext cx="526063" cy="5260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spTree>
    <p:extLst>
      <p:ext uri="{BB962C8B-B14F-4D97-AF65-F5344CB8AC3E}">
        <p14:creationId xmlns:p14="http://schemas.microsoft.com/office/powerpoint/2010/main" val="147748258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39937" name="think-cell Slide" r:id="rId5" imgW="470" imgH="469" progId="TCLayout.ActiveDocument.1">
                  <p:embed/>
                </p:oleObj>
              </mc:Choice>
              <mc:Fallback>
                <p:oleObj name="think-cell Slide" r:id="rId5" imgW="470" imgH="469" progId="TCLayout.ActiveDocument.1">
                  <p:embed/>
                  <p:pic>
                    <p:nvPicPr>
                      <p:cNvPr id="22" name="Object 21" hidden="1"/>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982" b="0" i="0" baseline="0" dirty="0">
              <a:latin typeface="Arial" panose="020B0604020202020204" pitchFamily="34" charset="0"/>
              <a:ea typeface="+mj-ea"/>
              <a:cs typeface="Arial" panose="020B0604020202020204" pitchFamily="34" charset="0"/>
              <a:sym typeface="Arial" panose="020B0604020202020204" pitchFamily="34" charset="0"/>
            </a:endParaRP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grpSp>
        <p:nvGrpSpPr>
          <p:cNvPr id="4" name="Group 3"/>
          <p:cNvGrpSpPr/>
          <p:nvPr userDrawn="1"/>
        </p:nvGrpSpPr>
        <p:grpSpPr>
          <a:xfrm>
            <a:off x="1" y="3550653"/>
            <a:ext cx="4375573" cy="4369681"/>
            <a:chOff x="0" y="2496553"/>
            <a:chExt cx="3076575" cy="3072432"/>
          </a:xfrm>
        </p:grpSpPr>
        <p:grpSp>
          <p:nvGrpSpPr>
            <p:cNvPr id="14" name="Group 13"/>
            <p:cNvGrpSpPr/>
            <p:nvPr userDrawn="1"/>
          </p:nvGrpSpPr>
          <p:grpSpPr>
            <a:xfrm>
              <a:off x="0" y="2496553"/>
              <a:ext cx="3076575" cy="494772"/>
              <a:chOff x="0" y="2743200"/>
              <a:chExt cx="4699000" cy="755689"/>
            </a:xfrm>
          </p:grpSpPr>
          <p:sp>
            <p:nvSpPr>
              <p:cNvPr id="15" name="Rectangle 14"/>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19" name="Rectangle 1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0" name="Rectangle 1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5" name="Rectangle 24"/>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6" name="Rectangle 25"/>
              <p:cNvSpPr/>
              <p:nvPr userDrawn="1"/>
            </p:nvSpPr>
            <p:spPr>
              <a:xfrm>
                <a:off x="3912840" y="2743200"/>
                <a:ext cx="786160" cy="75568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27" name="Group 26"/>
            <p:cNvGrpSpPr/>
            <p:nvPr userDrawn="1"/>
          </p:nvGrpSpPr>
          <p:grpSpPr>
            <a:xfrm>
              <a:off x="0" y="3140968"/>
              <a:ext cx="2436112" cy="494772"/>
              <a:chOff x="0" y="2743200"/>
              <a:chExt cx="3720790" cy="755689"/>
            </a:xfrm>
          </p:grpSpPr>
          <p:sp>
            <p:nvSpPr>
              <p:cNvPr id="28" name="Rectangle 27"/>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29" name="Rectangle 28"/>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0" name="Rectangle 29"/>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1" name="Rectangle 30"/>
              <p:cNvSpPr/>
              <p:nvPr userDrawn="1"/>
            </p:nvSpPr>
            <p:spPr>
              <a:xfrm>
                <a:off x="2934630" y="2743200"/>
                <a:ext cx="786160" cy="755689"/>
              </a:xfrm>
              <a:prstGeom prst="rect">
                <a:avLst/>
              </a:prstGeom>
              <a:solidFill>
                <a:srgbClr val="7C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33" name="Group 32"/>
            <p:cNvGrpSpPr/>
            <p:nvPr userDrawn="1"/>
          </p:nvGrpSpPr>
          <p:grpSpPr>
            <a:xfrm>
              <a:off x="0" y="3785383"/>
              <a:ext cx="1795649" cy="494772"/>
              <a:chOff x="0" y="2743200"/>
              <a:chExt cx="2742580" cy="755689"/>
            </a:xfrm>
          </p:grpSpPr>
          <p:sp>
            <p:nvSpPr>
              <p:cNvPr id="34" name="Rectangle 33"/>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5" name="Rectangle 34"/>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36" name="Rectangle 35"/>
              <p:cNvSpPr/>
              <p:nvPr userDrawn="1"/>
            </p:nvSpPr>
            <p:spPr>
              <a:xfrm>
                <a:off x="1956420" y="2743200"/>
                <a:ext cx="786160" cy="755689"/>
              </a:xfrm>
              <a:prstGeom prst="rect">
                <a:avLst/>
              </a:prstGeom>
              <a:solidFill>
                <a:srgbClr val="852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grpSp>
          <p:nvGrpSpPr>
            <p:cNvPr id="39" name="Group 38"/>
            <p:cNvGrpSpPr/>
            <p:nvPr userDrawn="1"/>
          </p:nvGrpSpPr>
          <p:grpSpPr>
            <a:xfrm>
              <a:off x="0" y="4429798"/>
              <a:ext cx="1155186" cy="494772"/>
              <a:chOff x="0" y="2743200"/>
              <a:chExt cx="1764370" cy="755689"/>
            </a:xfrm>
          </p:grpSpPr>
          <p:sp>
            <p:nvSpPr>
              <p:cNvPr id="40" name="Rectangle 39"/>
              <p:cNvSpPr/>
              <p:nvPr userDrawn="1"/>
            </p:nvSpPr>
            <p:spPr>
              <a:xfrm>
                <a:off x="0" y="2743200"/>
                <a:ext cx="786160" cy="7556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sp>
            <p:nvSpPr>
              <p:cNvPr id="41" name="Rectangle 40"/>
              <p:cNvSpPr/>
              <p:nvPr userDrawn="1"/>
            </p:nvSpPr>
            <p:spPr>
              <a:xfrm>
                <a:off x="978210" y="2743200"/>
                <a:ext cx="786160" cy="755689"/>
              </a:xfrm>
              <a:prstGeom prst="rect">
                <a:avLst/>
              </a:prstGeom>
              <a:solidFill>
                <a:srgbClr val="E36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sp>
          <p:nvSpPr>
            <p:cNvPr id="46" name="Rectangle 45"/>
            <p:cNvSpPr/>
            <p:nvPr userDrawn="1"/>
          </p:nvSpPr>
          <p:spPr>
            <a:xfrm>
              <a:off x="0" y="5074213"/>
              <a:ext cx="514723" cy="4947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13" dirty="0">
                <a:latin typeface="Arial" panose="020B0604020202020204" pitchFamily="34" charset="0"/>
              </a:endParaRPr>
            </a:p>
          </p:txBody>
        </p:sp>
      </p:grpSp>
      <p:sp>
        <p:nvSpPr>
          <p:cNvPr id="5" name="TextBox 4"/>
          <p:cNvSpPr txBox="1"/>
          <p:nvPr userDrawn="1"/>
        </p:nvSpPr>
        <p:spPr>
          <a:xfrm>
            <a:off x="5247076" y="3576321"/>
            <a:ext cx="4172372" cy="643831"/>
          </a:xfrm>
          <a:prstGeom prst="rect">
            <a:avLst/>
          </a:prstGeom>
          <a:noFill/>
        </p:spPr>
        <p:txBody>
          <a:bodyPr wrap="square" rtlCol="0">
            <a:spAutoFit/>
          </a:bodyPr>
          <a:lstStyle/>
          <a:p>
            <a:pPr algn="l" defTabSz="1300460" rtl="0" eaLnBrk="1" latinLnBrk="0" hangingPunct="1">
              <a:lnSpc>
                <a:spcPct val="90000"/>
              </a:lnSpc>
              <a:spcBef>
                <a:spcPct val="0"/>
              </a:spcBef>
              <a:buNone/>
            </a:pPr>
            <a:r>
              <a:rPr lang="en-GB" sz="3982" kern="1200" baseline="0" dirty="0">
                <a:solidFill>
                  <a:schemeClr val="accent2"/>
                </a:solidFill>
                <a:latin typeface="Arial" panose="020B0604020202020204" pitchFamily="34" charset="0"/>
                <a:ea typeface="+mj-ea"/>
                <a:cs typeface="Arial" panose="020B0604020202020204" pitchFamily="34" charset="0"/>
              </a:rPr>
              <a:t>Thank you</a:t>
            </a:r>
          </a:p>
        </p:txBody>
      </p:sp>
      <p:sp>
        <p:nvSpPr>
          <p:cNvPr id="65" name="TextBox 64"/>
          <p:cNvSpPr txBox="1"/>
          <p:nvPr userDrawn="1"/>
        </p:nvSpPr>
        <p:spPr>
          <a:xfrm>
            <a:off x="5247077" y="7468729"/>
            <a:ext cx="5247076" cy="573875"/>
          </a:xfrm>
          <a:prstGeom prst="rect">
            <a:avLst/>
          </a:prstGeom>
          <a:noFill/>
        </p:spPr>
        <p:txBody>
          <a:bodyPr wrap="square" rtlCol="0">
            <a:spAutoFit/>
          </a:bodyPr>
          <a:lstStyle/>
          <a:p>
            <a:pPr algn="l"/>
            <a:r>
              <a:rPr lang="en-GB" sz="3129" dirty="0">
                <a:solidFill>
                  <a:schemeClr val="bg2">
                    <a:lumMod val="75000"/>
                  </a:schemeClr>
                </a:solidFill>
                <a:latin typeface="Arial" panose="020B0604020202020204" pitchFamily="34" charset="0"/>
                <a:cs typeface="Arial" panose="020B0604020202020204" pitchFamily="34" charset="0"/>
              </a:rPr>
              <a:t>      @</a:t>
            </a:r>
            <a:r>
              <a:rPr lang="en-GB" sz="3129" dirty="0" err="1">
                <a:solidFill>
                  <a:schemeClr val="bg2">
                    <a:lumMod val="75000"/>
                  </a:schemeClr>
                </a:solidFill>
                <a:latin typeface="Arial" panose="020B0604020202020204" pitchFamily="34" charset="0"/>
                <a:cs typeface="Arial" panose="020B0604020202020204" pitchFamily="34" charset="0"/>
              </a:rPr>
              <a:t>buildoffsite</a:t>
            </a:r>
            <a:endParaRPr lang="en-GB" sz="3129" dirty="0">
              <a:solidFill>
                <a:schemeClr val="bg2">
                  <a:lumMod val="75000"/>
                </a:schemeClr>
              </a:solidFill>
              <a:latin typeface="Arial" panose="020B0604020202020204" pitchFamily="34" charset="0"/>
              <a:cs typeface="Arial" panose="020B0604020202020204" pitchFamily="34" charset="0"/>
            </a:endParaRPr>
          </a:p>
        </p:txBody>
      </p:sp>
      <p:sp>
        <p:nvSpPr>
          <p:cNvPr id="66" name="TextBox 65"/>
          <p:cNvSpPr txBox="1"/>
          <p:nvPr userDrawn="1"/>
        </p:nvSpPr>
        <p:spPr>
          <a:xfrm>
            <a:off x="5247075" y="6777849"/>
            <a:ext cx="4524587" cy="573875"/>
          </a:xfrm>
          <a:prstGeom prst="rect">
            <a:avLst/>
          </a:prstGeom>
          <a:noFill/>
        </p:spPr>
        <p:txBody>
          <a:bodyPr wrap="square" rtlCol="0">
            <a:spAutoFit/>
          </a:bodyPr>
          <a:lstStyle/>
          <a:p>
            <a:pPr algn="l"/>
            <a:r>
              <a:rPr lang="en-GB" sz="3129" dirty="0">
                <a:solidFill>
                  <a:schemeClr val="accent6"/>
                </a:solidFill>
                <a:latin typeface="Arial" panose="020B0604020202020204" pitchFamily="34" charset="0"/>
                <a:cs typeface="Arial" panose="020B0604020202020204" pitchFamily="34" charset="0"/>
              </a:rPr>
              <a:t>www.buildoffsite.com</a:t>
            </a:r>
          </a:p>
        </p:txBody>
      </p:sp>
      <p:pic>
        <p:nvPicPr>
          <p:cNvPr id="67"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5328355" y="7468730"/>
            <a:ext cx="614116" cy="6141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spTree>
    <p:extLst>
      <p:ext uri="{BB962C8B-B14F-4D97-AF65-F5344CB8AC3E}">
        <p14:creationId xmlns:p14="http://schemas.microsoft.com/office/powerpoint/2010/main" val="243517861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91E0C1-9A20-4625-A3C2-EBD34D592F46}" type="datetimeFigureOut">
              <a:rPr lang="en-GB" smtClean="0"/>
              <a:t>13/04/2021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8B2DD6-072F-43B1-A138-47646969B4A1}" type="slidenum">
              <a:rPr lang="en-GB" smtClean="0"/>
              <a:t>‹#›</a:t>
            </a:fld>
            <a:endParaRPr lang="en-GB"/>
          </a:p>
        </p:txBody>
      </p:sp>
    </p:spTree>
    <p:extLst>
      <p:ext uri="{BB962C8B-B14F-4D97-AF65-F5344CB8AC3E}">
        <p14:creationId xmlns:p14="http://schemas.microsoft.com/office/powerpoint/2010/main" val="1563951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791E0C1-9A20-4625-A3C2-EBD34D592F46}" type="datetimeFigureOut">
              <a:rPr lang="en-GB" smtClean="0"/>
              <a:t>13/04/2021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8B2DD6-072F-43B1-A138-47646969B4A1}" type="slidenum">
              <a:rPr lang="en-GB" smtClean="0"/>
              <a:t>‹#›</a:t>
            </a:fld>
            <a:endParaRPr lang="en-GB"/>
          </a:p>
        </p:txBody>
      </p:sp>
    </p:spTree>
    <p:extLst>
      <p:ext uri="{BB962C8B-B14F-4D97-AF65-F5344CB8AC3E}">
        <p14:creationId xmlns:p14="http://schemas.microsoft.com/office/powerpoint/2010/main" val="364900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5121"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baseline="0">
                <a:solidFill>
                  <a:schemeClr val="accent1"/>
                </a:solidFill>
              </a:defRPr>
            </a:lvl1pPr>
          </a:lstStyle>
          <a:p>
            <a:r>
              <a:rPr lang="en-US" dirty="0"/>
              <a:t>Text slide</a:t>
            </a:r>
            <a:endParaRPr lang="en-GB" dirty="0"/>
          </a:p>
        </p:txBody>
      </p:sp>
      <p:sp>
        <p:nvSpPr>
          <p:cNvPr id="3" name="Content Placeholder 2"/>
          <p:cNvSpPr>
            <a:spLocks noGrp="1"/>
          </p:cNvSpPr>
          <p:nvPr>
            <p:ph idx="1"/>
          </p:nvPr>
        </p:nvSpPr>
        <p:spPr>
          <a:xfrm>
            <a:off x="894080" y="2271327"/>
            <a:ext cx="10999893" cy="6249527"/>
          </a:xfrm>
        </p:spPr>
        <p:txBody>
          <a:bodyPr/>
          <a:lstStyle>
            <a:lvl1pPr marL="325115" indent="-325115">
              <a:buClr>
                <a:schemeClr val="tx1">
                  <a:lumMod val="65000"/>
                  <a:lumOff val="35000"/>
                </a:schemeClr>
              </a:buClr>
              <a:buFont typeface="Wingdings" panose="05000000000000000000" pitchFamily="2" charset="2"/>
              <a:buChar char="§"/>
              <a:defRPr>
                <a:solidFill>
                  <a:schemeClr val="tx1">
                    <a:lumMod val="65000"/>
                    <a:lumOff val="35000"/>
                  </a:schemeClr>
                </a:solidFill>
              </a:defRPr>
            </a:lvl1pPr>
            <a:lvl2pPr>
              <a:buClr>
                <a:schemeClr val="bg1">
                  <a:lumMod val="65000"/>
                </a:schemeClr>
              </a:buClr>
              <a:defRPr>
                <a:solidFill>
                  <a:schemeClr val="tx1">
                    <a:lumMod val="65000"/>
                    <a:lumOff val="35000"/>
                  </a:schemeClr>
                </a:solidFill>
              </a:defRPr>
            </a:lvl2pPr>
            <a:lvl3pPr>
              <a:buClr>
                <a:schemeClr val="bg1">
                  <a:lumMod val="65000"/>
                </a:schemeClr>
              </a:buClr>
              <a:defRPr>
                <a:solidFill>
                  <a:schemeClr val="tx1">
                    <a:lumMod val="65000"/>
                    <a:lumOff val="35000"/>
                  </a:schemeClr>
                </a:solidFill>
              </a:defRPr>
            </a:lvl3pPr>
            <a:lvl4pPr>
              <a:buClr>
                <a:schemeClr val="bg1">
                  <a:lumMod val="65000"/>
                </a:schemeClr>
              </a:buClr>
              <a:defRPr>
                <a:solidFill>
                  <a:schemeClr val="tx1">
                    <a:lumMod val="65000"/>
                    <a:lumOff val="35000"/>
                  </a:schemeClr>
                </a:solidFill>
              </a:defRPr>
            </a:lvl4pPr>
            <a:lvl5pPr>
              <a:buClr>
                <a:schemeClr val="bg1">
                  <a:lumMod val="6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pic>
        <p:nvPicPr>
          <p:cNvPr id="12" name="Picture 11"/>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4" name="Picture 3">
            <a:extLst>
              <a:ext uri="{FF2B5EF4-FFF2-40B4-BE49-F238E27FC236}">
                <a16:creationId xmlns:a16="http://schemas.microsoft.com/office/drawing/2014/main" id="{28CC9DBF-88A0-4E2F-8B16-03D7BFAB3E4E}"/>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140341345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6145"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baseline="0">
                <a:solidFill>
                  <a:schemeClr val="accent1"/>
                </a:solidFill>
              </a:defRPr>
            </a:lvl1pPr>
          </a:lstStyle>
          <a:p>
            <a:r>
              <a:rPr lang="en-US" dirty="0"/>
              <a:t>Two columns</a:t>
            </a:r>
            <a:endParaRPr lang="en-GB" dirty="0"/>
          </a:p>
        </p:txBody>
      </p:sp>
      <p:sp>
        <p:nvSpPr>
          <p:cNvPr id="3" name="Content Placeholder 2"/>
          <p:cNvSpPr>
            <a:spLocks noGrp="1"/>
          </p:cNvSpPr>
          <p:nvPr>
            <p:ph idx="1"/>
          </p:nvPr>
        </p:nvSpPr>
        <p:spPr>
          <a:xfrm>
            <a:off x="894080" y="2271327"/>
            <a:ext cx="5337387" cy="6249527"/>
          </a:xfrm>
        </p:spPr>
        <p:txBody>
          <a:bodyPr/>
          <a:lstStyle>
            <a:lvl1pPr marL="325115" indent="-325115">
              <a:buClr>
                <a:schemeClr val="tx1">
                  <a:lumMod val="65000"/>
                  <a:lumOff val="35000"/>
                </a:schemeClr>
              </a:buClr>
              <a:buFont typeface="Wingdings" panose="05000000000000000000" pitchFamily="2" charset="2"/>
              <a:buChar char="§"/>
              <a:defRPr>
                <a:solidFill>
                  <a:schemeClr val="tx1">
                    <a:lumMod val="65000"/>
                    <a:lumOff val="35000"/>
                  </a:schemeClr>
                </a:solidFill>
              </a:defRPr>
            </a:lvl1pPr>
            <a:lvl2pPr>
              <a:buClr>
                <a:schemeClr val="bg1">
                  <a:lumMod val="65000"/>
                </a:schemeClr>
              </a:buClr>
              <a:defRPr>
                <a:solidFill>
                  <a:schemeClr val="tx1">
                    <a:lumMod val="65000"/>
                    <a:lumOff val="35000"/>
                  </a:schemeClr>
                </a:solidFill>
              </a:defRPr>
            </a:lvl2pPr>
            <a:lvl3pPr>
              <a:buClr>
                <a:schemeClr val="bg1">
                  <a:lumMod val="65000"/>
                </a:schemeClr>
              </a:buClr>
              <a:defRPr>
                <a:solidFill>
                  <a:schemeClr val="tx1">
                    <a:lumMod val="65000"/>
                    <a:lumOff val="35000"/>
                  </a:schemeClr>
                </a:solidFill>
              </a:defRPr>
            </a:lvl3pPr>
            <a:lvl4pPr>
              <a:buClr>
                <a:schemeClr val="bg1">
                  <a:lumMod val="65000"/>
                </a:schemeClr>
              </a:buClr>
              <a:defRPr>
                <a:solidFill>
                  <a:schemeClr val="tx1">
                    <a:lumMod val="65000"/>
                    <a:lumOff val="35000"/>
                  </a:schemeClr>
                </a:solidFill>
              </a:defRPr>
            </a:lvl4pPr>
            <a:lvl5pPr>
              <a:buClr>
                <a:schemeClr val="bg1">
                  <a:lumMod val="6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27"/>
          <p:cNvSpPr>
            <a:spLocks noGrp="1"/>
          </p:cNvSpPr>
          <p:nvPr>
            <p:ph type="body" sz="quarter" idx="13"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4" name="Content Placeholder 2"/>
          <p:cNvSpPr>
            <a:spLocks noGrp="1"/>
          </p:cNvSpPr>
          <p:nvPr>
            <p:ph idx="15"/>
          </p:nvPr>
        </p:nvSpPr>
        <p:spPr>
          <a:xfrm>
            <a:off x="6502400" y="2271327"/>
            <a:ext cx="5337387" cy="6249527"/>
          </a:xfrm>
        </p:spPr>
        <p:txBody>
          <a:bodyPr/>
          <a:lstStyle>
            <a:lvl1pPr marL="325115" indent="-325115">
              <a:buClr>
                <a:schemeClr val="tx1">
                  <a:lumMod val="65000"/>
                  <a:lumOff val="35000"/>
                </a:schemeClr>
              </a:buClr>
              <a:buFont typeface="Wingdings" panose="05000000000000000000" pitchFamily="2" charset="2"/>
              <a:buChar char="§"/>
              <a:defRPr>
                <a:solidFill>
                  <a:schemeClr val="tx1">
                    <a:lumMod val="65000"/>
                    <a:lumOff val="35000"/>
                  </a:schemeClr>
                </a:solidFill>
              </a:defRPr>
            </a:lvl1pPr>
            <a:lvl2pPr>
              <a:buClr>
                <a:schemeClr val="bg1">
                  <a:lumMod val="65000"/>
                </a:schemeClr>
              </a:buClr>
              <a:defRPr>
                <a:solidFill>
                  <a:schemeClr val="tx1">
                    <a:lumMod val="65000"/>
                    <a:lumOff val="35000"/>
                  </a:schemeClr>
                </a:solidFill>
              </a:defRPr>
            </a:lvl2pPr>
            <a:lvl3pPr>
              <a:buClr>
                <a:schemeClr val="bg1">
                  <a:lumMod val="65000"/>
                </a:schemeClr>
              </a:buClr>
              <a:defRPr>
                <a:solidFill>
                  <a:schemeClr val="tx1">
                    <a:lumMod val="65000"/>
                    <a:lumOff val="35000"/>
                  </a:schemeClr>
                </a:solidFill>
              </a:defRPr>
            </a:lvl3pPr>
            <a:lvl4pPr>
              <a:buClr>
                <a:schemeClr val="bg1">
                  <a:lumMod val="65000"/>
                </a:schemeClr>
              </a:buClr>
              <a:defRPr>
                <a:solidFill>
                  <a:schemeClr val="tx1">
                    <a:lumMod val="65000"/>
                    <a:lumOff val="35000"/>
                  </a:schemeClr>
                </a:solidFill>
              </a:defRPr>
            </a:lvl4pPr>
            <a:lvl5pPr>
              <a:buClr>
                <a:schemeClr val="bg1">
                  <a:lumMod val="6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4" name="Picture 3">
            <a:extLst>
              <a:ext uri="{FF2B5EF4-FFF2-40B4-BE49-F238E27FC236}">
                <a16:creationId xmlns:a16="http://schemas.microsoft.com/office/drawing/2014/main" id="{BF342186-8726-41F0-9716-8450BADBB18A}"/>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69973366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m imag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7169"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Text with slim image</a:t>
            </a:r>
            <a:endParaRPr lang="en-GB" dirty="0"/>
          </a:p>
        </p:txBody>
      </p:sp>
      <p:sp>
        <p:nvSpPr>
          <p:cNvPr id="3" name="Content Placeholder 2"/>
          <p:cNvSpPr>
            <a:spLocks noGrp="1"/>
          </p:cNvSpPr>
          <p:nvPr>
            <p:ph idx="1"/>
          </p:nvPr>
        </p:nvSpPr>
        <p:spPr>
          <a:xfrm>
            <a:off x="894080" y="2271327"/>
            <a:ext cx="8480213" cy="6249527"/>
          </a:xfrm>
        </p:spPr>
        <p:txBody>
          <a:bodyPr/>
          <a:lstStyle>
            <a:lvl1pPr marL="325115" indent="-325115">
              <a:buClr>
                <a:schemeClr val="tx1">
                  <a:lumMod val="65000"/>
                  <a:lumOff val="35000"/>
                </a:schemeClr>
              </a:buClr>
              <a:buFont typeface="Wingdings" panose="05000000000000000000" pitchFamily="2" charset="2"/>
              <a:buChar char="§"/>
              <a:defRPr>
                <a:solidFill>
                  <a:schemeClr val="tx1">
                    <a:lumMod val="65000"/>
                    <a:lumOff val="35000"/>
                  </a:schemeClr>
                </a:solidFill>
              </a:defRPr>
            </a:lvl1pPr>
            <a:lvl2pPr>
              <a:buClr>
                <a:schemeClr val="bg1">
                  <a:lumMod val="65000"/>
                </a:schemeClr>
              </a:buClr>
              <a:defRPr>
                <a:solidFill>
                  <a:schemeClr val="tx1">
                    <a:lumMod val="65000"/>
                    <a:lumOff val="35000"/>
                  </a:schemeClr>
                </a:solidFill>
              </a:defRPr>
            </a:lvl2pPr>
            <a:lvl3pPr>
              <a:buClr>
                <a:schemeClr val="bg1">
                  <a:lumMod val="65000"/>
                </a:schemeClr>
              </a:buClr>
              <a:defRPr>
                <a:solidFill>
                  <a:schemeClr val="tx1">
                    <a:lumMod val="65000"/>
                    <a:lumOff val="35000"/>
                  </a:schemeClr>
                </a:solidFill>
              </a:defRPr>
            </a:lvl3pPr>
            <a:lvl4pPr>
              <a:buClr>
                <a:schemeClr val="bg1">
                  <a:lumMod val="65000"/>
                </a:schemeClr>
              </a:buClr>
              <a:defRPr>
                <a:solidFill>
                  <a:schemeClr val="tx1">
                    <a:lumMod val="65000"/>
                    <a:lumOff val="35000"/>
                  </a:schemeClr>
                </a:solidFill>
              </a:defRPr>
            </a:lvl4pPr>
            <a:lvl5pPr>
              <a:buClr>
                <a:schemeClr val="bg1">
                  <a:lumMod val="6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7"/>
          <p:cNvSpPr>
            <a:spLocks noGrp="1"/>
          </p:cNvSpPr>
          <p:nvPr>
            <p:ph type="body" sz="quarter" idx="14"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5" name="Picture Placeholder 4"/>
          <p:cNvSpPr>
            <a:spLocks noGrp="1"/>
          </p:cNvSpPr>
          <p:nvPr>
            <p:ph type="pic" sz="quarter" idx="15" hasCustomPrompt="1"/>
          </p:nvPr>
        </p:nvSpPr>
        <p:spPr>
          <a:xfrm>
            <a:off x="9834880" y="2018454"/>
            <a:ext cx="2330027" cy="6732693"/>
          </a:xfrm>
          <a:solidFill>
            <a:schemeClr val="bg2">
              <a:lumMod val="90000"/>
            </a:schemeClr>
          </a:solidFill>
        </p:spPr>
        <p:txBody>
          <a:bodyPr anchor="ctr"/>
          <a:lstStyle>
            <a:lvl1pPr marL="0" indent="0" algn="ctr">
              <a:buNone/>
              <a:defRPr sz="1707" baseline="0"/>
            </a:lvl1pPr>
          </a:lstStyle>
          <a:p>
            <a:r>
              <a:rPr lang="en-GB" dirty="0"/>
              <a:t>Click to insert image</a:t>
            </a:r>
          </a:p>
        </p:txBody>
      </p:sp>
      <p:pic>
        <p:nvPicPr>
          <p:cNvPr id="13" name="Picture 12"/>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4" name="Picture 3">
            <a:extLst>
              <a:ext uri="{FF2B5EF4-FFF2-40B4-BE49-F238E27FC236}">
                <a16:creationId xmlns:a16="http://schemas.microsoft.com/office/drawing/2014/main" id="{642421AE-2543-4556-B26A-5815B947C25D}"/>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77018081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half image">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userDrawn="1">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8193"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259" y="2259"/>
                        <a:ext cx="2258" cy="2258"/>
                      </a:xfrm>
                      <a:prstGeom prst="rect">
                        <a:avLst/>
                      </a:prstGeom>
                    </p:spPr>
                  </p:pic>
                </p:oleObj>
              </mc:Fallback>
            </mc:AlternateContent>
          </a:graphicData>
        </a:graphic>
      </p:graphicFrame>
      <p:sp>
        <p:nvSpPr>
          <p:cNvPr id="21" name="Rectangle 20" hidden="1"/>
          <p:cNvSpPr/>
          <p:nvPr userDrawn="1">
            <p:custDataLst>
              <p:tags r:id="rId3"/>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698"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4" name="Rectangle 23"/>
          <p:cNvSpPr/>
          <p:nvPr userDrawn="1"/>
        </p:nvSpPr>
        <p:spPr>
          <a:xfrm>
            <a:off x="0" y="2018453"/>
            <a:ext cx="12164907" cy="674624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GB" sz="2560" b="0" kern="1200" dirty="0">
              <a:solidFill>
                <a:prstClr val="white"/>
              </a:solidFill>
              <a:latin typeface="Arial" panose="020B0604020202020204" pitchFamily="34" charset="0"/>
            </a:endParaRPr>
          </a:p>
        </p:txBody>
      </p:sp>
      <p:sp>
        <p:nvSpPr>
          <p:cNvPr id="2" name="Title 1"/>
          <p:cNvSpPr>
            <a:spLocks noGrp="1"/>
          </p:cNvSpPr>
          <p:nvPr>
            <p:ph type="title" hasCustomPrompt="1"/>
          </p:nvPr>
        </p:nvSpPr>
        <p:spPr>
          <a:xfrm>
            <a:off x="894080" y="144499"/>
            <a:ext cx="8191218" cy="1411113"/>
          </a:xfrm>
        </p:spPr>
        <p:txBody>
          <a:bodyPr>
            <a:normAutofit/>
          </a:bodyPr>
          <a:lstStyle>
            <a:lvl1pPr>
              <a:defRPr sz="3698">
                <a:solidFill>
                  <a:schemeClr val="accent1"/>
                </a:solidFill>
              </a:defRPr>
            </a:lvl1pPr>
          </a:lstStyle>
          <a:p>
            <a:r>
              <a:rPr lang="en-US" dirty="0"/>
              <a:t>Text with half page image image</a:t>
            </a:r>
            <a:endParaRPr lang="en-GB" dirty="0"/>
          </a:p>
        </p:txBody>
      </p:sp>
      <p:sp>
        <p:nvSpPr>
          <p:cNvPr id="3" name="Content Placeholder 2"/>
          <p:cNvSpPr>
            <a:spLocks noGrp="1"/>
          </p:cNvSpPr>
          <p:nvPr>
            <p:ph idx="1"/>
          </p:nvPr>
        </p:nvSpPr>
        <p:spPr>
          <a:xfrm>
            <a:off x="894079" y="2271327"/>
            <a:ext cx="5323840" cy="6249527"/>
          </a:xfrm>
        </p:spPr>
        <p:txBody>
          <a:bodyPr/>
          <a:lstStyle>
            <a:lvl1pPr marL="325115" indent="-325115">
              <a:buClr>
                <a:schemeClr val="tx1">
                  <a:lumMod val="65000"/>
                  <a:lumOff val="35000"/>
                </a:schemeClr>
              </a:buClr>
              <a:buFont typeface="Wingdings" panose="05000000000000000000" pitchFamily="2" charset="2"/>
              <a:buChar char="§"/>
              <a:defRPr>
                <a:solidFill>
                  <a:schemeClr val="tx1">
                    <a:lumMod val="65000"/>
                    <a:lumOff val="35000"/>
                  </a:schemeClr>
                </a:solidFill>
              </a:defRPr>
            </a:lvl1pPr>
            <a:lvl2pPr>
              <a:buClr>
                <a:schemeClr val="bg1">
                  <a:lumMod val="65000"/>
                </a:schemeClr>
              </a:buClr>
              <a:defRPr>
                <a:solidFill>
                  <a:schemeClr val="tx1">
                    <a:lumMod val="65000"/>
                    <a:lumOff val="35000"/>
                  </a:schemeClr>
                </a:solidFill>
              </a:defRPr>
            </a:lvl2pPr>
            <a:lvl3pPr>
              <a:buClr>
                <a:schemeClr val="bg1">
                  <a:lumMod val="65000"/>
                </a:schemeClr>
              </a:buClr>
              <a:defRPr>
                <a:solidFill>
                  <a:schemeClr val="tx1">
                    <a:lumMod val="65000"/>
                    <a:lumOff val="35000"/>
                  </a:schemeClr>
                </a:solidFill>
              </a:defRPr>
            </a:lvl3pPr>
            <a:lvl4pPr>
              <a:buClr>
                <a:schemeClr val="bg1">
                  <a:lumMod val="65000"/>
                </a:schemeClr>
              </a:buClr>
              <a:defRPr>
                <a:solidFill>
                  <a:schemeClr val="tx1">
                    <a:lumMod val="65000"/>
                    <a:lumOff val="35000"/>
                  </a:schemeClr>
                </a:solidFill>
              </a:defRPr>
            </a:lvl4pPr>
            <a:lvl5pPr>
              <a:buClr>
                <a:schemeClr val="bg1">
                  <a:lumMod val="65000"/>
                </a:schemeClr>
              </a:buCl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825849" y="934377"/>
            <a:ext cx="2311964" cy="503525"/>
          </a:xfrm>
          <a:prstGeom prst="rect">
            <a:avLst/>
          </a:prstGeom>
          <a:effectLst/>
        </p:spPr>
      </p:pic>
      <p:sp>
        <p:nvSpPr>
          <p:cNvPr id="17" name="TextBox 16"/>
          <p:cNvSpPr txBox="1"/>
          <p:nvPr userDrawn="1"/>
        </p:nvSpPr>
        <p:spPr>
          <a:xfrm>
            <a:off x="3404729" y="9067236"/>
            <a:ext cx="1448666" cy="355034"/>
          </a:xfrm>
          <a:prstGeom prst="rect">
            <a:avLst/>
          </a:prstGeom>
          <a:noFill/>
        </p:spPr>
        <p:txBody>
          <a:bodyPr wrap="none" rtlCol="0">
            <a:spAutoFit/>
          </a:bodyPr>
          <a:lstStyle/>
          <a:p>
            <a:pPr algn="l" defTabSz="1300460" hangingPunct="1"/>
            <a:r>
              <a:rPr lang="en-GB" sz="1707" b="0" kern="1200" dirty="0">
                <a:solidFill>
                  <a:srgbClr val="EBEBEB">
                    <a:lumMod val="75000"/>
                  </a:srgbClr>
                </a:solidFill>
                <a:latin typeface="Arial" panose="020B0604020202020204" pitchFamily="34" charset="0"/>
                <a:ea typeface="+mn-ea"/>
                <a:cs typeface="Arial" panose="020B0604020202020204" pitchFamily="34" charset="0"/>
              </a:rPr>
              <a:t>@buildoffsite</a:t>
            </a:r>
          </a:p>
        </p:txBody>
      </p:sp>
      <p:sp>
        <p:nvSpPr>
          <p:cNvPr id="18" name="TextBox 17"/>
          <p:cNvSpPr txBox="1"/>
          <p:nvPr userDrawn="1"/>
        </p:nvSpPr>
        <p:spPr>
          <a:xfrm>
            <a:off x="761996" y="9067236"/>
            <a:ext cx="2692405" cy="355034"/>
          </a:xfrm>
          <a:prstGeom prst="rect">
            <a:avLst/>
          </a:prstGeom>
          <a:noFill/>
        </p:spPr>
        <p:txBody>
          <a:bodyPr wrap="square" rtlCol="0">
            <a:spAutoFit/>
          </a:bodyPr>
          <a:lstStyle/>
          <a:p>
            <a:pPr algn="l" defTabSz="1300460" hangingPunct="1"/>
            <a:r>
              <a:rPr lang="en-GB" sz="1707" b="0" kern="1200" dirty="0">
                <a:solidFill>
                  <a:srgbClr val="37ACAF"/>
                </a:solidFill>
                <a:latin typeface="Arial" panose="020B0604020202020204" pitchFamily="34" charset="0"/>
                <a:ea typeface="+mn-ea"/>
                <a:cs typeface="Arial" panose="020B0604020202020204" pitchFamily="34" charset="0"/>
              </a:rPr>
              <a:t>www.buildoffsite.com</a:t>
            </a:r>
          </a:p>
        </p:txBody>
      </p:sp>
      <p:pic>
        <p:nvPicPr>
          <p:cNvPr id="3074" name="Picture 2" descr="Image result for twitter icon transparent"/>
          <p:cNvPicPr>
            <a:picLocks noChangeAspect="1" noChangeArrowheads="1"/>
          </p:cNvPicPr>
          <p:nvPr userDrawn="1"/>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3185724" y="9123681"/>
            <a:ext cx="300285" cy="300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7"/>
          <p:cNvSpPr>
            <a:spLocks noGrp="1"/>
          </p:cNvSpPr>
          <p:nvPr>
            <p:ph type="body" sz="quarter" idx="14" hasCustomPrompt="1"/>
          </p:nvPr>
        </p:nvSpPr>
        <p:spPr>
          <a:xfrm>
            <a:off x="203200" y="1070187"/>
            <a:ext cx="487680" cy="487680"/>
          </a:xfrm>
          <a:solidFill>
            <a:schemeClr val="accent6"/>
          </a:solidFill>
        </p:spPr>
        <p:txBody>
          <a:bodyPr/>
          <a:lstStyle>
            <a:lvl1pPr marL="0" indent="0">
              <a:buNone/>
              <a:defRPr/>
            </a:lvl1pPr>
          </a:lstStyle>
          <a:p>
            <a:pPr lvl="0"/>
            <a:r>
              <a:rPr lang="en-US" dirty="0"/>
              <a:t>  </a:t>
            </a:r>
            <a:endParaRPr lang="en-GB" dirty="0"/>
          </a:p>
        </p:txBody>
      </p:sp>
      <p:sp>
        <p:nvSpPr>
          <p:cNvPr id="19" name="Picture Placeholder 4"/>
          <p:cNvSpPr>
            <a:spLocks noGrp="1"/>
          </p:cNvSpPr>
          <p:nvPr>
            <p:ph type="pic" sz="quarter" idx="16" hasCustomPrompt="1"/>
          </p:nvPr>
        </p:nvSpPr>
        <p:spPr>
          <a:xfrm>
            <a:off x="6502400" y="2018454"/>
            <a:ext cx="5662507" cy="6732693"/>
          </a:xfrm>
          <a:solidFill>
            <a:schemeClr val="bg2">
              <a:lumMod val="90000"/>
            </a:schemeClr>
          </a:solidFill>
        </p:spPr>
        <p:txBody>
          <a:bodyPr anchor="ctr"/>
          <a:lstStyle>
            <a:lvl1pPr marL="0" indent="0" algn="ctr">
              <a:buNone/>
              <a:defRPr sz="1707" baseline="0"/>
            </a:lvl1pPr>
          </a:lstStyle>
          <a:p>
            <a:r>
              <a:rPr lang="en-GB" dirty="0"/>
              <a:t>Click to insert image</a:t>
            </a:r>
          </a:p>
        </p:txBody>
      </p:sp>
      <p:pic>
        <p:nvPicPr>
          <p:cNvPr id="13" name="Picture 12"/>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108268" y="1469814"/>
            <a:ext cx="1133417" cy="250613"/>
          </a:xfrm>
          <a:prstGeom prst="rect">
            <a:avLst/>
          </a:prstGeom>
        </p:spPr>
      </p:pic>
      <p:pic>
        <p:nvPicPr>
          <p:cNvPr id="4" name="Picture 3">
            <a:extLst>
              <a:ext uri="{FF2B5EF4-FFF2-40B4-BE49-F238E27FC236}">
                <a16:creationId xmlns:a16="http://schemas.microsoft.com/office/drawing/2014/main" id="{277DBAB7-5B6A-403C-8D80-20D5C7256F4C}"/>
              </a:ext>
            </a:extLst>
          </p:cNvPr>
          <p:cNvPicPr>
            <a:picLocks noChangeAspect="1"/>
          </p:cNvPicPr>
          <p:nvPr userDrawn="1"/>
        </p:nvPicPr>
        <p:blipFill>
          <a:blip r:embed="rId10"/>
          <a:stretch>
            <a:fillRect/>
          </a:stretch>
        </p:blipFill>
        <p:spPr>
          <a:xfrm>
            <a:off x="9844261" y="8819225"/>
            <a:ext cx="3126414" cy="934376"/>
          </a:xfrm>
          <a:prstGeom prst="rect">
            <a:avLst/>
          </a:prstGeom>
        </p:spPr>
      </p:pic>
    </p:spTree>
    <p:extLst>
      <p:ext uri="{BB962C8B-B14F-4D97-AF65-F5344CB8AC3E}">
        <p14:creationId xmlns:p14="http://schemas.microsoft.com/office/powerpoint/2010/main" val="246907847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image" Target="../media/image17.emf"/><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oleObject" Target="../embeddings/oleObject1.bin"/><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tags" Target="../tags/tag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ags" Target="../tags/tag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image" Target="../media/image17.emf"/><Relationship Id="rId3" Type="http://schemas.openxmlformats.org/officeDocument/2006/relationships/slideLayout" Target="../slideLayouts/slideLayout37.xml"/><Relationship Id="rId21" Type="http://schemas.openxmlformats.org/officeDocument/2006/relationships/theme" Target="../theme/theme4.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oleObject" Target="../embeddings/oleObject20.bin"/><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ags" Target="../tags/tag40.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ags" Target="../tags/tag3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vmlDrawing" Target="../drawings/vmlDrawing20.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Rectangle"/>
          <p:cNvSpPr/>
          <p:nvPr/>
        </p:nvSpPr>
        <p:spPr>
          <a:xfrm>
            <a:off x="-409873" y="8540750"/>
            <a:ext cx="13824546" cy="1270000"/>
          </a:xfrm>
          <a:prstGeom prst="rect">
            <a:avLst/>
          </a:prstGeom>
          <a:solidFill>
            <a:srgbClr val="383F4A"/>
          </a:solidFill>
          <a:ln w="12700">
            <a:miter lim="400000"/>
          </a:ln>
        </p:spPr>
        <p:txBody>
          <a:bodyPr lIns="50800" tIns="50800" rIns="50800" bIns="50800" anchor="ctr"/>
          <a:lstStyle/>
          <a:p>
            <a:pPr>
              <a:defRPr b="0">
                <a:solidFill>
                  <a:srgbClr val="FFFFFF"/>
                </a:solidFill>
                <a:latin typeface="DIN Alternate"/>
                <a:ea typeface="DIN Alternate"/>
                <a:cs typeface="DIN Alternate"/>
                <a:sym typeface="DIN Alternate"/>
              </a:defRPr>
            </a:pPr>
            <a:endParaRPr dirty="0"/>
          </a:p>
        </p:txBody>
      </p:sp>
      <p:sp>
        <p:nvSpPr>
          <p:cNvPr id="4" name="Line"/>
          <p:cNvSpPr/>
          <p:nvPr/>
        </p:nvSpPr>
        <p:spPr>
          <a:xfrm>
            <a:off x="0" y="8585200"/>
            <a:ext cx="13004801" cy="0"/>
          </a:xfrm>
          <a:prstGeom prst="line">
            <a:avLst/>
          </a:prstGeom>
          <a:ln w="88900">
            <a:solidFill>
              <a:srgbClr val="B04F51"/>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pic>
        <p:nvPicPr>
          <p:cNvPr id="5" name="logo white png.png" descr="logo white png.png"/>
          <p:cNvPicPr>
            <a:picLocks noChangeAspect="1"/>
          </p:cNvPicPr>
          <p:nvPr/>
        </p:nvPicPr>
        <p:blipFill>
          <a:blip r:embed="rId5"/>
          <a:stretch>
            <a:fillRect/>
          </a:stretch>
        </p:blipFill>
        <p:spPr>
          <a:xfrm>
            <a:off x="-305440" y="8841598"/>
            <a:ext cx="3188723" cy="668304"/>
          </a:xfrm>
          <a:prstGeom prst="rect">
            <a:avLst/>
          </a:prstGeom>
          <a:ln w="12700">
            <a:miter lim="400000"/>
          </a:ln>
        </p:spPr>
      </p:pic>
      <p:sp>
        <p:nvSpPr>
          <p:cNvPr id="6"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51" r:id="rId1"/>
    <p:sldLayoutId id="2147483658" r:id="rId2"/>
    <p:sldLayoutId id="2147483660" r:id="rId3"/>
  </p:sldLayoutIdLst>
  <p:transition spd="med"/>
  <p:txStyles>
    <p:titleStyle>
      <a:lvl1pPr marL="0" marR="0" indent="0" algn="ctr" defTabSz="58420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ontserrat Medium"/>
          <a:ea typeface="Montserrat Medium"/>
          <a:cs typeface="Montserrat Medium"/>
          <a:sym typeface="Montserrat Medium"/>
        </a:defRPr>
      </a:lvl1pPr>
      <a:lvl2pPr marL="0" marR="0" indent="0" algn="ctr" defTabSz="58420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ontserrat Medium"/>
          <a:ea typeface="Montserrat Medium"/>
          <a:cs typeface="Montserrat Medium"/>
          <a:sym typeface="Montserrat Medium"/>
        </a:defRPr>
      </a:lvl2pPr>
      <a:lvl3pPr marL="0" marR="0" indent="0" algn="ctr" defTabSz="58420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ontserrat Medium"/>
          <a:ea typeface="Montserrat Medium"/>
          <a:cs typeface="Montserrat Medium"/>
          <a:sym typeface="Montserrat Medium"/>
        </a:defRPr>
      </a:lvl3pPr>
      <a:lvl4pPr marL="0" marR="0" indent="0" algn="ctr" defTabSz="58420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ontserrat Medium"/>
          <a:ea typeface="Montserrat Medium"/>
          <a:cs typeface="Montserrat Medium"/>
          <a:sym typeface="Montserrat Medium"/>
        </a:defRPr>
      </a:lvl4pPr>
      <a:lvl5pPr marL="0" marR="0" indent="0" algn="ctr" defTabSz="58420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ontserrat Medium"/>
          <a:ea typeface="Montserrat Medium"/>
          <a:cs typeface="Montserrat Medium"/>
          <a:sym typeface="Montserrat Medium"/>
        </a:defRPr>
      </a:lvl5pPr>
      <a:lvl6pPr marL="0" marR="0" indent="0" algn="ctr" defTabSz="58420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ontserrat Medium"/>
          <a:ea typeface="Montserrat Medium"/>
          <a:cs typeface="Montserrat Medium"/>
          <a:sym typeface="Montserrat Medium"/>
        </a:defRPr>
      </a:lvl6pPr>
      <a:lvl7pPr marL="0" marR="0" indent="0" algn="ctr" defTabSz="58420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ontserrat Medium"/>
          <a:ea typeface="Montserrat Medium"/>
          <a:cs typeface="Montserrat Medium"/>
          <a:sym typeface="Montserrat Medium"/>
        </a:defRPr>
      </a:lvl7pPr>
      <a:lvl8pPr marL="0" marR="0" indent="0" algn="ctr" defTabSz="58420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ontserrat Medium"/>
          <a:ea typeface="Montserrat Medium"/>
          <a:cs typeface="Montserrat Medium"/>
          <a:sym typeface="Montserrat Medium"/>
        </a:defRPr>
      </a:lvl8pPr>
      <a:lvl9pPr marL="0" marR="0" indent="0" algn="ctr" defTabSz="584200" latinLnBrk="0">
        <a:lnSpc>
          <a:spcPct val="100000"/>
        </a:lnSpc>
        <a:spcBef>
          <a:spcPts val="0"/>
        </a:spcBef>
        <a:spcAft>
          <a:spcPts val="0"/>
        </a:spcAft>
        <a:buClrTx/>
        <a:buSzTx/>
        <a:buFontTx/>
        <a:buNone/>
        <a:tabLst/>
        <a:defRPr sz="4700" b="0" i="0" u="none" strike="noStrike" cap="none" spc="0" baseline="0">
          <a:ln>
            <a:noFill/>
          </a:ln>
          <a:solidFill>
            <a:srgbClr val="000000"/>
          </a:solidFill>
          <a:uFillTx/>
          <a:latin typeface="Montserrat Medium"/>
          <a:ea typeface="Montserrat Medium"/>
          <a:cs typeface="Montserrat Medium"/>
          <a:sym typeface="Montserrat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3"/>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2049" name="think-cell Slide" r:id="rId25" imgW="470" imgH="469" progId="TCLayout.ActiveDocument.1">
                  <p:embed/>
                </p:oleObj>
              </mc:Choice>
              <mc:Fallback>
                <p:oleObj name="think-cell Slide" r:id="rId25" imgW="470" imgH="469" progId="TCLayout.ActiveDocument.1">
                  <p:embed/>
                  <p:pic>
                    <p:nvPicPr>
                      <p:cNvPr id="0" name=""/>
                      <p:cNvPicPr/>
                      <p:nvPr/>
                    </p:nvPicPr>
                    <p:blipFill>
                      <a:blip r:embed="rId26"/>
                      <a:stretch>
                        <a:fillRect/>
                      </a:stretch>
                    </p:blipFill>
                    <p:spPr>
                      <a:xfrm>
                        <a:off x="2259" y="2259"/>
                        <a:ext cx="2258" cy="2258"/>
                      </a:xfrm>
                      <a:prstGeom prst="rect">
                        <a:avLst/>
                      </a:prstGeom>
                    </p:spPr>
                  </p:pic>
                </p:oleObj>
              </mc:Fallback>
            </mc:AlternateContent>
          </a:graphicData>
        </a:graphic>
      </p:graphicFrame>
      <p:sp>
        <p:nvSpPr>
          <p:cNvPr id="7" name="Rectangle 6" hidden="1"/>
          <p:cNvSpPr/>
          <p:nvPr userDrawn="1">
            <p:custDataLst>
              <p:tags r:id="rId24"/>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defTabSz="1300460" hangingPunct="1">
              <a:lnSpc>
                <a:spcPct val="90000"/>
              </a:lnSpc>
              <a:spcBef>
                <a:spcPct val="0"/>
              </a:spcBef>
              <a:spcAft>
                <a:spcPct val="0"/>
              </a:spcAft>
            </a:pPr>
            <a:endParaRPr lang="en-US" sz="3982" b="0" kern="12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894080" y="519291"/>
            <a:ext cx="11216640" cy="1885245"/>
          </a:xfrm>
          <a:prstGeom prst="rect">
            <a:avLst/>
          </a:prstGeom>
        </p:spPr>
        <p:txBody>
          <a:bodyPr vert="horz" lIns="0" tIns="0" rIns="0" bIns="0" rtlCol="0" anchor="b">
            <a:noAutofit/>
          </a:bodyPr>
          <a:lstStyle/>
          <a:p>
            <a:r>
              <a:rPr lang="en-US" dirty="0"/>
              <a:t>Click to edit Master title style</a:t>
            </a:r>
            <a:endParaRPr lang="en-GB" dirty="0"/>
          </a:p>
        </p:txBody>
      </p:sp>
      <p:sp>
        <p:nvSpPr>
          <p:cNvPr id="3" name="Text Placeholder 2"/>
          <p:cNvSpPr>
            <a:spLocks noGrp="1"/>
          </p:cNvSpPr>
          <p:nvPr>
            <p:ph type="body" idx="1"/>
          </p:nvPr>
        </p:nvSpPr>
        <p:spPr>
          <a:xfrm>
            <a:off x="894080" y="3052515"/>
            <a:ext cx="11216640" cy="573249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1036018" y="9040144"/>
            <a:ext cx="1074702" cy="519289"/>
          </a:xfrm>
          <a:prstGeom prst="rect">
            <a:avLst/>
          </a:prstGeom>
        </p:spPr>
        <p:txBody>
          <a:bodyPr vert="horz" lIns="91440" tIns="45720" rIns="91440" bIns="45720" rtlCol="0" anchor="ctr"/>
          <a:lstStyle>
            <a:lvl1pPr algn="r">
              <a:defRPr sz="1707">
                <a:solidFill>
                  <a:schemeClr val="tx1">
                    <a:tint val="75000"/>
                  </a:schemeClr>
                </a:solidFill>
                <a:latin typeface="Arial" panose="020B0604020202020204" pitchFamily="34" charset="0"/>
                <a:cs typeface="Arial" panose="020B0604020202020204" pitchFamily="34" charset="0"/>
              </a:defRPr>
            </a:lvl1pPr>
          </a:lstStyle>
          <a:p>
            <a:pPr defTabSz="1300460" hangingPunct="1"/>
            <a:fld id="{B8CC99C6-FA7F-46D1-A09F-58E6E3F6048A}" type="slidenum">
              <a:rPr lang="en-GB" b="0" kern="1200" smtClean="0">
                <a:solidFill>
                  <a:prstClr val="black">
                    <a:tint val="75000"/>
                  </a:prstClr>
                </a:solidFill>
                <a:ea typeface="+mn-ea"/>
              </a:rPr>
              <a:pPr defTabSz="1300460" hangingPunct="1"/>
              <a:t>‹#›</a:t>
            </a:fld>
            <a:endParaRPr lang="en-GB" b="0" kern="1200" dirty="0">
              <a:solidFill>
                <a:prstClr val="black">
                  <a:tint val="75000"/>
                </a:prstClr>
              </a:solidFill>
              <a:ea typeface="+mn-ea"/>
            </a:endParaRPr>
          </a:p>
        </p:txBody>
      </p:sp>
    </p:spTree>
    <p:extLst>
      <p:ext uri="{BB962C8B-B14F-4D97-AF65-F5344CB8AC3E}">
        <p14:creationId xmlns:p14="http://schemas.microsoft.com/office/powerpoint/2010/main" val="21230666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txStyles>
    <p:titleStyle>
      <a:lvl1pPr algn="l" defTabSz="1300460" rtl="0" eaLnBrk="1" latinLnBrk="0" hangingPunct="1">
        <a:lnSpc>
          <a:spcPct val="90000"/>
        </a:lnSpc>
        <a:spcBef>
          <a:spcPct val="0"/>
        </a:spcBef>
        <a:buNone/>
        <a:defRPr sz="3982" kern="1200">
          <a:solidFill>
            <a:schemeClr val="accent1"/>
          </a:solidFill>
          <a:latin typeface="Arial" panose="020B0604020202020204" pitchFamily="34" charset="0"/>
          <a:ea typeface="+mj-ea"/>
          <a:cs typeface="Arial" panose="020B0604020202020204" pitchFamily="34" charset="0"/>
        </a:defRPr>
      </a:lvl1pPr>
    </p:titleStyle>
    <p:bodyStyle>
      <a:lvl1pPr marL="325115" indent="-325115" algn="l" defTabSz="1300460" rtl="0" eaLnBrk="1" latinLnBrk="0" hangingPunct="1">
        <a:lnSpc>
          <a:spcPct val="90000"/>
        </a:lnSpc>
        <a:spcBef>
          <a:spcPts val="1422"/>
        </a:spcBef>
        <a:buClr>
          <a:schemeClr val="tx1">
            <a:lumMod val="65000"/>
            <a:lumOff val="35000"/>
          </a:schemeClr>
        </a:buClr>
        <a:buFont typeface="Wingdings" panose="05000000000000000000" pitchFamily="2" charset="2"/>
        <a:buChar char="§"/>
        <a:defRPr lang="en-US" sz="2276" kern="1200" dirty="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17962" indent="-338661" algn="l" defTabSz="1300460" rtl="0" eaLnBrk="1" latinLnBrk="0" hangingPunct="1">
        <a:lnSpc>
          <a:spcPct val="90000"/>
        </a:lnSpc>
        <a:spcBef>
          <a:spcPts val="711"/>
        </a:spcBef>
        <a:buClr>
          <a:schemeClr val="bg1">
            <a:lumMod val="65000"/>
          </a:schemeClr>
        </a:buClr>
        <a:buFont typeface="Arial" panose="020B0604020202020204" pitchFamily="34" charset="0"/>
        <a:buChar char="−"/>
        <a:defRPr sz="2276"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083716" indent="-352208" algn="l" defTabSz="1300460" rtl="0" eaLnBrk="1" latinLnBrk="0" hangingPunct="1">
        <a:lnSpc>
          <a:spcPct val="90000"/>
        </a:lnSpc>
        <a:spcBef>
          <a:spcPts val="711"/>
        </a:spcBef>
        <a:buClr>
          <a:schemeClr val="bg1">
            <a:lumMod val="65000"/>
          </a:schemeClr>
        </a:buClr>
        <a:buFont typeface="Arial" panose="020B0604020202020204" pitchFamily="34" charset="0"/>
        <a:buChar char="−"/>
        <a:defRPr sz="2276"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422378" indent="-352208" algn="l" defTabSz="1300460" rtl="0" eaLnBrk="1" latinLnBrk="0" hangingPunct="1">
        <a:lnSpc>
          <a:spcPct val="90000"/>
        </a:lnSpc>
        <a:spcBef>
          <a:spcPts val="711"/>
        </a:spcBef>
        <a:buClr>
          <a:schemeClr val="bg1">
            <a:lumMod val="65000"/>
          </a:schemeClr>
        </a:buClr>
        <a:buFont typeface="Arial" panose="020B0604020202020204" pitchFamily="34" charset="0"/>
        <a:buChar char="−"/>
        <a:defRPr sz="2276"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774586" indent="-352208" algn="l" defTabSz="1300460" rtl="0" eaLnBrk="1" latinLnBrk="0" hangingPunct="1">
        <a:lnSpc>
          <a:spcPct val="90000"/>
        </a:lnSpc>
        <a:spcBef>
          <a:spcPts val="711"/>
        </a:spcBef>
        <a:buClr>
          <a:schemeClr val="bg1">
            <a:lumMod val="65000"/>
          </a:schemeClr>
        </a:buClr>
        <a:buFont typeface="Arial" panose="020B0604020202020204" pitchFamily="34" charset="0"/>
        <a:buChar char="−"/>
        <a:defRPr sz="2276"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79BCEB-08DE-4172-9347-9BDE5406E787}"/>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DB20D2-8C5C-447C-96BF-A0407B5F7C65}"/>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3C5AB1-72E2-40E1-BBBE-A4C05994BE0C}"/>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pPr defTabSz="975390" hangingPunct="1"/>
            <a:fld id="{2B633781-92A2-4BDC-AB6A-1F664D8A6749}" type="datetimeFigureOut">
              <a:rPr lang="en-GB" b="0" kern="1200" smtClean="0">
                <a:solidFill>
                  <a:prstClr val="black">
                    <a:tint val="75000"/>
                  </a:prstClr>
                </a:solidFill>
                <a:latin typeface="Calibri" panose="020F0502020204030204"/>
                <a:ea typeface="+mn-ea"/>
                <a:cs typeface="+mn-cs"/>
              </a:rPr>
              <a:pPr defTabSz="975390" hangingPunct="1"/>
              <a:t>13/04/2021</a:t>
            </a:fld>
            <a:endParaRPr lang="en-GB" b="0" kern="1200" dirty="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C32B2D-1AC9-41C5-B616-05060D039E1D}"/>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pPr defTabSz="975390" hangingPunct="1"/>
            <a:endParaRPr lang="en-GB" b="0" kern="1200" dirty="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15CCB84-9F37-4F59-99AC-3246B61A200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defTabSz="975390" hangingPunct="1"/>
            <a:fld id="{05F17297-A509-4C01-BE10-0C9BC7DFC361}" type="slidenum">
              <a:rPr lang="en-GB" b="0" kern="1200" smtClean="0">
                <a:solidFill>
                  <a:prstClr val="black">
                    <a:tint val="75000"/>
                  </a:prstClr>
                </a:solidFill>
                <a:latin typeface="Calibri" panose="020F0502020204030204"/>
                <a:ea typeface="+mn-ea"/>
                <a:cs typeface="+mn-cs"/>
              </a:rPr>
              <a:pPr defTabSz="975390" hangingPunct="1"/>
              <a:t>‹#›</a:t>
            </a:fld>
            <a:endParaRPr lang="en-GB" b="0"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8739984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3"/>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21505" name="think-cell Slide" r:id="rId25" imgW="470" imgH="469" progId="TCLayout.ActiveDocument.1">
                  <p:embed/>
                </p:oleObj>
              </mc:Choice>
              <mc:Fallback>
                <p:oleObj name="think-cell Slide" r:id="rId25" imgW="470" imgH="469" progId="TCLayout.ActiveDocument.1">
                  <p:embed/>
                  <p:pic>
                    <p:nvPicPr>
                      <p:cNvPr id="8" name="Object 7" hidden="1"/>
                      <p:cNvPicPr/>
                      <p:nvPr/>
                    </p:nvPicPr>
                    <p:blipFill>
                      <a:blip r:embed="rId26"/>
                      <a:stretch>
                        <a:fillRect/>
                      </a:stretch>
                    </p:blipFill>
                    <p:spPr>
                      <a:xfrm>
                        <a:off x="2259" y="2259"/>
                        <a:ext cx="2258" cy="2258"/>
                      </a:xfrm>
                      <a:prstGeom prst="rect">
                        <a:avLst/>
                      </a:prstGeom>
                    </p:spPr>
                  </p:pic>
                </p:oleObj>
              </mc:Fallback>
            </mc:AlternateContent>
          </a:graphicData>
        </a:graphic>
      </p:graphicFrame>
      <p:sp>
        <p:nvSpPr>
          <p:cNvPr id="7" name="Rectangle 6" hidden="1"/>
          <p:cNvSpPr/>
          <p:nvPr userDrawn="1">
            <p:custDataLst>
              <p:tags r:id="rId24"/>
            </p:custDataLst>
          </p:nvPr>
        </p:nvSpPr>
        <p:spPr>
          <a:xfrm>
            <a:off x="0" y="0"/>
            <a:ext cx="225778" cy="225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982"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894080" y="519291"/>
            <a:ext cx="11216640" cy="1885245"/>
          </a:xfrm>
          <a:prstGeom prst="rect">
            <a:avLst/>
          </a:prstGeom>
        </p:spPr>
        <p:txBody>
          <a:bodyPr vert="horz" lIns="0" tIns="0" rIns="0" bIns="0" rtlCol="0" anchor="b">
            <a:noAutofit/>
          </a:bodyPr>
          <a:lstStyle/>
          <a:p>
            <a:r>
              <a:rPr lang="en-US" dirty="0"/>
              <a:t>Click to edit Master title style</a:t>
            </a:r>
            <a:endParaRPr lang="en-GB" dirty="0"/>
          </a:p>
        </p:txBody>
      </p:sp>
      <p:sp>
        <p:nvSpPr>
          <p:cNvPr id="3" name="Text Placeholder 2"/>
          <p:cNvSpPr>
            <a:spLocks noGrp="1"/>
          </p:cNvSpPr>
          <p:nvPr>
            <p:ph type="body" idx="1"/>
          </p:nvPr>
        </p:nvSpPr>
        <p:spPr>
          <a:xfrm>
            <a:off x="894080" y="3052515"/>
            <a:ext cx="11216640" cy="573249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1036018" y="9040144"/>
            <a:ext cx="1074702" cy="519289"/>
          </a:xfrm>
          <a:prstGeom prst="rect">
            <a:avLst/>
          </a:prstGeom>
        </p:spPr>
        <p:txBody>
          <a:bodyPr vert="horz" lIns="91440" tIns="45720" rIns="91440" bIns="45720" rtlCol="0" anchor="ctr"/>
          <a:lstStyle>
            <a:lvl1pPr algn="r">
              <a:defRPr sz="1707">
                <a:solidFill>
                  <a:schemeClr val="tx1">
                    <a:tint val="75000"/>
                  </a:schemeClr>
                </a:solidFill>
                <a:latin typeface="Arial" panose="020B0604020202020204" pitchFamily="34" charset="0"/>
                <a:cs typeface="Arial" panose="020B0604020202020204" pitchFamily="34" charset="0"/>
              </a:defRPr>
            </a:lvl1pPr>
          </a:lstStyle>
          <a:p>
            <a:fld id="{B8CC99C6-FA7F-46D1-A09F-58E6E3F6048A}" type="slidenum">
              <a:rPr lang="en-GB" smtClean="0"/>
              <a:pPr/>
              <a:t>‹#›</a:t>
            </a:fld>
            <a:endParaRPr lang="en-GB"/>
          </a:p>
        </p:txBody>
      </p:sp>
    </p:spTree>
    <p:extLst>
      <p:ext uri="{BB962C8B-B14F-4D97-AF65-F5344CB8AC3E}">
        <p14:creationId xmlns:p14="http://schemas.microsoft.com/office/powerpoint/2010/main" val="77103979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Lst>
  <p:txStyles>
    <p:titleStyle>
      <a:lvl1pPr algn="l" defTabSz="1300460" rtl="0" eaLnBrk="1" latinLnBrk="0" hangingPunct="1">
        <a:lnSpc>
          <a:spcPct val="90000"/>
        </a:lnSpc>
        <a:spcBef>
          <a:spcPct val="0"/>
        </a:spcBef>
        <a:buNone/>
        <a:defRPr sz="3982" kern="1200">
          <a:solidFill>
            <a:schemeClr val="accent1"/>
          </a:solidFill>
          <a:latin typeface="Arial" panose="020B0604020202020204" pitchFamily="34" charset="0"/>
          <a:ea typeface="+mj-ea"/>
          <a:cs typeface="Arial" panose="020B0604020202020204" pitchFamily="34" charset="0"/>
        </a:defRPr>
      </a:lvl1pPr>
    </p:titleStyle>
    <p:bodyStyle>
      <a:lvl1pPr marL="325115" indent="-325115" algn="l" defTabSz="1300460" rtl="0" eaLnBrk="1" latinLnBrk="0" hangingPunct="1">
        <a:lnSpc>
          <a:spcPct val="90000"/>
        </a:lnSpc>
        <a:spcBef>
          <a:spcPts val="1422"/>
        </a:spcBef>
        <a:buClr>
          <a:schemeClr val="tx1">
            <a:lumMod val="65000"/>
            <a:lumOff val="35000"/>
          </a:schemeClr>
        </a:buClr>
        <a:buFont typeface="Wingdings" panose="05000000000000000000" pitchFamily="2" charset="2"/>
        <a:buChar char="§"/>
        <a:defRPr lang="en-US" sz="2276" kern="1200" dirty="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717962" indent="-338661" algn="l" defTabSz="1300460" rtl="0" eaLnBrk="1" latinLnBrk="0" hangingPunct="1">
        <a:lnSpc>
          <a:spcPct val="90000"/>
        </a:lnSpc>
        <a:spcBef>
          <a:spcPts val="711"/>
        </a:spcBef>
        <a:buClr>
          <a:schemeClr val="bg1">
            <a:lumMod val="65000"/>
          </a:schemeClr>
        </a:buClr>
        <a:buFont typeface="Arial" panose="020B0604020202020204" pitchFamily="34" charset="0"/>
        <a:buChar char="−"/>
        <a:defRPr sz="2276"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083716" indent="-352208" algn="l" defTabSz="1300460" rtl="0" eaLnBrk="1" latinLnBrk="0" hangingPunct="1">
        <a:lnSpc>
          <a:spcPct val="90000"/>
        </a:lnSpc>
        <a:spcBef>
          <a:spcPts val="711"/>
        </a:spcBef>
        <a:buClr>
          <a:schemeClr val="bg1">
            <a:lumMod val="65000"/>
          </a:schemeClr>
        </a:buClr>
        <a:buFont typeface="Arial" panose="020B0604020202020204" pitchFamily="34" charset="0"/>
        <a:buChar char="−"/>
        <a:defRPr sz="2276"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422378" indent="-352208" algn="l" defTabSz="1300460" rtl="0" eaLnBrk="1" latinLnBrk="0" hangingPunct="1">
        <a:lnSpc>
          <a:spcPct val="90000"/>
        </a:lnSpc>
        <a:spcBef>
          <a:spcPts val="711"/>
        </a:spcBef>
        <a:buClr>
          <a:schemeClr val="bg1">
            <a:lumMod val="65000"/>
          </a:schemeClr>
        </a:buClr>
        <a:buFont typeface="Arial" panose="020B0604020202020204" pitchFamily="34" charset="0"/>
        <a:buChar char="−"/>
        <a:defRPr sz="2276"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774586" indent="-352208" algn="l" defTabSz="1300460" rtl="0" eaLnBrk="1" latinLnBrk="0" hangingPunct="1">
        <a:lnSpc>
          <a:spcPct val="90000"/>
        </a:lnSpc>
        <a:spcBef>
          <a:spcPts val="711"/>
        </a:spcBef>
        <a:buClr>
          <a:schemeClr val="bg1">
            <a:lumMod val="65000"/>
          </a:schemeClr>
        </a:buClr>
        <a:buFont typeface="Arial" panose="020B0604020202020204" pitchFamily="34" charset="0"/>
        <a:buChar char="−"/>
        <a:defRPr sz="2276"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77.xml"/><Relationship Id="rId1" Type="http://schemas.openxmlformats.org/officeDocument/2006/relationships/vmlDrawing" Target="../drawings/vmlDrawing39.vml"/><Relationship Id="rId5" Type="http://schemas.openxmlformats.org/officeDocument/2006/relationships/image" Target="../media/image17.emf"/><Relationship Id="rId4" Type="http://schemas.openxmlformats.org/officeDocument/2006/relationships/oleObject" Target="../embeddings/oleObject39.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hyperlink" Target="http://www.pumpcentre.com/" TargetMode="Externa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hyperlink" Target="mailto:adrian.tomlinson@wstransportation.com" TargetMode="External"/><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13" Type="http://schemas.openxmlformats.org/officeDocument/2006/relationships/image" Target="../media/image122.jpg"/><Relationship Id="rId18" Type="http://schemas.openxmlformats.org/officeDocument/2006/relationships/image" Target="../media/image127.png"/><Relationship Id="rId26" Type="http://schemas.openxmlformats.org/officeDocument/2006/relationships/image" Target="../media/image134.png"/><Relationship Id="rId39" Type="http://schemas.openxmlformats.org/officeDocument/2006/relationships/image" Target="../media/image147.png"/><Relationship Id="rId21" Type="http://schemas.openxmlformats.org/officeDocument/2006/relationships/image" Target="../media/image130.jpeg"/><Relationship Id="rId34" Type="http://schemas.openxmlformats.org/officeDocument/2006/relationships/image" Target="../media/image142.png"/><Relationship Id="rId42" Type="http://schemas.openxmlformats.org/officeDocument/2006/relationships/image" Target="../media/image150.png"/><Relationship Id="rId47" Type="http://schemas.openxmlformats.org/officeDocument/2006/relationships/image" Target="../media/image155.jpeg"/><Relationship Id="rId7" Type="http://schemas.openxmlformats.org/officeDocument/2006/relationships/image" Target="../media/image116.jpg"/><Relationship Id="rId2" Type="http://schemas.openxmlformats.org/officeDocument/2006/relationships/image" Target="../media/image108.png"/><Relationship Id="rId16" Type="http://schemas.openxmlformats.org/officeDocument/2006/relationships/image" Target="../media/image125.png"/><Relationship Id="rId29" Type="http://schemas.openxmlformats.org/officeDocument/2006/relationships/image" Target="../media/image137.png"/><Relationship Id="rId1" Type="http://schemas.openxmlformats.org/officeDocument/2006/relationships/slideLayout" Target="../slideLayouts/slideLayout29.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3.jpeg"/><Relationship Id="rId32" Type="http://schemas.openxmlformats.org/officeDocument/2006/relationships/image" Target="../media/image140.png"/><Relationship Id="rId37" Type="http://schemas.openxmlformats.org/officeDocument/2006/relationships/image" Target="../media/image145.png"/><Relationship Id="rId40" Type="http://schemas.openxmlformats.org/officeDocument/2006/relationships/image" Target="../media/image148.jpeg"/><Relationship Id="rId45" Type="http://schemas.openxmlformats.org/officeDocument/2006/relationships/image" Target="../media/image153.jpeg"/><Relationship Id="rId5" Type="http://schemas.openxmlformats.org/officeDocument/2006/relationships/image" Target="../media/image114.jpg"/><Relationship Id="rId15" Type="http://schemas.openxmlformats.org/officeDocument/2006/relationships/image" Target="../media/image124.png"/><Relationship Id="rId23" Type="http://schemas.openxmlformats.org/officeDocument/2006/relationships/image" Target="../media/image132.gif"/><Relationship Id="rId28" Type="http://schemas.openxmlformats.org/officeDocument/2006/relationships/image" Target="../media/image136.png"/><Relationship Id="rId36" Type="http://schemas.openxmlformats.org/officeDocument/2006/relationships/image" Target="../media/image144.png"/><Relationship Id="rId10" Type="http://schemas.openxmlformats.org/officeDocument/2006/relationships/image" Target="../media/image119.png"/><Relationship Id="rId19" Type="http://schemas.openxmlformats.org/officeDocument/2006/relationships/image" Target="../media/image128.png"/><Relationship Id="rId31" Type="http://schemas.openxmlformats.org/officeDocument/2006/relationships/image" Target="../media/image139.png"/><Relationship Id="rId44" Type="http://schemas.openxmlformats.org/officeDocument/2006/relationships/image" Target="../media/image152.png"/><Relationship Id="rId4" Type="http://schemas.openxmlformats.org/officeDocument/2006/relationships/image" Target="../media/image113.png"/><Relationship Id="rId9" Type="http://schemas.openxmlformats.org/officeDocument/2006/relationships/image" Target="../media/image118.gif"/><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5.gif"/><Relationship Id="rId30" Type="http://schemas.openxmlformats.org/officeDocument/2006/relationships/image" Target="../media/image138.png"/><Relationship Id="rId35" Type="http://schemas.openxmlformats.org/officeDocument/2006/relationships/image" Target="../media/image143.jpeg"/><Relationship Id="rId43" Type="http://schemas.openxmlformats.org/officeDocument/2006/relationships/image" Target="../media/image151.png"/><Relationship Id="rId8" Type="http://schemas.openxmlformats.org/officeDocument/2006/relationships/image" Target="../media/image117.png"/><Relationship Id="rId3" Type="http://schemas.openxmlformats.org/officeDocument/2006/relationships/image" Target="../media/image112.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cid:image001.jpg@01D50F2D.26F78BC0" TargetMode="External"/><Relationship Id="rId33" Type="http://schemas.openxmlformats.org/officeDocument/2006/relationships/image" Target="../media/image141.png"/><Relationship Id="rId38" Type="http://schemas.openxmlformats.org/officeDocument/2006/relationships/image" Target="../media/image146.png"/><Relationship Id="rId46" Type="http://schemas.openxmlformats.org/officeDocument/2006/relationships/image" Target="../media/image154.png"/><Relationship Id="rId20" Type="http://schemas.openxmlformats.org/officeDocument/2006/relationships/image" Target="../media/image129.png"/><Relationship Id="rId41" Type="http://schemas.openxmlformats.org/officeDocument/2006/relationships/image" Target="../media/image149.jpeg"/></Relationships>
</file>

<file path=ppt/slides/_rels/slide66.xml.rels><?xml version="1.0" encoding="UTF-8" standalone="yes"?>
<Relationships xmlns="http://schemas.openxmlformats.org/package/2006/relationships"><Relationship Id="rId3" Type="http://schemas.openxmlformats.org/officeDocument/2006/relationships/hyperlink" Target="mailto:jez@wstransportation.com" TargetMode="External"/><Relationship Id="rId2" Type="http://schemas.openxmlformats.org/officeDocument/2006/relationships/image" Target="../media/image108.png"/><Relationship Id="rId1" Type="http://schemas.openxmlformats.org/officeDocument/2006/relationships/slideLayout" Target="../slideLayouts/slideLayout29.xml"/><Relationship Id="rId5" Type="http://schemas.openxmlformats.org/officeDocument/2006/relationships/hyperlink" Target="mailto:adrian.tomlinson@wstransportation.com" TargetMode="External"/><Relationship Id="rId4" Type="http://schemas.openxmlformats.org/officeDocument/2006/relationships/hyperlink" Target="mailto:emma.desmond@wstransportation.com"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61010" y="2351932"/>
            <a:ext cx="10464800" cy="3302000"/>
          </a:xfrm>
          <a:prstGeom prst="rect">
            <a:avLst/>
          </a:prstGeom>
        </p:spPr>
        <p:txBody>
          <a:bodyPr>
            <a:noAutofit/>
          </a:bodyPr>
          <a:lstStyle/>
          <a:p>
            <a:r>
              <a:rPr lang="en-GB" sz="4800" b="1" dirty="0">
                <a:latin typeface="Calibri" panose="020F0502020204030204" pitchFamily="34" charset="0"/>
              </a:rPr>
              <a:t>BUILDOFFSITE MEMBER’S MEETING</a:t>
            </a:r>
            <a:br>
              <a:rPr lang="en-GB" sz="4800" b="1" dirty="0">
                <a:latin typeface="Calibri" panose="020F0502020204030204" pitchFamily="34" charset="0"/>
              </a:rPr>
            </a:br>
            <a:r>
              <a:rPr lang="en-GB" sz="4800" b="1" dirty="0">
                <a:latin typeface="Calibri" panose="020F0502020204030204" pitchFamily="34" charset="0"/>
              </a:rPr>
              <a:t>COLLABORATING FOR IMPACT</a:t>
            </a:r>
            <a:br>
              <a:rPr lang="en-GB" sz="4800" b="1" dirty="0">
                <a:latin typeface="Calibri" panose="020F0502020204030204" pitchFamily="34" charset="0"/>
              </a:rPr>
            </a:br>
            <a:br>
              <a:rPr lang="en-GB" sz="4800" b="1" dirty="0">
                <a:latin typeface="Calibri" panose="020F0502020204030204" pitchFamily="34" charset="0"/>
              </a:rPr>
            </a:br>
            <a:r>
              <a:rPr lang="en-GB" sz="4800" b="1" dirty="0">
                <a:latin typeface="Calibri" panose="020F0502020204030204" pitchFamily="34" charset="0"/>
              </a:rPr>
              <a:t>8</a:t>
            </a:r>
            <a:r>
              <a:rPr lang="en-GB" sz="4800" b="1" baseline="30000" dirty="0">
                <a:latin typeface="Calibri" panose="020F0502020204030204" pitchFamily="34" charset="0"/>
              </a:rPr>
              <a:t>TH</a:t>
            </a:r>
            <a:r>
              <a:rPr lang="en-GB" sz="4800" b="1" dirty="0">
                <a:latin typeface="Calibri" panose="020F0502020204030204" pitchFamily="34" charset="0"/>
              </a:rPr>
              <a:t> APRIL 2021</a:t>
            </a: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345500334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6" y="8939788"/>
            <a:ext cx="4143763" cy="471924"/>
          </a:xfrm>
          <a:prstGeom prst="rect">
            <a:avLst/>
          </a:prstGeom>
        </p:spPr>
        <p:txBody>
          <a:bodyPr/>
          <a:lstStyle/>
          <a:p>
            <a:r>
              <a:rPr lang="en-GB" dirty="0"/>
              <a:t>Member Meeting – April 2021</a:t>
            </a:r>
            <a:endParaRPr dirty="0"/>
          </a:p>
        </p:txBody>
      </p:sp>
      <p:pic>
        <p:nvPicPr>
          <p:cNvPr id="4" name="Picture 3"/>
          <p:cNvPicPr>
            <a:picLocks noChangeAspect="1"/>
          </p:cNvPicPr>
          <p:nvPr/>
        </p:nvPicPr>
        <p:blipFill>
          <a:blip r:embed="rId3"/>
          <a:stretch>
            <a:fillRect/>
          </a:stretch>
        </p:blipFill>
        <p:spPr>
          <a:xfrm>
            <a:off x="542092" y="562579"/>
            <a:ext cx="5329318" cy="7504813"/>
          </a:xfrm>
          <a:prstGeom prst="rect">
            <a:avLst/>
          </a:prstGeom>
        </p:spPr>
      </p:pic>
      <p:pic>
        <p:nvPicPr>
          <p:cNvPr id="7" name="Picture 6"/>
          <p:cNvPicPr>
            <a:picLocks noChangeAspect="1"/>
          </p:cNvPicPr>
          <p:nvPr/>
        </p:nvPicPr>
        <p:blipFill>
          <a:blip r:embed="rId4"/>
          <a:stretch>
            <a:fillRect/>
          </a:stretch>
        </p:blipFill>
        <p:spPr>
          <a:xfrm>
            <a:off x="6370843" y="890337"/>
            <a:ext cx="3011825" cy="4279476"/>
          </a:xfrm>
          <a:prstGeom prst="rect">
            <a:avLst/>
          </a:prstGeom>
        </p:spPr>
      </p:pic>
      <p:pic>
        <p:nvPicPr>
          <p:cNvPr id="8" name="Picture 7"/>
          <p:cNvPicPr>
            <a:picLocks noChangeAspect="1"/>
          </p:cNvPicPr>
          <p:nvPr/>
        </p:nvPicPr>
        <p:blipFill>
          <a:blip r:embed="rId5"/>
          <a:stretch>
            <a:fillRect/>
          </a:stretch>
        </p:blipFill>
        <p:spPr>
          <a:xfrm>
            <a:off x="9653927" y="4018549"/>
            <a:ext cx="3088161" cy="4279475"/>
          </a:xfrm>
          <a:prstGeom prst="rect">
            <a:avLst/>
          </a:prstGeom>
        </p:spPr>
      </p:pic>
    </p:spTree>
    <p:extLst>
      <p:ext uri="{BB962C8B-B14F-4D97-AF65-F5344CB8AC3E}">
        <p14:creationId xmlns:p14="http://schemas.microsoft.com/office/powerpoint/2010/main" val="273830953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6" y="8939788"/>
            <a:ext cx="4143763" cy="471924"/>
          </a:xfrm>
          <a:prstGeom prst="rect">
            <a:avLst/>
          </a:prstGeom>
        </p:spPr>
        <p:txBody>
          <a:bodyPr/>
          <a:lstStyle/>
          <a:p>
            <a:r>
              <a:rPr lang="en-GB" dirty="0"/>
              <a:t>Member Meeting – April 2021</a:t>
            </a:r>
            <a:endParaRPr dirty="0"/>
          </a:p>
        </p:txBody>
      </p:sp>
      <p:pic>
        <p:nvPicPr>
          <p:cNvPr id="3" name="Picture 2"/>
          <p:cNvPicPr>
            <a:picLocks noChangeAspect="1"/>
          </p:cNvPicPr>
          <p:nvPr/>
        </p:nvPicPr>
        <p:blipFill>
          <a:blip r:embed="rId3"/>
          <a:stretch>
            <a:fillRect/>
          </a:stretch>
        </p:blipFill>
        <p:spPr>
          <a:xfrm>
            <a:off x="288758" y="460915"/>
            <a:ext cx="5942066" cy="862558"/>
          </a:xfrm>
          <a:prstGeom prst="rect">
            <a:avLst/>
          </a:prstGeom>
        </p:spPr>
      </p:pic>
      <p:sp>
        <p:nvSpPr>
          <p:cNvPr id="5" name="TextBox 4"/>
          <p:cNvSpPr txBox="1"/>
          <p:nvPr/>
        </p:nvSpPr>
        <p:spPr>
          <a:xfrm>
            <a:off x="288758" y="1508139"/>
            <a:ext cx="1029903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Create &amp; strengthen relationships with policy makers</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Strategically engage members in this influencing activity</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Create opportunities to strengthen understanding &amp; engagement</a:t>
            </a:r>
          </a:p>
        </p:txBody>
      </p:sp>
      <p:pic>
        <p:nvPicPr>
          <p:cNvPr id="6" name="Picture 5"/>
          <p:cNvPicPr>
            <a:picLocks noChangeAspect="1"/>
          </p:cNvPicPr>
          <p:nvPr/>
        </p:nvPicPr>
        <p:blipFill>
          <a:blip r:embed="rId4"/>
          <a:stretch>
            <a:fillRect/>
          </a:stretch>
        </p:blipFill>
        <p:spPr>
          <a:xfrm>
            <a:off x="6682894" y="3090426"/>
            <a:ext cx="5942066" cy="760794"/>
          </a:xfrm>
          <a:prstGeom prst="rect">
            <a:avLst/>
          </a:prstGeom>
        </p:spPr>
      </p:pic>
      <p:sp>
        <p:nvSpPr>
          <p:cNvPr id="9" name="TextBox 8"/>
          <p:cNvSpPr txBox="1"/>
          <p:nvPr/>
        </p:nvSpPr>
        <p:spPr>
          <a:xfrm>
            <a:off x="601579" y="4070504"/>
            <a:ext cx="11766884"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r"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Lobby &amp; support UK Government on behalf of, and with, our members</a:t>
            </a:r>
          </a:p>
          <a:p>
            <a:pPr marL="342900" marR="0" indent="-342900" algn="r"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400" b="1" i="0" u="none" strike="noStrike" cap="none" spc="0" normalizeH="0" baseline="0" dirty="0">
                <a:ln>
                  <a:noFill/>
                </a:ln>
                <a:solidFill>
                  <a:srgbClr val="000000"/>
                </a:solidFill>
                <a:effectLst/>
                <a:uFillTx/>
                <a:latin typeface="Calibri" panose="020F0502020204030204" pitchFamily="34" charset="0"/>
                <a:sym typeface="Helvetica Neue"/>
              </a:rPr>
              <a:t>Maximise</a:t>
            </a:r>
            <a:r>
              <a:rPr kumimoji="0" lang="en-GB" sz="2400" b="1" i="0" u="none" strike="noStrike" cap="none" spc="0" normalizeH="0" dirty="0">
                <a:ln>
                  <a:noFill/>
                </a:ln>
                <a:solidFill>
                  <a:srgbClr val="000000"/>
                </a:solidFill>
                <a:effectLst/>
                <a:uFillTx/>
                <a:latin typeface="Calibri" panose="020F0502020204030204" pitchFamily="34" charset="0"/>
                <a:sym typeface="Helvetica Neue"/>
              </a:rPr>
              <a:t> the opportunity for stimulated growth of the sector</a:t>
            </a:r>
          </a:p>
          <a:p>
            <a:pPr marL="342900" marR="0" indent="-342900" algn="r"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baseline="0" dirty="0">
                <a:latin typeface="Calibri" panose="020F0502020204030204" pitchFamily="34" charset="0"/>
              </a:rPr>
              <a:t>Ensure</a:t>
            </a:r>
            <a:r>
              <a:rPr lang="en-GB" dirty="0">
                <a:latin typeface="Calibri" panose="020F0502020204030204" pitchFamily="34" charset="0"/>
              </a:rPr>
              <a:t> a permanent &amp; growing transformation within Government Estates programmes</a:t>
            </a:r>
            <a:endParaRPr kumimoji="0" lang="en-GB" sz="2400" b="1" i="0" u="none" strike="noStrike" cap="none" spc="0" normalizeH="0" baseline="0" dirty="0">
              <a:ln>
                <a:noFill/>
              </a:ln>
              <a:solidFill>
                <a:srgbClr val="000000"/>
              </a:solidFill>
              <a:effectLst/>
              <a:uFillTx/>
              <a:latin typeface="Calibri" panose="020F0502020204030204" pitchFamily="34" charset="0"/>
              <a:sym typeface="Helvetica Neue"/>
            </a:endParaRPr>
          </a:p>
        </p:txBody>
      </p:sp>
      <p:pic>
        <p:nvPicPr>
          <p:cNvPr id="10" name="Picture 9"/>
          <p:cNvPicPr>
            <a:picLocks noChangeAspect="1"/>
          </p:cNvPicPr>
          <p:nvPr/>
        </p:nvPicPr>
        <p:blipFill>
          <a:blip r:embed="rId5"/>
          <a:stretch>
            <a:fillRect/>
          </a:stretch>
        </p:blipFill>
        <p:spPr>
          <a:xfrm>
            <a:off x="288758" y="5621949"/>
            <a:ext cx="5942066" cy="713540"/>
          </a:xfrm>
          <a:prstGeom prst="rect">
            <a:avLst/>
          </a:prstGeom>
        </p:spPr>
      </p:pic>
      <p:sp>
        <p:nvSpPr>
          <p:cNvPr id="12" name="TextBox 11"/>
          <p:cNvSpPr txBox="1"/>
          <p:nvPr/>
        </p:nvSpPr>
        <p:spPr>
          <a:xfrm>
            <a:off x="288758" y="6676346"/>
            <a:ext cx="1029903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Work with Clients to inform their decision making</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Understand requirements, and demonstrate solutions from the supply chain</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Collaborate &amp; drive optimum results for industry</a:t>
            </a:r>
          </a:p>
        </p:txBody>
      </p:sp>
    </p:spTree>
    <p:extLst>
      <p:ext uri="{BB962C8B-B14F-4D97-AF65-F5344CB8AC3E}">
        <p14:creationId xmlns:p14="http://schemas.microsoft.com/office/powerpoint/2010/main" val="129311710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6" y="8939788"/>
            <a:ext cx="4143763" cy="471924"/>
          </a:xfrm>
          <a:prstGeom prst="rect">
            <a:avLst/>
          </a:prstGeom>
        </p:spPr>
        <p:txBody>
          <a:bodyPr/>
          <a:lstStyle/>
          <a:p>
            <a:r>
              <a:rPr lang="en-GB" dirty="0"/>
              <a:t>Member Meeting – April 2021</a:t>
            </a:r>
            <a:endParaRPr dirty="0"/>
          </a:p>
        </p:txBody>
      </p:sp>
      <p:sp>
        <p:nvSpPr>
          <p:cNvPr id="5" name="TextBox 4"/>
          <p:cNvSpPr txBox="1"/>
          <p:nvPr/>
        </p:nvSpPr>
        <p:spPr>
          <a:xfrm>
            <a:off x="288758" y="1182373"/>
            <a:ext cx="1029903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Debunk &amp; demystify perceptions around MMC</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Increase adoption</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Better informed to grow</a:t>
            </a:r>
          </a:p>
        </p:txBody>
      </p:sp>
      <p:sp>
        <p:nvSpPr>
          <p:cNvPr id="9" name="TextBox 8"/>
          <p:cNvSpPr txBox="1"/>
          <p:nvPr/>
        </p:nvSpPr>
        <p:spPr>
          <a:xfrm>
            <a:off x="774787" y="3168987"/>
            <a:ext cx="1176688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r"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Identify &amp; support industry to break down barriers</a:t>
            </a:r>
          </a:p>
          <a:p>
            <a:pPr marL="342900" marR="0" indent="-342900" algn="r"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400" b="1" i="0" u="none" strike="noStrike" cap="none" spc="0" normalizeH="0" baseline="0" dirty="0">
                <a:ln>
                  <a:noFill/>
                </a:ln>
                <a:solidFill>
                  <a:srgbClr val="000000"/>
                </a:solidFill>
                <a:effectLst/>
                <a:uFillTx/>
                <a:latin typeface="Calibri" panose="020F0502020204030204" pitchFamily="34" charset="0"/>
                <a:sym typeface="Helvetica Neue"/>
              </a:rPr>
              <a:t>Identify</a:t>
            </a:r>
            <a:r>
              <a:rPr kumimoji="0" lang="en-GB" sz="2400" b="1" i="0" u="none" strike="noStrike" cap="none" spc="0" normalizeH="0" dirty="0">
                <a:ln>
                  <a:noFill/>
                </a:ln>
                <a:solidFill>
                  <a:srgbClr val="000000"/>
                </a:solidFill>
                <a:effectLst/>
                <a:uFillTx/>
                <a:latin typeface="Calibri" panose="020F0502020204030204" pitchFamily="34" charset="0"/>
                <a:sym typeface="Helvetica Neue"/>
              </a:rPr>
              <a:t> and present solutions to ‘normalise’ offsite construction</a:t>
            </a:r>
            <a:endParaRPr kumimoji="0" lang="en-GB" sz="2400" b="1" i="0" u="none" strike="noStrike" cap="none" spc="0" normalizeH="0" baseline="0" dirty="0">
              <a:ln>
                <a:noFill/>
              </a:ln>
              <a:solidFill>
                <a:srgbClr val="000000"/>
              </a:solidFill>
              <a:effectLst/>
              <a:uFillTx/>
              <a:latin typeface="Calibri" panose="020F0502020204030204" pitchFamily="34" charset="0"/>
              <a:sym typeface="Helvetica Neue"/>
            </a:endParaRPr>
          </a:p>
        </p:txBody>
      </p:sp>
      <p:sp>
        <p:nvSpPr>
          <p:cNvPr id="12" name="TextBox 11"/>
          <p:cNvSpPr txBox="1"/>
          <p:nvPr/>
        </p:nvSpPr>
        <p:spPr>
          <a:xfrm>
            <a:off x="455665" y="5046155"/>
            <a:ext cx="1092620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Improve awareness &amp; understanding of key trends, information &amp; opportunities</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Provide a voice &amp; platform to enable debate &amp; conversation</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Develop &amp; disseminate current future thinking &amp; knowledge</a:t>
            </a:r>
          </a:p>
        </p:txBody>
      </p:sp>
      <p:pic>
        <p:nvPicPr>
          <p:cNvPr id="2" name="Picture 1"/>
          <p:cNvPicPr>
            <a:picLocks noChangeAspect="1"/>
          </p:cNvPicPr>
          <p:nvPr/>
        </p:nvPicPr>
        <p:blipFill>
          <a:blip r:embed="rId3"/>
          <a:stretch>
            <a:fillRect/>
          </a:stretch>
        </p:blipFill>
        <p:spPr>
          <a:xfrm>
            <a:off x="288758" y="369820"/>
            <a:ext cx="5919537" cy="702317"/>
          </a:xfrm>
          <a:prstGeom prst="rect">
            <a:avLst/>
          </a:prstGeom>
        </p:spPr>
      </p:pic>
      <p:pic>
        <p:nvPicPr>
          <p:cNvPr id="4" name="Picture 3"/>
          <p:cNvPicPr>
            <a:picLocks noChangeAspect="1"/>
          </p:cNvPicPr>
          <p:nvPr/>
        </p:nvPicPr>
        <p:blipFill>
          <a:blip r:embed="rId4"/>
          <a:stretch>
            <a:fillRect/>
          </a:stretch>
        </p:blipFill>
        <p:spPr>
          <a:xfrm>
            <a:off x="6230823" y="2276305"/>
            <a:ext cx="5824818" cy="807134"/>
          </a:xfrm>
          <a:prstGeom prst="rect">
            <a:avLst/>
          </a:prstGeom>
        </p:spPr>
      </p:pic>
      <p:pic>
        <p:nvPicPr>
          <p:cNvPr id="7" name="Picture 6"/>
          <p:cNvPicPr>
            <a:picLocks noChangeAspect="1"/>
          </p:cNvPicPr>
          <p:nvPr/>
        </p:nvPicPr>
        <p:blipFill>
          <a:blip r:embed="rId5"/>
          <a:stretch>
            <a:fillRect/>
          </a:stretch>
        </p:blipFill>
        <p:spPr>
          <a:xfrm>
            <a:off x="455665" y="4149433"/>
            <a:ext cx="6202564" cy="781150"/>
          </a:xfrm>
          <a:prstGeom prst="rect">
            <a:avLst/>
          </a:prstGeom>
        </p:spPr>
      </p:pic>
      <p:pic>
        <p:nvPicPr>
          <p:cNvPr id="8" name="Picture 7"/>
          <p:cNvPicPr>
            <a:picLocks noChangeAspect="1"/>
          </p:cNvPicPr>
          <p:nvPr/>
        </p:nvPicPr>
        <p:blipFill>
          <a:blip r:embed="rId6"/>
          <a:stretch>
            <a:fillRect/>
          </a:stretch>
        </p:blipFill>
        <p:spPr>
          <a:xfrm>
            <a:off x="6230823" y="6402304"/>
            <a:ext cx="5898003" cy="752674"/>
          </a:xfrm>
          <a:prstGeom prst="rect">
            <a:avLst/>
          </a:prstGeom>
        </p:spPr>
      </p:pic>
      <p:sp>
        <p:nvSpPr>
          <p:cNvPr id="13" name="TextBox 12"/>
          <p:cNvSpPr txBox="1"/>
          <p:nvPr/>
        </p:nvSpPr>
        <p:spPr>
          <a:xfrm>
            <a:off x="774787" y="7292655"/>
            <a:ext cx="11766884"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r"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Calibri" panose="020F0502020204030204" pitchFamily="34" charset="0"/>
              </a:rPr>
              <a:t>Facilitated research, guidance &amp; reporting</a:t>
            </a:r>
          </a:p>
          <a:p>
            <a:pPr marL="342900" marR="0" indent="-342900" algn="r"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400" b="1" i="0" u="none" strike="noStrike" cap="none" spc="0" normalizeH="0" baseline="0" dirty="0">
                <a:ln>
                  <a:noFill/>
                </a:ln>
                <a:solidFill>
                  <a:srgbClr val="000000"/>
                </a:solidFill>
                <a:effectLst/>
                <a:uFillTx/>
                <a:latin typeface="Calibri" panose="020F0502020204030204" pitchFamily="34" charset="0"/>
                <a:sym typeface="Helvetica Neue"/>
              </a:rPr>
              <a:t>Help shape</a:t>
            </a:r>
            <a:r>
              <a:rPr kumimoji="0" lang="en-GB" sz="2400" b="1" i="0" u="none" strike="noStrike" cap="none" spc="0" normalizeH="0" dirty="0">
                <a:ln>
                  <a:noFill/>
                </a:ln>
                <a:solidFill>
                  <a:srgbClr val="000000"/>
                </a:solidFill>
                <a:effectLst/>
                <a:uFillTx/>
                <a:latin typeface="Calibri" panose="020F0502020204030204" pitchFamily="34" charset="0"/>
                <a:sym typeface="Helvetica Neue"/>
              </a:rPr>
              <a:t> the future of the sector</a:t>
            </a:r>
          </a:p>
          <a:p>
            <a:pPr marL="342900" marR="0" indent="-342900" algn="r"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baseline="0" dirty="0">
                <a:latin typeface="Calibri" panose="020F0502020204030204" pitchFamily="34" charset="0"/>
              </a:rPr>
              <a:t>Enable the increased</a:t>
            </a:r>
            <a:r>
              <a:rPr lang="en-GB" dirty="0">
                <a:latin typeface="Calibri" panose="020F0502020204030204" pitchFamily="34" charset="0"/>
              </a:rPr>
              <a:t> adoption and success of offsite</a:t>
            </a:r>
            <a:endParaRPr kumimoji="0" lang="en-GB" sz="2400" b="1" i="0" u="none" strike="noStrike" cap="none" spc="0" normalizeH="0" baseline="0" dirty="0">
              <a:ln>
                <a:noFill/>
              </a:ln>
              <a:solidFill>
                <a:srgbClr val="000000"/>
              </a:solidFill>
              <a:effectLst/>
              <a:uFillTx/>
              <a:latin typeface="Calibri" panose="020F0502020204030204" pitchFamily="34" charset="0"/>
              <a:sym typeface="Helvetica Neue"/>
            </a:endParaRPr>
          </a:p>
        </p:txBody>
      </p:sp>
    </p:spTree>
    <p:extLst>
      <p:ext uri="{BB962C8B-B14F-4D97-AF65-F5344CB8AC3E}">
        <p14:creationId xmlns:p14="http://schemas.microsoft.com/office/powerpoint/2010/main" val="21554028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6" y="8939788"/>
            <a:ext cx="4143763" cy="471924"/>
          </a:xfrm>
          <a:prstGeom prst="rect">
            <a:avLst/>
          </a:prstGeom>
        </p:spPr>
        <p:txBody>
          <a:bodyPr/>
          <a:lstStyle/>
          <a:p>
            <a:r>
              <a:rPr lang="en-GB" dirty="0"/>
              <a:t>Member Meeting – April 2021</a:t>
            </a:r>
            <a:endParaRPr dirty="0"/>
          </a:p>
        </p:txBody>
      </p:sp>
      <p:pic>
        <p:nvPicPr>
          <p:cNvPr id="4" name="Picture 3"/>
          <p:cNvPicPr>
            <a:picLocks noChangeAspect="1"/>
          </p:cNvPicPr>
          <p:nvPr/>
        </p:nvPicPr>
        <p:blipFill>
          <a:blip r:embed="rId3"/>
          <a:stretch>
            <a:fillRect/>
          </a:stretch>
        </p:blipFill>
        <p:spPr>
          <a:xfrm>
            <a:off x="7278026" y="488570"/>
            <a:ext cx="5329318" cy="7504813"/>
          </a:xfrm>
          <a:prstGeom prst="rect">
            <a:avLst/>
          </a:prstGeom>
        </p:spPr>
      </p:pic>
      <p:sp>
        <p:nvSpPr>
          <p:cNvPr id="2" name="TextBox 1"/>
          <p:cNvSpPr txBox="1"/>
          <p:nvPr/>
        </p:nvSpPr>
        <p:spPr>
          <a:xfrm>
            <a:off x="360948" y="96253"/>
            <a:ext cx="6628320" cy="8289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Arial" panose="020B0604020202020204" pitchFamily="34" charset="0"/>
              <a:buChar char="•"/>
            </a:pPr>
            <a:r>
              <a:rPr lang="en-GB" sz="2800" b="0" dirty="0">
                <a:latin typeface="Calibri" panose="020F0502020204030204" pitchFamily="34" charset="0"/>
              </a:rPr>
              <a:t>The manifesto will be shared with members, stakeholders, Government &amp; wider industry</a:t>
            </a:r>
          </a:p>
          <a:p>
            <a:pPr marL="342900" indent="-342900" algn="l">
              <a:buFont typeface="Arial" panose="020B0604020202020204" pitchFamily="34" charset="0"/>
              <a:buChar char="•"/>
            </a:pPr>
            <a:endParaRPr lang="en-GB" sz="2800" b="0" dirty="0">
              <a:latin typeface="Calibri" panose="020F0502020204030204" pitchFamily="34" charset="0"/>
            </a:endParaRPr>
          </a:p>
          <a:p>
            <a:pPr marL="342900" indent="-342900" algn="l">
              <a:buFont typeface="Arial" panose="020B0604020202020204" pitchFamily="34" charset="0"/>
              <a:buChar char="•"/>
            </a:pPr>
            <a:r>
              <a:rPr lang="en-GB" sz="2800" b="0" dirty="0">
                <a:latin typeface="Calibri" panose="020F0502020204030204" pitchFamily="34" charset="0"/>
              </a:rPr>
              <a:t>These pledges will drive all activity we undertake</a:t>
            </a:r>
          </a:p>
          <a:p>
            <a:pPr marL="342900" indent="-342900" algn="l">
              <a:buFont typeface="Arial" panose="020B0604020202020204" pitchFamily="34" charset="0"/>
              <a:buChar char="•"/>
            </a:pPr>
            <a:endParaRPr lang="en-GB" sz="2800" b="0" dirty="0">
              <a:latin typeface="Calibri" panose="020F0502020204030204" pitchFamily="34" charset="0"/>
            </a:endParaRPr>
          </a:p>
          <a:p>
            <a:pPr marL="342900" indent="-342900" algn="l">
              <a:buFont typeface="Arial" panose="020B0604020202020204" pitchFamily="34" charset="0"/>
              <a:buChar char="•"/>
            </a:pPr>
            <a:r>
              <a:rPr lang="en-GB" sz="2800" b="0" dirty="0">
                <a:latin typeface="Calibri" panose="020F0502020204030204" pitchFamily="34" charset="0"/>
              </a:rPr>
              <a:t>Regularly monitored and referred to with members</a:t>
            </a:r>
          </a:p>
          <a:p>
            <a:pPr marL="342900" indent="-342900" algn="l">
              <a:buFont typeface="Arial" panose="020B0604020202020204" pitchFamily="34" charset="0"/>
              <a:buChar char="•"/>
            </a:pPr>
            <a:endParaRPr lang="en-GB" sz="2800" b="0" dirty="0">
              <a:latin typeface="Calibri" panose="020F0502020204030204" pitchFamily="34" charset="0"/>
            </a:endParaRPr>
          </a:p>
          <a:p>
            <a:pPr marL="342900" indent="-342900" algn="l">
              <a:buFont typeface="Arial" panose="020B0604020202020204" pitchFamily="34" charset="0"/>
              <a:buChar char="•"/>
            </a:pPr>
            <a:r>
              <a:rPr lang="en-GB" sz="2800" b="0" dirty="0">
                <a:latin typeface="Calibri" panose="020F0502020204030204" pitchFamily="34" charset="0"/>
              </a:rPr>
              <a:t>Measures will be implemented in order for us to track success and influence across these pledges</a:t>
            </a:r>
          </a:p>
          <a:p>
            <a:pPr marL="342900" indent="-342900" algn="l">
              <a:buFont typeface="Arial" panose="020B0604020202020204" pitchFamily="34" charset="0"/>
              <a:buChar char="•"/>
            </a:pPr>
            <a:endParaRPr lang="en-GB" sz="2800" b="0" dirty="0">
              <a:latin typeface="Calibri" panose="020F0502020204030204" pitchFamily="34" charset="0"/>
            </a:endParaRPr>
          </a:p>
          <a:p>
            <a:pPr marL="342900" indent="-342900" algn="l">
              <a:buFont typeface="Arial" panose="020B0604020202020204" pitchFamily="34" charset="0"/>
              <a:buChar char="•"/>
            </a:pPr>
            <a:r>
              <a:rPr lang="en-GB" sz="2800" b="0" dirty="0">
                <a:latin typeface="Calibri" panose="020F0502020204030204" pitchFamily="34" charset="0"/>
              </a:rPr>
              <a:t>Will form part of regular reviews undertaken with the membership</a:t>
            </a:r>
          </a:p>
          <a:p>
            <a:pPr marL="342900" indent="-342900" algn="l">
              <a:buFont typeface="Arial" panose="020B0604020202020204" pitchFamily="34" charset="0"/>
              <a:buChar char="•"/>
            </a:pPr>
            <a:endParaRPr lang="en-GB" sz="2800" b="0" dirty="0">
              <a:latin typeface="Calibri" panose="020F0502020204030204" pitchFamily="34" charset="0"/>
            </a:endParaRPr>
          </a:p>
          <a:p>
            <a:pPr marL="342900" indent="-342900" algn="l">
              <a:buFont typeface="Arial" panose="020B0604020202020204" pitchFamily="34" charset="0"/>
              <a:buChar char="•"/>
            </a:pPr>
            <a:r>
              <a:rPr kumimoji="0" lang="en-GB" sz="2800" b="0" i="0" u="none" strike="noStrike" cap="none" spc="0" normalizeH="0" baseline="0" dirty="0">
                <a:ln>
                  <a:noFill/>
                </a:ln>
                <a:solidFill>
                  <a:srgbClr val="000000"/>
                </a:solidFill>
                <a:effectLst/>
                <a:uFillTx/>
                <a:latin typeface="Calibri" panose="020F0502020204030204" pitchFamily="34" charset="0"/>
                <a:sym typeface="Helvetica Neue"/>
              </a:rPr>
              <a:t>Underpinned by our working groups and events activity &amp; delivery</a:t>
            </a:r>
          </a:p>
        </p:txBody>
      </p:sp>
    </p:spTree>
    <p:extLst>
      <p:ext uri="{BB962C8B-B14F-4D97-AF65-F5344CB8AC3E}">
        <p14:creationId xmlns:p14="http://schemas.microsoft.com/office/powerpoint/2010/main" val="47324216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2863850"/>
            <a:ext cx="10464800" cy="3302000"/>
          </a:xfrm>
          <a:prstGeom prst="rect">
            <a:avLst/>
          </a:prstGeom>
        </p:spPr>
        <p:txBody>
          <a:bodyPr>
            <a:noAutofit/>
          </a:bodyPr>
          <a:lstStyle/>
          <a:p>
            <a:r>
              <a:rPr lang="en-GB" sz="4800" b="1" dirty="0">
                <a:latin typeface="Calibri" panose="020F0502020204030204" pitchFamily="34" charset="0"/>
              </a:rPr>
              <a:t>FRAMING THE NETWORK</a:t>
            </a:r>
            <a:br>
              <a:rPr lang="en-GB" sz="4800" b="1" dirty="0">
                <a:latin typeface="Calibri" panose="020F0502020204030204" pitchFamily="34" charset="0"/>
              </a:rPr>
            </a:br>
            <a:r>
              <a:rPr lang="en-GB" sz="4800" b="1" dirty="0">
                <a:latin typeface="Calibri" panose="020F0502020204030204" pitchFamily="34" charset="0"/>
              </a:rPr>
              <a:t>SECTOR WORKING GROUPS</a:t>
            </a:r>
            <a:br>
              <a:rPr lang="en-GB" sz="4800" dirty="0">
                <a:latin typeface="Calibri" panose="020F0502020204030204" pitchFamily="34" charset="0"/>
              </a:rPr>
            </a:br>
            <a:br>
              <a:rPr lang="en-GB" sz="4800" dirty="0">
                <a:latin typeface="Calibri" panose="020F0502020204030204" pitchFamily="34" charset="0"/>
              </a:rPr>
            </a:br>
            <a:r>
              <a:rPr lang="en-GB" sz="3200" b="1" dirty="0">
                <a:latin typeface="Calibri" panose="020F0502020204030204" pitchFamily="34" charset="0"/>
              </a:rPr>
              <a:t>Joe Dyde</a:t>
            </a:r>
            <a:br>
              <a:rPr lang="en-GB" sz="3200" b="1" dirty="0">
                <a:latin typeface="Calibri" panose="020F0502020204030204" pitchFamily="34" charset="0"/>
              </a:rPr>
            </a:br>
            <a:r>
              <a:rPr lang="en-GB" sz="3200" b="1" dirty="0">
                <a:latin typeface="Calibri" panose="020F0502020204030204" pitchFamily="34" charset="0"/>
              </a:rPr>
              <a:t>Business Manager, Buildoffsite</a:t>
            </a: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202644804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385007" y="-385011"/>
            <a:ext cx="12007515" cy="4264861"/>
          </a:xfrm>
          <a:prstGeom prst="rect">
            <a:avLst/>
          </a:prstGeom>
        </p:spPr>
        <p:txBody>
          <a:bodyPr>
            <a:noAutofit/>
          </a:bodyPr>
          <a:lstStyle/>
          <a:p>
            <a:r>
              <a:rPr lang="en-GB" sz="2800" dirty="0">
                <a:latin typeface="Calibri" panose="020F0502020204030204" pitchFamily="34" charset="0"/>
              </a:rPr>
              <a:t>The Buildoffsite Sector Working Groups have evolved from the original Hub framework, which has undergone a review in line with member feedback and future strategy.</a:t>
            </a:r>
            <a:br>
              <a:rPr lang="en-GB" sz="2800" dirty="0">
                <a:latin typeface="Calibri" panose="020F0502020204030204" pitchFamily="34" charset="0"/>
              </a:rPr>
            </a:b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graphicFrame>
        <p:nvGraphicFramePr>
          <p:cNvPr id="2" name="Diagram 1"/>
          <p:cNvGraphicFramePr/>
          <p:nvPr>
            <p:extLst>
              <p:ext uri="{D42A27DB-BD31-4B8C-83A1-F6EECF244321}">
                <p14:modId xmlns:p14="http://schemas.microsoft.com/office/powerpoint/2010/main" val="534959594"/>
              </p:ext>
            </p:extLst>
          </p:nvPr>
        </p:nvGraphicFramePr>
        <p:xfrm>
          <a:off x="2053832" y="2361122"/>
          <a:ext cx="8669867"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76933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088589" y="192841"/>
            <a:ext cx="10464800" cy="3302000"/>
          </a:xfrm>
          <a:prstGeom prst="rect">
            <a:avLst/>
          </a:prstGeom>
        </p:spPr>
        <p:txBody>
          <a:bodyPr>
            <a:noAutofit/>
          </a:bodyPr>
          <a:lstStyle/>
          <a:p>
            <a:r>
              <a:rPr lang="en-GB" sz="2800" dirty="0">
                <a:latin typeface="Calibri" panose="020F0502020204030204" pitchFamily="34" charset="0"/>
              </a:rPr>
              <a:t>Through collaboration, knowledge sharing, or the production of research and guidance the Sector Working Groups will deliver outputs which;</a:t>
            </a: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graphicFrame>
        <p:nvGraphicFramePr>
          <p:cNvPr id="4" name="Diagram 3"/>
          <p:cNvGraphicFramePr/>
          <p:nvPr>
            <p:extLst>
              <p:ext uri="{D42A27DB-BD31-4B8C-83A1-F6EECF244321}">
                <p14:modId xmlns:p14="http://schemas.microsoft.com/office/powerpoint/2010/main" val="581817328"/>
              </p:ext>
            </p:extLst>
          </p:nvPr>
        </p:nvGraphicFramePr>
        <p:xfrm>
          <a:off x="1986056" y="2397293"/>
          <a:ext cx="8669867"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023593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61010" y="1057193"/>
            <a:ext cx="10464800" cy="3302000"/>
          </a:xfrm>
          <a:prstGeom prst="rect">
            <a:avLst/>
          </a:prstGeom>
        </p:spPr>
        <p:txBody>
          <a:bodyPr>
            <a:noAutofit/>
          </a:bodyPr>
          <a:lstStyle/>
          <a:p>
            <a:r>
              <a:rPr lang="en-GB" sz="2800" dirty="0">
                <a:latin typeface="Calibri" panose="020F0502020204030204" pitchFamily="34" charset="0"/>
              </a:rPr>
              <a:t>Each sector working group will create an annual work plan which will identify activities and opportunities for collaborative output and impact;</a:t>
            </a:r>
            <a:br>
              <a:rPr lang="en-GB" sz="2800" dirty="0">
                <a:latin typeface="Calibri" panose="020F0502020204030204" pitchFamily="34" charset="0"/>
              </a:rPr>
            </a:br>
            <a:r>
              <a:rPr lang="en-GB" sz="2800" dirty="0">
                <a:latin typeface="Calibri" panose="020F0502020204030204" pitchFamily="34" charset="0"/>
              </a:rPr>
              <a:t>to benefit group members own business objectives</a:t>
            </a:r>
            <a:br>
              <a:rPr lang="en-GB" sz="2800" dirty="0">
                <a:latin typeface="Calibri" panose="020F0502020204030204" pitchFamily="34" charset="0"/>
              </a:rPr>
            </a:br>
            <a:r>
              <a:rPr lang="en-GB" sz="2800" dirty="0">
                <a:latin typeface="Calibri" panose="020F0502020204030204" pitchFamily="34" charset="0"/>
              </a:rPr>
              <a:t>the Client Group</a:t>
            </a:r>
            <a:br>
              <a:rPr lang="en-GB" sz="2800" dirty="0">
                <a:latin typeface="Calibri" panose="020F0502020204030204" pitchFamily="34" charset="0"/>
              </a:rPr>
            </a:br>
            <a:r>
              <a:rPr lang="en-GB" sz="2800" dirty="0">
                <a:latin typeface="Calibri" panose="020F0502020204030204" pitchFamily="34" charset="0"/>
              </a:rPr>
              <a:t>other Buildoffsite members</a:t>
            </a:r>
            <a:br>
              <a:rPr lang="en-GB" sz="2800" dirty="0">
                <a:latin typeface="Calibri" panose="020F0502020204030204" pitchFamily="34" charset="0"/>
              </a:rPr>
            </a:br>
            <a:r>
              <a:rPr lang="en-GB" sz="2800" dirty="0">
                <a:latin typeface="Calibri" panose="020F0502020204030204" pitchFamily="34" charset="0"/>
              </a:rPr>
              <a:t>the wider offsite industry</a:t>
            </a:r>
            <a:br>
              <a:rPr lang="en-GB" sz="2800" dirty="0">
                <a:latin typeface="Calibri" panose="020F0502020204030204" pitchFamily="34" charset="0"/>
              </a:rPr>
            </a:br>
            <a:br>
              <a:rPr lang="en-GB" sz="2800" dirty="0">
                <a:latin typeface="Calibri" panose="020F0502020204030204" pitchFamily="34" charset="0"/>
              </a:rPr>
            </a:br>
            <a:br>
              <a:rPr lang="en-GB" sz="2800" dirty="0">
                <a:latin typeface="Calibri" panose="020F0502020204030204" pitchFamily="34" charset="0"/>
              </a:rPr>
            </a:br>
            <a:br>
              <a:rPr lang="en-GB" sz="2800" dirty="0">
                <a:latin typeface="Calibri" panose="020F0502020204030204" pitchFamily="34" charset="0"/>
              </a:rPr>
            </a:b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graphicFrame>
        <p:nvGraphicFramePr>
          <p:cNvPr id="5" name="Diagram 4"/>
          <p:cNvGraphicFramePr/>
          <p:nvPr>
            <p:extLst>
              <p:ext uri="{D42A27DB-BD31-4B8C-83A1-F6EECF244321}">
                <p14:modId xmlns:p14="http://schemas.microsoft.com/office/powerpoint/2010/main" val="1301441085"/>
              </p:ext>
            </p:extLst>
          </p:nvPr>
        </p:nvGraphicFramePr>
        <p:xfrm>
          <a:off x="2469269" y="3104147"/>
          <a:ext cx="8048281" cy="5408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020645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39563" y="8939788"/>
            <a:ext cx="4228723" cy="471924"/>
          </a:xfrm>
          <a:prstGeom prst="rect">
            <a:avLst/>
          </a:prstGeom>
        </p:spPr>
        <p:txBody>
          <a:bodyPr/>
          <a:lstStyle/>
          <a:p>
            <a:r>
              <a:rPr lang="en-GB" dirty="0"/>
              <a:t>Member Meeting –  April 2021</a:t>
            </a:r>
            <a:endParaRPr dirty="0"/>
          </a:p>
        </p:txBody>
      </p:sp>
      <p:graphicFrame>
        <p:nvGraphicFramePr>
          <p:cNvPr id="4" name="Diagram 3"/>
          <p:cNvGraphicFramePr/>
          <p:nvPr>
            <p:extLst>
              <p:ext uri="{D42A27DB-BD31-4B8C-83A1-F6EECF244321}">
                <p14:modId xmlns:p14="http://schemas.microsoft.com/office/powerpoint/2010/main" val="3662819721"/>
              </p:ext>
            </p:extLst>
          </p:nvPr>
        </p:nvGraphicFramePr>
        <p:xfrm>
          <a:off x="1493697" y="1144634"/>
          <a:ext cx="9697073" cy="6627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05326" y="188790"/>
            <a:ext cx="1205564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b="0" dirty="0">
                <a:latin typeface="Calibri" panose="020F0502020204030204" pitchFamily="34" charset="0"/>
              </a:rPr>
              <a:t>Ensuring collaboration, insight, cross-pollination and delivery there will be a cycle of regular feedback, communication, discussion and dissemination</a:t>
            </a:r>
          </a:p>
          <a:p>
            <a:pPr marL="0" marR="0" indent="0" algn="ctr" defTabSz="584200" rtl="0" fontAlgn="auto" latinLnBrk="0" hangingPunct="0">
              <a:lnSpc>
                <a:spcPct val="100000"/>
              </a:lnSpc>
              <a:spcBef>
                <a:spcPts val="0"/>
              </a:spcBef>
              <a:spcAft>
                <a:spcPts val="0"/>
              </a:spcAft>
              <a:buClrTx/>
              <a:buSzTx/>
              <a:buFontTx/>
              <a:buNone/>
              <a:tabLst/>
            </a:pPr>
            <a:endParaRPr kumimoji="0" lang="en-GB"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58324889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pic>
        <p:nvPicPr>
          <p:cNvPr id="3" name="Picture 2"/>
          <p:cNvPicPr>
            <a:picLocks noChangeAspect="1"/>
          </p:cNvPicPr>
          <p:nvPr/>
        </p:nvPicPr>
        <p:blipFill>
          <a:blip r:embed="rId3"/>
          <a:stretch>
            <a:fillRect/>
          </a:stretch>
        </p:blipFill>
        <p:spPr>
          <a:xfrm>
            <a:off x="177027" y="404812"/>
            <a:ext cx="3546096" cy="5033461"/>
          </a:xfrm>
          <a:prstGeom prst="rect">
            <a:avLst/>
          </a:prstGeom>
        </p:spPr>
      </p:pic>
      <p:pic>
        <p:nvPicPr>
          <p:cNvPr id="4" name="Picture 3"/>
          <p:cNvPicPr>
            <a:picLocks noChangeAspect="1"/>
          </p:cNvPicPr>
          <p:nvPr/>
        </p:nvPicPr>
        <p:blipFill>
          <a:blip r:embed="rId4"/>
          <a:stretch>
            <a:fillRect/>
          </a:stretch>
        </p:blipFill>
        <p:spPr>
          <a:xfrm>
            <a:off x="9174131" y="404812"/>
            <a:ext cx="3540844" cy="5007894"/>
          </a:xfrm>
          <a:prstGeom prst="rect">
            <a:avLst/>
          </a:prstGeom>
        </p:spPr>
      </p:pic>
      <p:pic>
        <p:nvPicPr>
          <p:cNvPr id="6" name="Picture 5"/>
          <p:cNvPicPr>
            <a:picLocks noChangeAspect="1"/>
          </p:cNvPicPr>
          <p:nvPr/>
        </p:nvPicPr>
        <p:blipFill>
          <a:blip r:embed="rId5"/>
          <a:stretch>
            <a:fillRect/>
          </a:stretch>
        </p:blipFill>
        <p:spPr>
          <a:xfrm>
            <a:off x="4668136" y="3271624"/>
            <a:ext cx="3560981" cy="5007065"/>
          </a:xfrm>
          <a:prstGeom prst="rect">
            <a:avLst/>
          </a:prstGeom>
        </p:spPr>
      </p:pic>
      <p:pic>
        <p:nvPicPr>
          <p:cNvPr id="2" name="Picture 1"/>
          <p:cNvPicPr>
            <a:picLocks noChangeAspect="1"/>
          </p:cNvPicPr>
          <p:nvPr/>
        </p:nvPicPr>
        <p:blipFill>
          <a:blip r:embed="rId6"/>
          <a:stretch>
            <a:fillRect/>
          </a:stretch>
        </p:blipFill>
        <p:spPr>
          <a:xfrm>
            <a:off x="4089505" y="404812"/>
            <a:ext cx="4718244" cy="2554956"/>
          </a:xfrm>
          <a:prstGeom prst="rect">
            <a:avLst/>
          </a:prstGeom>
        </p:spPr>
      </p:pic>
    </p:spTree>
    <p:extLst>
      <p:ext uri="{BB962C8B-B14F-4D97-AF65-F5344CB8AC3E}">
        <p14:creationId xmlns:p14="http://schemas.microsoft.com/office/powerpoint/2010/main" val="158999426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703067" y="-171179"/>
            <a:ext cx="10464800" cy="3302000"/>
          </a:xfrm>
          <a:prstGeom prst="rect">
            <a:avLst/>
          </a:prstGeom>
        </p:spPr>
        <p:txBody>
          <a:bodyPr>
            <a:noAutofit/>
          </a:bodyPr>
          <a:lstStyle/>
          <a:p>
            <a:pPr algn="l"/>
            <a:r>
              <a:rPr lang="en-GB" sz="3200" b="1" dirty="0">
                <a:latin typeface="Calibri" panose="020F0502020204030204" pitchFamily="34" charset="0"/>
              </a:rPr>
              <a:t>HOUSEKEEPING</a:t>
            </a: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5" y="8939788"/>
            <a:ext cx="4143763" cy="471924"/>
          </a:xfrm>
          <a:prstGeom prst="rect">
            <a:avLst/>
          </a:prstGeom>
        </p:spPr>
        <p:txBody>
          <a:bodyPr/>
          <a:lstStyle/>
          <a:p>
            <a:r>
              <a:rPr lang="en-GB" dirty="0"/>
              <a:t>Member Meeting – April 2021</a:t>
            </a:r>
            <a:endParaRPr dirty="0"/>
          </a:p>
        </p:txBody>
      </p:sp>
      <p:sp>
        <p:nvSpPr>
          <p:cNvPr id="2" name="Rectangle 1"/>
          <p:cNvSpPr/>
          <p:nvPr/>
        </p:nvSpPr>
        <p:spPr>
          <a:xfrm>
            <a:off x="703066" y="1858502"/>
            <a:ext cx="11022741" cy="4397101"/>
          </a:xfrm>
          <a:prstGeom prst="rect">
            <a:avLst/>
          </a:prstGeom>
        </p:spPr>
        <p:txBody>
          <a:bodyPr wrap="square">
            <a:spAutoFit/>
          </a:bodyPr>
          <a:lstStyle/>
          <a:p>
            <a:pPr marL="228593" lvl="0" indent="-228593" algn="l" defTabSz="914370" hangingPunct="1">
              <a:lnSpc>
                <a:spcPct val="110000"/>
              </a:lnSpc>
              <a:spcBef>
                <a:spcPts val="1000"/>
              </a:spcBef>
              <a:buFont typeface="Wingdings" panose="05000000000000000000" pitchFamily="2" charset="2"/>
              <a:buChar char="§"/>
            </a:pPr>
            <a:r>
              <a:rPr lang="en-GB" sz="3200" b="0" kern="1200" dirty="0">
                <a:solidFill>
                  <a:prstClr val="black"/>
                </a:solidFill>
                <a:latin typeface="Calibri" panose="020F0502020204030204" pitchFamily="34" charset="0"/>
                <a:ea typeface="+mn-ea"/>
                <a:cs typeface="Arial" panose="020B0604020202020204" pitchFamily="34" charset="0"/>
              </a:rPr>
              <a:t>Please remain muted until the Q&amp;A session</a:t>
            </a:r>
          </a:p>
          <a:p>
            <a:pPr marL="228593" lvl="0" indent="-228593" algn="l" defTabSz="914370" hangingPunct="1">
              <a:lnSpc>
                <a:spcPct val="110000"/>
              </a:lnSpc>
              <a:spcBef>
                <a:spcPts val="1000"/>
              </a:spcBef>
              <a:buFont typeface="Wingdings" panose="05000000000000000000" pitchFamily="2" charset="2"/>
              <a:buChar char="§"/>
            </a:pPr>
            <a:r>
              <a:rPr lang="en-GB" sz="3200" kern="1200" dirty="0">
                <a:solidFill>
                  <a:prstClr val="black"/>
                </a:solidFill>
                <a:latin typeface="Calibri" panose="020F0502020204030204" pitchFamily="34" charset="0"/>
                <a:ea typeface="+mn-ea"/>
                <a:cs typeface="Arial" panose="020B0604020202020204" pitchFamily="34" charset="0"/>
              </a:rPr>
              <a:t>Raise your hand </a:t>
            </a:r>
            <a:r>
              <a:rPr lang="en-GB" sz="3200" b="0" kern="1200" dirty="0">
                <a:solidFill>
                  <a:prstClr val="black"/>
                </a:solidFill>
                <a:latin typeface="Calibri" panose="020F0502020204030204" pitchFamily="34" charset="0"/>
                <a:ea typeface="+mn-ea"/>
                <a:cs typeface="Arial" panose="020B0604020202020204" pitchFamily="34" charset="0"/>
              </a:rPr>
              <a:t>to indicate that you need something from the host</a:t>
            </a:r>
          </a:p>
          <a:p>
            <a:pPr marL="228593" lvl="0" indent="-228593" algn="l" defTabSz="914370" hangingPunct="1">
              <a:lnSpc>
                <a:spcPct val="110000"/>
              </a:lnSpc>
              <a:spcBef>
                <a:spcPts val="1000"/>
              </a:spcBef>
              <a:buFont typeface="Wingdings" panose="05000000000000000000" pitchFamily="2" charset="2"/>
              <a:buChar char="§"/>
            </a:pPr>
            <a:r>
              <a:rPr lang="en-GB" sz="3200" b="0" kern="1200" dirty="0">
                <a:solidFill>
                  <a:prstClr val="black"/>
                </a:solidFill>
                <a:latin typeface="Calibri" panose="020F0502020204030204" pitchFamily="34" charset="0"/>
                <a:ea typeface="+mn-ea"/>
                <a:cs typeface="Arial" panose="020B0604020202020204" pitchFamily="34" charset="0"/>
              </a:rPr>
              <a:t>Feel free to type any </a:t>
            </a:r>
            <a:r>
              <a:rPr lang="en-GB" sz="3200" kern="1200" dirty="0">
                <a:solidFill>
                  <a:prstClr val="black"/>
                </a:solidFill>
                <a:latin typeface="Calibri" panose="020F0502020204030204" pitchFamily="34" charset="0"/>
                <a:ea typeface="+mn-ea"/>
                <a:cs typeface="Arial" panose="020B0604020202020204" pitchFamily="34" charset="0"/>
              </a:rPr>
              <a:t>comments</a:t>
            </a:r>
            <a:r>
              <a:rPr lang="en-GB" sz="3200" b="0" kern="1200" dirty="0">
                <a:solidFill>
                  <a:prstClr val="black"/>
                </a:solidFill>
                <a:latin typeface="Calibri" panose="020F0502020204030204" pitchFamily="34" charset="0"/>
                <a:ea typeface="+mn-ea"/>
                <a:cs typeface="Arial" panose="020B0604020202020204" pitchFamily="34" charset="0"/>
              </a:rPr>
              <a:t> or </a:t>
            </a:r>
            <a:r>
              <a:rPr lang="en-GB" sz="3200" kern="1200" dirty="0">
                <a:solidFill>
                  <a:prstClr val="black"/>
                </a:solidFill>
                <a:latin typeface="Calibri" panose="020F0502020204030204" pitchFamily="34" charset="0"/>
                <a:ea typeface="+mn-ea"/>
                <a:cs typeface="Arial" panose="020B0604020202020204" pitchFamily="34" charset="0"/>
              </a:rPr>
              <a:t>questions</a:t>
            </a:r>
            <a:r>
              <a:rPr lang="en-GB" sz="3200" b="0" kern="1200" dirty="0">
                <a:solidFill>
                  <a:prstClr val="black"/>
                </a:solidFill>
                <a:latin typeface="Calibri" panose="020F0502020204030204" pitchFamily="34" charset="0"/>
                <a:ea typeface="+mn-ea"/>
                <a:cs typeface="Arial" panose="020B0604020202020204" pitchFamily="34" charset="0"/>
              </a:rPr>
              <a:t> into the Q&amp;A box</a:t>
            </a:r>
          </a:p>
          <a:p>
            <a:pPr marL="228593" lvl="0" indent="-228593" algn="l" defTabSz="914370" hangingPunct="1">
              <a:lnSpc>
                <a:spcPct val="110000"/>
              </a:lnSpc>
              <a:spcBef>
                <a:spcPts val="1000"/>
              </a:spcBef>
              <a:buFont typeface="Wingdings" panose="05000000000000000000" pitchFamily="2" charset="2"/>
              <a:buChar char="§"/>
            </a:pPr>
            <a:r>
              <a:rPr lang="en-GB" sz="3200" b="0" kern="1200" dirty="0">
                <a:solidFill>
                  <a:prstClr val="black"/>
                </a:solidFill>
                <a:latin typeface="Calibri" panose="020F0502020204030204" pitchFamily="34" charset="0"/>
                <a:ea typeface="+mn-ea"/>
                <a:cs typeface="Arial" panose="020B0604020202020204" pitchFamily="34" charset="0"/>
              </a:rPr>
              <a:t>Presentations will be shared with delegates post-event</a:t>
            </a:r>
          </a:p>
          <a:p>
            <a:pPr marL="228593" lvl="0" indent="-228593" algn="l" defTabSz="914370" hangingPunct="1">
              <a:lnSpc>
                <a:spcPct val="110000"/>
              </a:lnSpc>
              <a:spcBef>
                <a:spcPts val="1000"/>
              </a:spcBef>
              <a:buFont typeface="Wingdings" panose="05000000000000000000" pitchFamily="2" charset="2"/>
              <a:buChar char="§"/>
            </a:pPr>
            <a:r>
              <a:rPr lang="en-GB" sz="3200" b="0" kern="1200" dirty="0">
                <a:solidFill>
                  <a:prstClr val="black"/>
                </a:solidFill>
                <a:latin typeface="Calibri" panose="020F0502020204030204" pitchFamily="34" charset="0"/>
                <a:ea typeface="+mn-ea"/>
                <a:cs typeface="Arial" panose="020B0604020202020204" pitchFamily="34" charset="0"/>
              </a:rPr>
              <a:t>Share your views:</a:t>
            </a:r>
            <a:br>
              <a:rPr lang="en-GB" sz="3200" b="0" kern="1200" dirty="0">
                <a:solidFill>
                  <a:prstClr val="black"/>
                </a:solidFill>
                <a:latin typeface="Calibri" panose="020F0502020204030204" pitchFamily="34" charset="0"/>
                <a:ea typeface="+mn-ea"/>
                <a:cs typeface="Arial" panose="020B0604020202020204" pitchFamily="34" charset="0"/>
              </a:rPr>
            </a:br>
            <a:r>
              <a:rPr lang="en-GB" sz="3200" b="0" kern="1200" dirty="0">
                <a:solidFill>
                  <a:srgbClr val="B04E51"/>
                </a:solidFill>
                <a:latin typeface="Calibri" panose="020F0502020204030204" pitchFamily="34" charset="0"/>
                <a:ea typeface="+mn-ea"/>
                <a:cs typeface="Arial" panose="020B0604020202020204" pitchFamily="34" charset="0"/>
              </a:rPr>
              <a:t>@Buildoffsite </a:t>
            </a:r>
            <a:r>
              <a:rPr lang="en-GB" sz="3200" b="0" kern="1200" dirty="0">
                <a:solidFill>
                  <a:prstClr val="black"/>
                </a:solidFill>
                <a:latin typeface="Calibri" panose="020F0502020204030204" pitchFamily="34" charset="0"/>
                <a:ea typeface="+mn-ea"/>
                <a:cs typeface="Arial" panose="020B0604020202020204" pitchFamily="34" charset="0"/>
              </a:rPr>
              <a:t>│ </a:t>
            </a:r>
            <a:r>
              <a:rPr lang="en-GB" sz="3200" b="0" kern="1200" dirty="0">
                <a:solidFill>
                  <a:srgbClr val="B04E51"/>
                </a:solidFill>
                <a:latin typeface="Calibri" panose="020F0502020204030204" pitchFamily="34" charset="0"/>
                <a:ea typeface="+mn-ea"/>
                <a:cs typeface="Arial" panose="020B0604020202020204" pitchFamily="34" charset="0"/>
              </a:rPr>
              <a:t>#CollaboratingForImpact</a:t>
            </a:r>
            <a:endParaRPr lang="en-GB" sz="3200" b="0" kern="1200" dirty="0">
              <a:solidFill>
                <a:srgbClr val="B04E5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4432044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pic>
        <p:nvPicPr>
          <p:cNvPr id="2" name="Picture 1"/>
          <p:cNvPicPr>
            <a:picLocks noChangeAspect="1"/>
          </p:cNvPicPr>
          <p:nvPr/>
        </p:nvPicPr>
        <p:blipFill>
          <a:blip r:embed="rId3"/>
          <a:stretch>
            <a:fillRect/>
          </a:stretch>
        </p:blipFill>
        <p:spPr>
          <a:xfrm>
            <a:off x="240631" y="259270"/>
            <a:ext cx="7050505" cy="7880833"/>
          </a:xfrm>
          <a:prstGeom prst="rect">
            <a:avLst/>
          </a:prstGeom>
        </p:spPr>
      </p:pic>
      <p:sp>
        <p:nvSpPr>
          <p:cNvPr id="5" name="TextBox 4"/>
          <p:cNvSpPr txBox="1"/>
          <p:nvPr/>
        </p:nvSpPr>
        <p:spPr>
          <a:xfrm>
            <a:off x="7582047" y="0"/>
            <a:ext cx="5002985" cy="85972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dirty="0">
                <a:latin typeface="Calibri" panose="020F0502020204030204" pitchFamily="34" charset="0"/>
              </a:rPr>
              <a:t>Sector Working Groups</a:t>
            </a:r>
          </a:p>
          <a:p>
            <a:pPr marL="0" marR="0" indent="0" algn="l" defTabSz="584200" rtl="0" fontAlgn="auto" latinLnBrk="0" hangingPunct="0">
              <a:lnSpc>
                <a:spcPct val="100000"/>
              </a:lnSpc>
              <a:spcBef>
                <a:spcPts val="0"/>
              </a:spcBef>
              <a:spcAft>
                <a:spcPts val="0"/>
              </a:spcAft>
              <a:buClrTx/>
              <a:buSzTx/>
              <a:buFontTx/>
              <a:buNone/>
              <a:tabLst/>
            </a:pPr>
            <a:endParaRPr lang="en-GB" b="0" dirty="0">
              <a:latin typeface="Calibri" panose="020F0502020204030204" pitchFamily="34" charset="0"/>
            </a:endParaRPr>
          </a:p>
          <a:p>
            <a:pPr marL="0" marR="0" indent="0" algn="l" defTabSz="584200" rtl="0" fontAlgn="auto" latinLnBrk="0" hangingPunct="0">
              <a:lnSpc>
                <a:spcPct val="100000"/>
              </a:lnSpc>
              <a:spcBef>
                <a:spcPts val="0"/>
              </a:spcBef>
              <a:spcAft>
                <a:spcPts val="0"/>
              </a:spcAft>
              <a:buClrTx/>
              <a:buSzTx/>
              <a:buFontTx/>
              <a:buNone/>
              <a:tabLst/>
            </a:pPr>
            <a:r>
              <a:rPr lang="en-GB" b="0" dirty="0">
                <a:latin typeface="Calibri" panose="020F0502020204030204" pitchFamily="34" charset="0"/>
              </a:rPr>
              <a:t>Transport &amp; Infrastructure</a:t>
            </a:r>
          </a:p>
          <a:p>
            <a:pPr marL="0" marR="0" indent="0" algn="l"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000000"/>
              </a:solidFill>
              <a:effectLst/>
              <a:uFillTx/>
              <a:latin typeface="Calibri" panose="020F050202020403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r>
              <a:rPr lang="en-GB" b="0" dirty="0">
                <a:latin typeface="Calibri" panose="020F0502020204030204" pitchFamily="34" charset="0"/>
              </a:rPr>
              <a:t>Utilities</a:t>
            </a:r>
          </a:p>
          <a:p>
            <a:pPr marL="0" marR="0" indent="0" algn="l"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000000"/>
              </a:solidFill>
              <a:effectLst/>
              <a:uFillTx/>
              <a:latin typeface="Calibri" panose="020F050202020403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r>
              <a:rPr lang="en-GB" b="0" dirty="0">
                <a:latin typeface="Calibri" panose="020F0502020204030204" pitchFamily="34" charset="0"/>
              </a:rPr>
              <a:t>Commercial</a:t>
            </a:r>
          </a:p>
          <a:p>
            <a:pPr marL="0" marR="0" indent="0" algn="l"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000000"/>
              </a:solidFill>
              <a:effectLst/>
              <a:uFillTx/>
              <a:latin typeface="Calibri" panose="020F050202020403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r>
              <a:rPr lang="en-GB" b="0" dirty="0">
                <a:latin typeface="Calibri" panose="020F0502020204030204" pitchFamily="34" charset="0"/>
              </a:rPr>
              <a:t>Social Infrastructure</a:t>
            </a:r>
          </a:p>
          <a:p>
            <a:pPr marL="0" marR="0" indent="0" algn="l"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000000"/>
              </a:solidFill>
              <a:effectLst/>
              <a:uFillTx/>
              <a:latin typeface="Calibri" panose="020F0502020204030204" pitchFamily="34" charset="0"/>
              <a:sym typeface="Helvetica Neue"/>
            </a:endParaRPr>
          </a:p>
          <a:p>
            <a:pPr algn="l"/>
            <a:r>
              <a:rPr lang="en-GB" dirty="0">
                <a:latin typeface="Calibri" panose="020F0502020204030204" pitchFamily="34" charset="0"/>
              </a:rPr>
              <a:t>As work is identified, a golden thread of core themes may be identified by Working Groups that facilitate the need for sub-groups to support across sectors</a:t>
            </a:r>
          </a:p>
          <a:p>
            <a:pPr algn="l"/>
            <a:endParaRPr kumimoji="0" lang="en-GB" sz="2400" b="0" i="0" u="none" strike="noStrike" cap="none" spc="0" normalizeH="0" baseline="0" dirty="0">
              <a:ln>
                <a:noFill/>
              </a:ln>
              <a:solidFill>
                <a:srgbClr val="000000"/>
              </a:solidFill>
              <a:effectLst/>
              <a:uFillTx/>
              <a:latin typeface="Calibri" panose="020F0502020204030204" pitchFamily="34" charset="0"/>
              <a:sym typeface="Helvetica Neue"/>
            </a:endParaRPr>
          </a:p>
          <a:p>
            <a:pPr algn="l"/>
            <a:r>
              <a:rPr kumimoji="0" lang="en-GB" sz="2400" b="0" i="0" u="none" strike="noStrike" cap="none" spc="0" normalizeH="0" baseline="0" dirty="0">
                <a:ln>
                  <a:noFill/>
                </a:ln>
                <a:solidFill>
                  <a:srgbClr val="000000"/>
                </a:solidFill>
                <a:effectLst/>
                <a:uFillTx/>
                <a:latin typeface="Calibri" panose="020F0502020204030204" pitchFamily="34" charset="0"/>
                <a:sym typeface="Helvetica Neue"/>
              </a:rPr>
              <a:t>Design &amp; Digital</a:t>
            </a:r>
          </a:p>
          <a:p>
            <a:pPr algn="l"/>
            <a:endParaRPr lang="en-GB" b="0" dirty="0">
              <a:latin typeface="Calibri" panose="020F0502020204030204" pitchFamily="34" charset="0"/>
            </a:endParaRPr>
          </a:p>
          <a:p>
            <a:pPr algn="l"/>
            <a:r>
              <a:rPr kumimoji="0" lang="en-GB" sz="2400" b="0" i="0" u="none" strike="noStrike" cap="none" spc="0" normalizeH="0" baseline="0" dirty="0">
                <a:ln>
                  <a:noFill/>
                </a:ln>
                <a:solidFill>
                  <a:srgbClr val="000000"/>
                </a:solidFill>
                <a:effectLst/>
                <a:uFillTx/>
                <a:latin typeface="Calibri" panose="020F0502020204030204" pitchFamily="34" charset="0"/>
                <a:sym typeface="Helvetica Neue"/>
              </a:rPr>
              <a:t>Manufacturing, Assembly &amp; Logistics</a:t>
            </a:r>
          </a:p>
          <a:p>
            <a:pPr algn="l"/>
            <a:endParaRPr lang="en-GB" b="0" dirty="0">
              <a:latin typeface="Calibri" panose="020F0502020204030204" pitchFamily="34" charset="0"/>
            </a:endParaRPr>
          </a:p>
          <a:p>
            <a:pPr algn="l"/>
            <a:r>
              <a:rPr kumimoji="0" lang="en-GB" sz="2400" b="0" i="0" u="none" strike="noStrike" cap="none" spc="0" normalizeH="0" baseline="0" dirty="0">
                <a:ln>
                  <a:noFill/>
                </a:ln>
                <a:solidFill>
                  <a:srgbClr val="000000"/>
                </a:solidFill>
                <a:effectLst/>
                <a:uFillTx/>
                <a:latin typeface="Calibri" panose="020F0502020204030204" pitchFamily="34" charset="0"/>
                <a:sym typeface="Helvetica Neue"/>
              </a:rPr>
              <a:t>Procurement</a:t>
            </a:r>
            <a:r>
              <a:rPr kumimoji="0" lang="en-GB" sz="2400" b="0" i="0" u="none" strike="noStrike" cap="none" spc="0" normalizeH="0" dirty="0">
                <a:ln>
                  <a:noFill/>
                </a:ln>
                <a:solidFill>
                  <a:srgbClr val="000000"/>
                </a:solidFill>
                <a:effectLst/>
                <a:uFillTx/>
                <a:latin typeface="Calibri" panose="020F0502020204030204" pitchFamily="34" charset="0"/>
                <a:sym typeface="Helvetica Neue"/>
              </a:rPr>
              <a:t> &amp; Value</a:t>
            </a:r>
          </a:p>
          <a:p>
            <a:pPr algn="l"/>
            <a:endParaRPr lang="en-GB" b="0" baseline="0" dirty="0">
              <a:latin typeface="Calibri" panose="020F0502020204030204" pitchFamily="34" charset="0"/>
            </a:endParaRPr>
          </a:p>
          <a:p>
            <a:pPr algn="l"/>
            <a:r>
              <a:rPr kumimoji="0" lang="en-GB" sz="2400" b="0" i="0" u="none" strike="noStrike" cap="none" spc="0" normalizeH="0" dirty="0">
                <a:ln>
                  <a:noFill/>
                </a:ln>
                <a:solidFill>
                  <a:srgbClr val="000000"/>
                </a:solidFill>
                <a:effectLst/>
                <a:uFillTx/>
                <a:latin typeface="Calibri" panose="020F0502020204030204" pitchFamily="34" charset="0"/>
                <a:sym typeface="Helvetica Neue"/>
              </a:rPr>
              <a:t>Energy, Carbon &amp; Sustainability</a:t>
            </a:r>
            <a:endParaRPr kumimoji="0" lang="en-GB" sz="2400" b="0" i="0" u="none" strike="noStrike" cap="none" spc="0" normalizeH="0" baseline="0" dirty="0">
              <a:ln>
                <a:noFill/>
              </a:ln>
              <a:solidFill>
                <a:srgbClr val="000000"/>
              </a:solidFill>
              <a:effectLst/>
              <a:uFillTx/>
              <a:latin typeface="Calibri" panose="020F0502020204030204" pitchFamily="34" charset="0"/>
              <a:sym typeface="Helvetica Neue"/>
            </a:endParaRPr>
          </a:p>
        </p:txBody>
      </p:sp>
    </p:spTree>
    <p:extLst>
      <p:ext uri="{BB962C8B-B14F-4D97-AF65-F5344CB8AC3E}">
        <p14:creationId xmlns:p14="http://schemas.microsoft.com/office/powerpoint/2010/main" val="390240679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2863850"/>
            <a:ext cx="10464800" cy="3302000"/>
          </a:xfrm>
          <a:prstGeom prst="rect">
            <a:avLst/>
          </a:prstGeom>
        </p:spPr>
        <p:txBody>
          <a:bodyPr>
            <a:noAutofit/>
          </a:bodyPr>
          <a:lstStyle/>
          <a:p>
            <a:r>
              <a:rPr lang="en-GB" sz="4800" b="1" dirty="0">
                <a:latin typeface="Calibri" panose="020F0502020204030204" pitchFamily="34" charset="0"/>
              </a:rPr>
              <a:t>THE CLIENT PERSPECTIVE</a:t>
            </a:r>
            <a:br>
              <a:rPr lang="en-GB" sz="4800" b="1" dirty="0">
                <a:latin typeface="Calibri" panose="020F0502020204030204" pitchFamily="34" charset="0"/>
              </a:rPr>
            </a:br>
            <a:r>
              <a:rPr lang="en-GB" sz="4800" b="1" dirty="0">
                <a:latin typeface="Calibri" panose="020F0502020204030204" pitchFamily="34" charset="0"/>
              </a:rPr>
              <a:t>CLIENT GROUP LAUNCH</a:t>
            </a:r>
            <a:br>
              <a:rPr lang="en-GB" sz="4800" dirty="0">
                <a:latin typeface="Calibri" panose="020F0502020204030204" pitchFamily="34" charset="0"/>
              </a:rPr>
            </a:br>
            <a:br>
              <a:rPr lang="en-GB" sz="4800" dirty="0">
                <a:latin typeface="Calibri" panose="020F0502020204030204" pitchFamily="34" charset="0"/>
              </a:rPr>
            </a:br>
            <a:r>
              <a:rPr lang="en-GB" sz="3200" b="1" dirty="0">
                <a:latin typeface="Calibri" panose="020F0502020204030204" pitchFamily="34" charset="0"/>
              </a:rPr>
              <a:t>Doug Waters</a:t>
            </a:r>
            <a:br>
              <a:rPr lang="en-GB" sz="3200" b="1" dirty="0">
                <a:latin typeface="Calibri" panose="020F0502020204030204" pitchFamily="34" charset="0"/>
              </a:rPr>
            </a:br>
            <a:r>
              <a:rPr lang="en-GB" sz="3200" b="1" dirty="0">
                <a:latin typeface="Calibri" panose="020F0502020204030204" pitchFamily="34" charset="0"/>
              </a:rPr>
              <a:t>Client Group Lead, Buildoffsite</a:t>
            </a: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364261408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498475" y="618565"/>
            <a:ext cx="12007850" cy="968188"/>
          </a:xfrm>
          <a:prstGeom prst="rect">
            <a:avLst/>
          </a:prstGeom>
        </p:spPr>
        <p:txBody>
          <a:bodyPr>
            <a:normAutofit/>
          </a:bodyPr>
          <a:lstStyle/>
          <a:p>
            <a:pPr algn="l"/>
            <a:r>
              <a:rPr lang="en-GB" sz="2400" b="1" u="sng" dirty="0">
                <a:latin typeface="Calibri" panose="020F0502020204030204" pitchFamily="34" charset="0"/>
              </a:rPr>
              <a:t>BUILDOFFSITE CLIENT GROUP - Aims</a:t>
            </a:r>
            <a:br>
              <a:rPr lang="en-GB" sz="2200" dirty="0">
                <a:latin typeface="Calibri" panose="020F0502020204030204" pitchFamily="34" charset="0"/>
              </a:rPr>
            </a:br>
            <a:endParaRPr sz="2200" dirty="0">
              <a:latin typeface="Calibri" panose="020F0502020204030204" pitchFamily="34" charset="0"/>
            </a:endParaRPr>
          </a:p>
        </p:txBody>
      </p:sp>
      <p:sp>
        <p:nvSpPr>
          <p:cNvPr id="170" name="Title"/>
          <p:cNvSpPr txBox="1">
            <a:spLocks noGrp="1"/>
          </p:cNvSpPr>
          <p:nvPr>
            <p:ph type="body" idx="13"/>
          </p:nvPr>
        </p:nvSpPr>
        <p:spPr>
          <a:xfrm>
            <a:off x="7582046" y="8939788"/>
            <a:ext cx="4143763" cy="471924"/>
          </a:xfrm>
          <a:prstGeom prst="rect">
            <a:avLst/>
          </a:prstGeom>
        </p:spPr>
        <p:txBody>
          <a:bodyPr/>
          <a:lstStyle/>
          <a:p>
            <a:r>
              <a:rPr lang="en-GB" dirty="0"/>
              <a:t>Member Meeting – April 2021</a:t>
            </a:r>
            <a:endParaRPr dirty="0"/>
          </a:p>
        </p:txBody>
      </p:sp>
      <p:sp>
        <p:nvSpPr>
          <p:cNvPr id="3" name="TextBox 2">
            <a:extLst>
              <a:ext uri="{FF2B5EF4-FFF2-40B4-BE49-F238E27FC236}">
                <a16:creationId xmlns:a16="http://schemas.microsoft.com/office/drawing/2014/main" id="{CF3B87A1-89D4-4D13-A232-A507A16E3119}"/>
              </a:ext>
            </a:extLst>
          </p:cNvPr>
          <p:cNvSpPr txBox="1"/>
          <p:nvPr/>
        </p:nvSpPr>
        <p:spPr>
          <a:xfrm>
            <a:off x="498475" y="1268705"/>
            <a:ext cx="11859372" cy="77662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Arial" panose="020B0604020202020204" pitchFamily="34" charset="0"/>
              <a:buChar char="•"/>
            </a:pPr>
            <a:r>
              <a:rPr lang="en-US" b="0" dirty="0">
                <a:effectLst/>
                <a:latin typeface="Calibri" panose="020F0502020204030204" pitchFamily="34" charset="0"/>
                <a:ea typeface="Times New Roman" panose="02020603050405020304" pitchFamily="18" charset="0"/>
                <a:cs typeface="Helvetica" panose="020B0604020202020204" pitchFamily="34" charset="0"/>
              </a:rPr>
              <a:t>Understand and develop the benefits of Offsite construction for Client </a:t>
            </a:r>
            <a:r>
              <a:rPr lang="en-GB" b="0" dirty="0">
                <a:effectLst/>
                <a:latin typeface="Calibri" panose="020F0502020204030204" pitchFamily="34" charset="0"/>
                <a:ea typeface="Times New Roman" panose="02020603050405020304" pitchFamily="18" charset="0"/>
                <a:cs typeface="Helvetica" panose="020B0604020202020204" pitchFamily="34" charset="0"/>
              </a:rPr>
              <a:t>organisations</a:t>
            </a:r>
            <a:r>
              <a:rPr lang="en-US" b="0" dirty="0">
                <a:effectLst/>
                <a:latin typeface="Calibri" panose="020F0502020204030204" pitchFamily="34" charset="0"/>
                <a:ea typeface="Times New Roman" panose="02020603050405020304" pitchFamily="18" charset="0"/>
                <a:cs typeface="Helvetica" panose="020B0604020202020204" pitchFamily="34" charset="0"/>
              </a:rPr>
              <a:t> </a:t>
            </a:r>
          </a:p>
          <a:p>
            <a:pPr marL="342900" indent="-342900" algn="l">
              <a:buFont typeface="Arial" panose="020B0604020202020204" pitchFamily="34" charset="0"/>
              <a:buChar char="•"/>
            </a:pP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r>
              <a:rPr lang="en-US" b="0" dirty="0">
                <a:latin typeface="Calibri" panose="020F0502020204030204" pitchFamily="34" charset="0"/>
                <a:ea typeface="Times New Roman" panose="02020603050405020304" pitchFamily="18" charset="0"/>
                <a:cs typeface="Helvetica" panose="020B0604020202020204" pitchFamily="34" charset="0"/>
              </a:rPr>
              <a:t>2-Way C</a:t>
            </a:r>
            <a:r>
              <a:rPr lang="en-US" b="0" dirty="0">
                <a:effectLst/>
                <a:latin typeface="Calibri" panose="020F0502020204030204" pitchFamily="34" charset="0"/>
                <a:ea typeface="Times New Roman" panose="02020603050405020304" pitchFamily="18" charset="0"/>
                <a:cs typeface="Helvetica" panose="020B0604020202020204" pitchFamily="34" charset="0"/>
              </a:rPr>
              <a:t>ollaboration with other Buildoffsite members to understand:</a:t>
            </a:r>
          </a:p>
          <a:p>
            <a:pPr lvl="8" indent="0" algn="l"/>
            <a:r>
              <a:rPr lang="en-US" b="0" dirty="0">
                <a:latin typeface="Calibri" panose="020F0502020204030204" pitchFamily="34" charset="0"/>
                <a:ea typeface="Times New Roman" panose="02020603050405020304" pitchFamily="18" charset="0"/>
                <a:cs typeface="Helvetica" panose="020B0604020202020204" pitchFamily="34" charset="0"/>
              </a:rPr>
              <a:t>				p</a:t>
            </a:r>
            <a:r>
              <a:rPr lang="en-US" b="0" dirty="0">
                <a:effectLst/>
                <a:latin typeface="Calibri" panose="020F0502020204030204" pitchFamily="34" charset="0"/>
                <a:ea typeface="Times New Roman" panose="02020603050405020304" pitchFamily="18" charset="0"/>
                <a:cs typeface="Helvetica" panose="020B0604020202020204" pitchFamily="34" charset="0"/>
              </a:rPr>
              <a:t>rocurement options</a:t>
            </a:r>
          </a:p>
          <a:p>
            <a:pPr lvl="8" indent="0" algn="l"/>
            <a:r>
              <a:rPr lang="en-US" b="0" dirty="0">
                <a:latin typeface="Calibri" panose="020F0502020204030204" pitchFamily="34" charset="0"/>
                <a:ea typeface="Times New Roman" panose="02020603050405020304" pitchFamily="18" charset="0"/>
                <a:cs typeface="Helvetica" panose="020B0604020202020204" pitchFamily="34" charset="0"/>
              </a:rPr>
              <a:t>				</a:t>
            </a:r>
            <a:r>
              <a:rPr lang="en-US" b="0" dirty="0">
                <a:effectLst/>
                <a:latin typeface="Calibri" panose="020F0502020204030204" pitchFamily="34" charset="0"/>
                <a:ea typeface="Times New Roman" panose="02020603050405020304" pitchFamily="18" charset="0"/>
                <a:cs typeface="Helvetica" panose="020B0604020202020204" pitchFamily="34" charset="0"/>
              </a:rPr>
              <a:t>design methodologies</a:t>
            </a:r>
          </a:p>
          <a:p>
            <a:pPr lvl="8" indent="0" algn="l"/>
            <a:r>
              <a:rPr lang="en-US" b="0" dirty="0">
                <a:latin typeface="Calibri" panose="020F0502020204030204" pitchFamily="34" charset="0"/>
                <a:ea typeface="Times New Roman" panose="02020603050405020304" pitchFamily="18" charset="0"/>
                <a:cs typeface="Helvetica" panose="020B0604020202020204" pitchFamily="34" charset="0"/>
              </a:rPr>
              <a:t>				risk management attitudes</a:t>
            </a: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algn="l"/>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r>
              <a:rPr lang="en-US" b="0" dirty="0">
                <a:latin typeface="Calibri" panose="020F0502020204030204" pitchFamily="34" charset="0"/>
                <a:ea typeface="Times New Roman" panose="02020603050405020304" pitchFamily="18" charset="0"/>
                <a:cs typeface="Helvetica" panose="020B0604020202020204" pitchFamily="34" charset="0"/>
              </a:rPr>
              <a:t>S</a:t>
            </a:r>
            <a:r>
              <a:rPr lang="en-US" b="0" dirty="0">
                <a:effectLst/>
                <a:latin typeface="Calibri" panose="020F0502020204030204" pitchFamily="34" charset="0"/>
                <a:ea typeface="Times New Roman" panose="02020603050405020304" pitchFamily="18" charset="0"/>
                <a:cs typeface="Helvetica" panose="020B0604020202020204" pitchFamily="34" charset="0"/>
              </a:rPr>
              <a:t>haring and collaborating with the other working groups</a:t>
            </a:r>
          </a:p>
          <a:p>
            <a:pPr lvl="4" indent="0" algn="l"/>
            <a:r>
              <a:rPr lang="en-US" b="0" dirty="0">
                <a:latin typeface="Calibri" panose="020F0502020204030204" pitchFamily="34" charset="0"/>
                <a:ea typeface="Times New Roman" panose="02020603050405020304" pitchFamily="18" charset="0"/>
                <a:cs typeface="Helvetica" panose="020B0604020202020204" pitchFamily="34" charset="0"/>
              </a:rPr>
              <a:t>				defining of the offsite agenda</a:t>
            </a:r>
          </a:p>
          <a:p>
            <a:pPr lvl="4" indent="0" algn="l"/>
            <a:r>
              <a:rPr lang="en-US" b="0" dirty="0">
                <a:latin typeface="Calibri" panose="020F0502020204030204" pitchFamily="34" charset="0"/>
                <a:ea typeface="Times New Roman" panose="02020603050405020304" pitchFamily="18" charset="0"/>
                <a:cs typeface="Helvetica" panose="020B0604020202020204" pitchFamily="34" charset="0"/>
              </a:rPr>
              <a:t>				developing working plans</a:t>
            </a:r>
          </a:p>
          <a:p>
            <a:pPr lvl="4" indent="0" algn="l"/>
            <a:r>
              <a:rPr lang="en-US" b="0" dirty="0">
                <a:effectLst/>
                <a:latin typeface="Calibri" panose="020F0502020204030204" pitchFamily="34" charset="0"/>
                <a:ea typeface="Times New Roman" panose="02020603050405020304" pitchFamily="18" charset="0"/>
                <a:cs typeface="Helvetica" panose="020B0604020202020204" pitchFamily="34" charset="0"/>
              </a:rPr>
              <a:t>				proposing R&amp;D projects</a:t>
            </a:r>
          </a:p>
          <a:p>
            <a:pPr marL="342900" indent="-342900" algn="l">
              <a:buFont typeface="Arial" panose="020B0604020202020204" pitchFamily="34" charset="0"/>
              <a:buChar char="•"/>
            </a:pPr>
            <a:endParaRPr lang="en-US" b="0" dirty="0">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r>
              <a:rPr lang="en-US" b="0" dirty="0">
                <a:latin typeface="Calibri" panose="020F0502020204030204" pitchFamily="34" charset="0"/>
                <a:ea typeface="Times New Roman" panose="02020603050405020304" pitchFamily="18" charset="0"/>
                <a:cs typeface="Helvetica" panose="020B0604020202020204" pitchFamily="34" charset="0"/>
              </a:rPr>
              <a:t>I</a:t>
            </a:r>
            <a:r>
              <a:rPr lang="en-US" b="0" dirty="0">
                <a:effectLst/>
                <a:latin typeface="Calibri" panose="020F0502020204030204" pitchFamily="34" charset="0"/>
                <a:ea typeface="Times New Roman" panose="02020603050405020304" pitchFamily="18" charset="0"/>
                <a:cs typeface="Helvetica" panose="020B0604020202020204" pitchFamily="34" charset="0"/>
              </a:rPr>
              <a:t>nnovations and new techniques, share lessons learnt and case studies</a:t>
            </a:r>
          </a:p>
          <a:p>
            <a:pPr marL="342900" indent="-342900" algn="l">
              <a:buFont typeface="Arial" panose="020B0604020202020204" pitchFamily="34" charset="0"/>
              <a:buChar char="•"/>
            </a:pP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r>
              <a:rPr lang="en-US" b="0" dirty="0">
                <a:latin typeface="Calibri" panose="020F0502020204030204" pitchFamily="34" charset="0"/>
                <a:ea typeface="Times New Roman" panose="02020603050405020304" pitchFamily="18" charset="0"/>
                <a:cs typeface="Helvetica" panose="020B0604020202020204" pitchFamily="34" charset="0"/>
              </a:rPr>
              <a:t>A</a:t>
            </a:r>
            <a:r>
              <a:rPr lang="en-US" b="0" dirty="0">
                <a:effectLst/>
                <a:latin typeface="Calibri" panose="020F0502020204030204" pitchFamily="34" charset="0"/>
                <a:ea typeface="Times New Roman" panose="02020603050405020304" pitchFamily="18" charset="0"/>
                <a:cs typeface="Helvetica" panose="020B0604020202020204" pitchFamily="34" charset="0"/>
              </a:rPr>
              <a:t>id the continued growth of offsite and increase its appeal to Client organisations</a:t>
            </a:r>
          </a:p>
          <a:p>
            <a:pPr marL="342900" indent="-342900" algn="l">
              <a:buFont typeface="Arial" panose="020B0604020202020204" pitchFamily="34" charset="0"/>
              <a:buChar char="•"/>
            </a:pPr>
            <a:endParaRPr lang="en-US" b="0" dirty="0">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r>
              <a:rPr lang="en-US" b="0" dirty="0">
                <a:latin typeface="Calibri" panose="020F0502020204030204" pitchFamily="34" charset="0"/>
                <a:ea typeface="Times New Roman" panose="02020603050405020304" pitchFamily="18" charset="0"/>
                <a:cs typeface="Calibri Light" panose="020F0302020204030204" pitchFamily="34" charset="0"/>
              </a:rPr>
              <a:t>S</a:t>
            </a:r>
            <a:r>
              <a:rPr lang="en-US" b="0" dirty="0">
                <a:effectLst/>
                <a:latin typeface="Calibri" panose="020F0502020204030204" pitchFamily="34" charset="0"/>
                <a:ea typeface="Times New Roman" panose="02020603050405020304" pitchFamily="18" charset="0"/>
                <a:cs typeface="Calibri Light" panose="020F0302020204030204" pitchFamily="34" charset="0"/>
              </a:rPr>
              <a:t>upport the UK Construction 2025 targets</a:t>
            </a:r>
          </a:p>
          <a:p>
            <a:pPr marL="342900" indent="-342900" algn="l">
              <a:buFont typeface="Arial" panose="020B0604020202020204" pitchFamily="34" charset="0"/>
              <a:buChar char="•"/>
            </a:pPr>
            <a:endParaRPr lang="en-US" b="0" dirty="0">
              <a:latin typeface="Calibri" panose="020F0502020204030204" pitchFamily="34" charset="0"/>
              <a:ea typeface="Times New Roman" panose="02020603050405020304" pitchFamily="18" charset="0"/>
              <a:cs typeface="Calibri Light" panose="020F03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ea typeface="MS Mincho" panose="02020609040205080304" pitchFamily="49" charset="-128"/>
              </a:rPr>
              <a:t>A</a:t>
            </a:r>
            <a:r>
              <a:rPr lang="en-GB" b="0" dirty="0">
                <a:effectLst/>
                <a:latin typeface="Calibri" panose="020F0502020204030204" pitchFamily="34" charset="0"/>
                <a:ea typeface="MS Mincho" panose="02020609040205080304" pitchFamily="49" charset="-128"/>
              </a:rPr>
              <a:t>lign and support the Government’s Construction Playbook (2020)</a:t>
            </a:r>
            <a:endParaRPr lang="en-GB" b="0" dirty="0">
              <a:effectLst/>
              <a:latin typeface="Calibri" panose="020F0502020204030204" pitchFamily="34" charset="0"/>
              <a:ea typeface="Times New Roman" panose="02020603050405020304" pitchFamily="18" charset="0"/>
              <a:cs typeface="Calibri Light" panose="020F0302020204030204" pitchFamily="34" charset="0"/>
            </a:endParaRP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91490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498475" y="618565"/>
            <a:ext cx="12007850" cy="968188"/>
          </a:xfrm>
          <a:prstGeom prst="rect">
            <a:avLst/>
          </a:prstGeom>
        </p:spPr>
        <p:txBody>
          <a:bodyPr>
            <a:normAutofit/>
          </a:bodyPr>
          <a:lstStyle/>
          <a:p>
            <a:pPr algn="l"/>
            <a:r>
              <a:rPr lang="en-GB" sz="2400" b="1" u="sng" dirty="0">
                <a:latin typeface="Calibri" panose="020F0502020204030204" pitchFamily="34" charset="0"/>
              </a:rPr>
              <a:t>BUILDOFFSITE CLIENT GROUP: Terms of Reference</a:t>
            </a:r>
            <a:br>
              <a:rPr lang="en-GB" sz="2200" dirty="0">
                <a:latin typeface="Calibri" panose="020F0502020204030204" pitchFamily="34" charset="0"/>
              </a:rPr>
            </a:br>
            <a:endParaRPr sz="2200" dirty="0">
              <a:latin typeface="Calibri" panose="020F0502020204030204" pitchFamily="34" charset="0"/>
            </a:endParaRPr>
          </a:p>
        </p:txBody>
      </p:sp>
      <p:sp>
        <p:nvSpPr>
          <p:cNvPr id="170" name="Title"/>
          <p:cNvSpPr txBox="1">
            <a:spLocks noGrp="1"/>
          </p:cNvSpPr>
          <p:nvPr>
            <p:ph type="body" idx="13"/>
          </p:nvPr>
        </p:nvSpPr>
        <p:spPr>
          <a:xfrm>
            <a:off x="7582046" y="8939788"/>
            <a:ext cx="4143763" cy="471924"/>
          </a:xfrm>
          <a:prstGeom prst="rect">
            <a:avLst/>
          </a:prstGeom>
        </p:spPr>
        <p:txBody>
          <a:bodyPr/>
          <a:lstStyle/>
          <a:p>
            <a:r>
              <a:rPr lang="en-GB" dirty="0"/>
              <a:t>Member Meeting – April 2021</a:t>
            </a:r>
            <a:endParaRPr dirty="0"/>
          </a:p>
        </p:txBody>
      </p:sp>
      <p:sp>
        <p:nvSpPr>
          <p:cNvPr id="3" name="TextBox 2">
            <a:extLst>
              <a:ext uri="{FF2B5EF4-FFF2-40B4-BE49-F238E27FC236}">
                <a16:creationId xmlns:a16="http://schemas.microsoft.com/office/drawing/2014/main" id="{CF3B87A1-89D4-4D13-A232-A507A16E3119}"/>
              </a:ext>
            </a:extLst>
          </p:cNvPr>
          <p:cNvSpPr txBox="1"/>
          <p:nvPr/>
        </p:nvSpPr>
        <p:spPr>
          <a:xfrm>
            <a:off x="498475" y="1684641"/>
            <a:ext cx="11859372" cy="6288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Arial" panose="020B0604020202020204" pitchFamily="34" charset="0"/>
              <a:buChar char="•"/>
            </a:pPr>
            <a:r>
              <a:rPr lang="en-GB" b="0" dirty="0">
                <a:effectLst/>
                <a:latin typeface="Calibri" panose="020F0502020204030204" pitchFamily="34" charset="0"/>
                <a:ea typeface="Times New Roman" panose="02020603050405020304" pitchFamily="18" charset="0"/>
                <a:cs typeface="Helvetica" panose="020B0604020202020204" pitchFamily="34" charset="0"/>
              </a:rPr>
              <a:t>Meeting in person or virtually as required</a:t>
            </a: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r>
              <a:rPr lang="en-US" b="0" dirty="0">
                <a:latin typeface="Calibri" panose="020F0502020204030204" pitchFamily="34" charset="0"/>
                <a:ea typeface="Times New Roman" panose="02020603050405020304" pitchFamily="18" charset="0"/>
                <a:cs typeface="Helvetica" panose="020B0604020202020204" pitchFamily="34" charset="0"/>
              </a:rPr>
              <a:t>Production of an Annual Workplan (including targets)</a:t>
            </a: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lvl="3" indent="-342900" algn="l">
              <a:buFont typeface="Arial" panose="020B0604020202020204" pitchFamily="34" charset="0"/>
              <a:buChar char="•"/>
            </a:pP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r>
              <a:rPr lang="en-US" b="0" dirty="0">
                <a:latin typeface="Calibri" panose="020F0502020204030204" pitchFamily="34" charset="0"/>
                <a:ea typeface="Times New Roman" panose="02020603050405020304" pitchFamily="18" charset="0"/>
                <a:cs typeface="Helvetica" panose="020B0604020202020204" pitchFamily="34" charset="0"/>
              </a:rPr>
              <a:t>Workplan to include projects, research &amp; development, publications etc.</a:t>
            </a: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r>
              <a:rPr lang="en-US" b="0" dirty="0">
                <a:latin typeface="Calibri" panose="020F0502020204030204" pitchFamily="34" charset="0"/>
                <a:ea typeface="Times New Roman" panose="02020603050405020304" pitchFamily="18" charset="0"/>
                <a:cs typeface="Helvetica" panose="020B0604020202020204" pitchFamily="34" charset="0"/>
              </a:rPr>
              <a:t>Group will operate for the benefit of all its members and the wider Buildoffsite membership</a:t>
            </a: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r>
              <a:rPr lang="en-US" b="0" dirty="0">
                <a:latin typeface="Calibri" panose="020F0502020204030204" pitchFamily="34" charset="0"/>
                <a:ea typeface="Times New Roman" panose="02020603050405020304" pitchFamily="18" charset="0"/>
                <a:cs typeface="Helvetica" panose="020B0604020202020204" pitchFamily="34" charset="0"/>
              </a:rPr>
              <a:t>Monthly  and Annual Reporting</a:t>
            </a:r>
            <a:endParaRPr lang="en-US" b="0" dirty="0">
              <a:effectLst/>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endParaRPr lang="en-US" b="0" dirty="0">
              <a:latin typeface="Calibri" panose="020F0502020204030204" pitchFamily="34" charset="0"/>
              <a:ea typeface="Times New Roman" panose="02020603050405020304" pitchFamily="18" charset="0"/>
              <a:cs typeface="Helvetica" panose="020B0604020202020204" pitchFamily="34" charset="0"/>
            </a:endParaRPr>
          </a:p>
          <a:p>
            <a:pPr marL="342900" indent="-342900" algn="l">
              <a:buFont typeface="Arial" panose="020B0604020202020204" pitchFamily="34" charset="0"/>
              <a:buChar char="•"/>
            </a:pPr>
            <a:r>
              <a:rPr lang="en-US" b="0" dirty="0">
                <a:latin typeface="Calibri" panose="020F0502020204030204" pitchFamily="34" charset="0"/>
                <a:ea typeface="Times New Roman" panose="02020603050405020304" pitchFamily="18" charset="0"/>
                <a:cs typeface="Calibri Light" panose="020F0302020204030204" pitchFamily="34" charset="0"/>
              </a:rPr>
              <a:t>S</a:t>
            </a:r>
            <a:r>
              <a:rPr lang="en-US" b="0" dirty="0">
                <a:effectLst/>
                <a:latin typeface="Calibri" panose="020F0502020204030204" pitchFamily="34" charset="0"/>
                <a:ea typeface="Times New Roman" panose="02020603050405020304" pitchFamily="18" charset="0"/>
                <a:cs typeface="Calibri Light" panose="020F0302020204030204" pitchFamily="34" charset="0"/>
              </a:rPr>
              <a:t>upport the planning and delivery of Buildoffsite events</a:t>
            </a:r>
          </a:p>
          <a:p>
            <a:pPr marL="342900" indent="-342900" algn="l">
              <a:buFont typeface="Arial" panose="020B0604020202020204" pitchFamily="34" charset="0"/>
              <a:buChar char="•"/>
            </a:pPr>
            <a:endParaRPr lang="en-US" b="0" dirty="0">
              <a:latin typeface="Calibri" panose="020F0502020204030204" pitchFamily="34" charset="0"/>
              <a:ea typeface="Times New Roman" panose="02020603050405020304" pitchFamily="18" charset="0"/>
              <a:cs typeface="Calibri Light" panose="020F03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ea typeface="MS Mincho" panose="02020609040205080304" pitchFamily="49" charset="-128"/>
              </a:rPr>
              <a:t>Provide support and advice to other Working Groups</a:t>
            </a:r>
          </a:p>
          <a:p>
            <a:pPr marL="342900" indent="-342900" algn="l">
              <a:buFont typeface="Arial" panose="020B0604020202020204" pitchFamily="34" charset="0"/>
              <a:buChar char="•"/>
            </a:pPr>
            <a:endParaRPr lang="en-GB" b="0" dirty="0">
              <a:effectLst/>
              <a:latin typeface="Calibri" panose="020F0502020204030204" pitchFamily="34" charset="0"/>
              <a:ea typeface="MS Mincho" panose="02020609040205080304" pitchFamily="49" charset="-128"/>
              <a:cs typeface="Calibri Light" panose="020F03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ea typeface="MS Mincho" panose="02020609040205080304" pitchFamily="49" charset="-128"/>
                <a:cs typeface="Calibri Light" panose="020F0302020204030204" pitchFamily="34" charset="0"/>
              </a:rPr>
              <a:t>Help deliver the Buildoffsite Manifesto, increase membership and uptake of Offsite</a:t>
            </a:r>
            <a:endParaRPr lang="en-GB" b="0" dirty="0">
              <a:effectLst/>
              <a:latin typeface="Calibri" panose="020F0502020204030204" pitchFamily="34" charset="0"/>
              <a:ea typeface="Times New Roman" panose="02020603050405020304" pitchFamily="18" charset="0"/>
              <a:cs typeface="Calibri Light" panose="020F0302020204030204" pitchFamily="34" charset="0"/>
            </a:endParaRP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427656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2863850"/>
            <a:ext cx="10464800" cy="3302000"/>
          </a:xfrm>
          <a:prstGeom prst="rect">
            <a:avLst/>
          </a:prstGeom>
        </p:spPr>
        <p:txBody>
          <a:bodyPr>
            <a:noAutofit/>
          </a:bodyPr>
          <a:lstStyle/>
          <a:p>
            <a:r>
              <a:rPr lang="en-GB" sz="4800" b="1" dirty="0">
                <a:latin typeface="Calibri" panose="020F0502020204030204" pitchFamily="34" charset="0"/>
              </a:rPr>
              <a:t>REVOLUTIONISING EVENTS &amp; KNOWLEDGE SHARING</a:t>
            </a:r>
            <a:br>
              <a:rPr lang="en-GB" sz="4800" dirty="0">
                <a:latin typeface="Calibri" panose="020F0502020204030204" pitchFamily="34" charset="0"/>
              </a:rPr>
            </a:br>
            <a:br>
              <a:rPr lang="en-GB" sz="4800" dirty="0">
                <a:latin typeface="Calibri" panose="020F0502020204030204" pitchFamily="34" charset="0"/>
              </a:rPr>
            </a:br>
            <a:r>
              <a:rPr lang="en-GB" sz="3200" b="1" dirty="0">
                <a:latin typeface="Calibri" panose="020F0502020204030204" pitchFamily="34" charset="0"/>
              </a:rPr>
              <a:t>Leanne Clowting</a:t>
            </a:r>
            <a:br>
              <a:rPr lang="en-GB" sz="3200" b="1" dirty="0">
                <a:latin typeface="Calibri" panose="020F0502020204030204" pitchFamily="34" charset="0"/>
              </a:rPr>
            </a:br>
            <a:r>
              <a:rPr lang="en-GB" sz="3200" b="1" dirty="0">
                <a:latin typeface="Calibri" panose="020F0502020204030204" pitchFamily="34" charset="0"/>
              </a:rPr>
              <a:t>Executive Director, CIRIA</a:t>
            </a: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284490385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5453" b="8329"/>
          <a:stretch/>
        </p:blipFill>
        <p:spPr>
          <a:xfrm>
            <a:off x="7903095" y="4244278"/>
            <a:ext cx="4758465" cy="4102633"/>
          </a:xfrm>
          <a:prstGeom prst="rect">
            <a:avLst/>
          </a:prstGeom>
        </p:spPr>
      </p:pic>
      <p:sp>
        <p:nvSpPr>
          <p:cNvPr id="170" name="Title"/>
          <p:cNvSpPr txBox="1">
            <a:spLocks noGrp="1"/>
          </p:cNvSpPr>
          <p:nvPr>
            <p:ph type="body" idx="13"/>
          </p:nvPr>
        </p:nvSpPr>
        <p:spPr>
          <a:xfrm>
            <a:off x="7582043" y="8939788"/>
            <a:ext cx="4143763" cy="471924"/>
          </a:xfrm>
          <a:prstGeom prst="rect">
            <a:avLst/>
          </a:prstGeom>
        </p:spPr>
        <p:txBody>
          <a:bodyPr/>
          <a:lstStyle/>
          <a:p>
            <a:r>
              <a:rPr lang="en-GB" dirty="0"/>
              <a:t>Member Meeting – April 2021</a:t>
            </a:r>
            <a:endParaRPr dirty="0"/>
          </a:p>
        </p:txBody>
      </p:sp>
      <p:sp>
        <p:nvSpPr>
          <p:cNvPr id="3" name="TextBox 2"/>
          <p:cNvSpPr txBox="1"/>
          <p:nvPr/>
        </p:nvSpPr>
        <p:spPr>
          <a:xfrm>
            <a:off x="249768" y="638209"/>
            <a:ext cx="11476038"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dirty="0">
                <a:latin typeface="Calibri" panose="020F0502020204030204" pitchFamily="34" charset="0"/>
              </a:rPr>
              <a:t>Events</a:t>
            </a:r>
          </a:p>
          <a:p>
            <a:pPr algn="l"/>
            <a:r>
              <a:rPr lang="en-GB" b="0" dirty="0">
                <a:latin typeface="Calibri" panose="020F0502020204030204" pitchFamily="34" charset="0"/>
              </a:rPr>
              <a:t>	</a:t>
            </a:r>
            <a:endParaRPr lang="en-GB" b="0" u="sng" dirty="0">
              <a:latin typeface="Calibri" panose="020F0502020204030204" pitchFamily="34" charset="0"/>
            </a:endParaRPr>
          </a:p>
          <a:p>
            <a:pPr algn="l"/>
            <a:r>
              <a:rPr lang="en-GB" b="0" dirty="0">
                <a:latin typeface="Calibri" panose="020F0502020204030204" pitchFamily="34" charset="0"/>
              </a:rPr>
              <a:t>Strategic review combined with feedback from members in late 2019 identified a need to move away from the traditional bi-monthly cycle of single format member meetings:</a:t>
            </a:r>
          </a:p>
          <a:p>
            <a:pPr algn="l"/>
            <a:endParaRPr lang="en-GB" b="0" dirty="0">
              <a:latin typeface="Calibri" panose="020F0502020204030204" pitchFamily="34" charset="0"/>
            </a:endParaRPr>
          </a:p>
          <a:p>
            <a:pPr algn="l"/>
            <a:endParaRPr lang="en-GB" b="0" dirty="0">
              <a:latin typeface="Calibri" panose="020F0502020204030204" pitchFamily="34" charset="0"/>
            </a:endParaRPr>
          </a:p>
        </p:txBody>
      </p:sp>
      <p:sp>
        <p:nvSpPr>
          <p:cNvPr id="2" name="Rectangle 1"/>
          <p:cNvSpPr/>
          <p:nvPr/>
        </p:nvSpPr>
        <p:spPr>
          <a:xfrm>
            <a:off x="719328" y="2591727"/>
            <a:ext cx="11472672" cy="4154984"/>
          </a:xfrm>
          <a:prstGeom prst="rect">
            <a:avLst/>
          </a:prstGeom>
        </p:spPr>
        <p:txBody>
          <a:bodyPr wrap="square" numCol="2">
            <a:spAutoFit/>
          </a:bodyPr>
          <a:lstStyle/>
          <a:p>
            <a:pPr marL="342900" lvl="8" indent="-342900" algn="l">
              <a:buFont typeface="Arial" panose="020B0604020202020204" pitchFamily="34" charset="0"/>
              <a:buChar char="•"/>
              <a:tabLst>
                <a:tab pos="1073150" algn="l"/>
              </a:tabLst>
            </a:pPr>
            <a:r>
              <a:rPr lang="en-GB" b="0" dirty="0">
                <a:latin typeface="Calibri" panose="020F0502020204030204" pitchFamily="34" charset="0"/>
              </a:rPr>
              <a:t>Improve access</a:t>
            </a:r>
          </a:p>
          <a:p>
            <a:pPr marL="342900" lvl="4" indent="-342900" algn="l">
              <a:buFont typeface="Arial" panose="020B0604020202020204" pitchFamily="34" charset="0"/>
              <a:buChar char="•"/>
              <a:tabLst>
                <a:tab pos="1073150" algn="l"/>
              </a:tabLst>
            </a:pPr>
            <a:r>
              <a:rPr lang="en-GB" b="0" dirty="0">
                <a:latin typeface="Calibri" panose="020F0502020204030204" pitchFamily="34" charset="0"/>
              </a:rPr>
              <a:t>Improve strategic insight</a:t>
            </a:r>
          </a:p>
          <a:p>
            <a:pPr marL="342900" lvl="4" indent="-342900" algn="l">
              <a:buFont typeface="Arial" panose="020B0604020202020204" pitchFamily="34" charset="0"/>
              <a:buChar char="•"/>
              <a:tabLst>
                <a:tab pos="1073150" algn="l"/>
              </a:tabLst>
            </a:pPr>
            <a:r>
              <a:rPr lang="en-GB" b="0" dirty="0">
                <a:latin typeface="Calibri" panose="020F0502020204030204" pitchFamily="34" charset="0"/>
              </a:rPr>
              <a:t>Provide a wider coverage of relevant topics</a:t>
            </a:r>
          </a:p>
          <a:p>
            <a:pPr marL="342900" lvl="5" indent="-342900" algn="l">
              <a:buFont typeface="Arial" panose="020B0604020202020204" pitchFamily="34" charset="0"/>
              <a:buChar char="•"/>
              <a:tabLst>
                <a:tab pos="1073150" algn="l"/>
              </a:tabLst>
            </a:pPr>
            <a:r>
              <a:rPr lang="en-GB" b="0" dirty="0">
                <a:latin typeface="Calibri" panose="020F0502020204030204" pitchFamily="34" charset="0"/>
              </a:rPr>
              <a:t>Offer CPD value</a:t>
            </a:r>
          </a:p>
          <a:p>
            <a:pPr marL="342900" lvl="4" indent="-342900" algn="l">
              <a:buFont typeface="Arial" panose="020B0604020202020204" pitchFamily="34" charset="0"/>
              <a:buChar char="•"/>
              <a:tabLst>
                <a:tab pos="1073150" algn="l"/>
              </a:tabLst>
            </a:pPr>
            <a:r>
              <a:rPr lang="en-GB" b="0" dirty="0">
                <a:latin typeface="Calibri" panose="020F0502020204030204" pitchFamily="34" charset="0"/>
              </a:rPr>
              <a:t>Reduce time burden and therefore improve attendance</a:t>
            </a:r>
          </a:p>
          <a:p>
            <a:pPr marL="342900" lvl="4" indent="-342900" algn="l">
              <a:buFont typeface="Arial" panose="020B0604020202020204" pitchFamily="34" charset="0"/>
              <a:buChar char="•"/>
              <a:tabLst>
                <a:tab pos="1073150" algn="l"/>
              </a:tabLst>
            </a:pPr>
            <a:endParaRPr lang="en-GB" b="0" dirty="0">
              <a:latin typeface="Calibri" panose="020F0502020204030204" pitchFamily="34" charset="0"/>
            </a:endParaRPr>
          </a:p>
          <a:p>
            <a:pPr marL="342900" lvl="4" indent="-342900" algn="l">
              <a:buFont typeface="Arial" panose="020B0604020202020204" pitchFamily="34" charset="0"/>
              <a:buChar char="•"/>
              <a:tabLst>
                <a:tab pos="1073150" algn="l"/>
              </a:tabLst>
            </a:pPr>
            <a:endParaRPr lang="en-GB" b="0" dirty="0">
              <a:latin typeface="Calibri" panose="020F0502020204030204" pitchFamily="34" charset="0"/>
            </a:endParaRPr>
          </a:p>
          <a:p>
            <a:pPr marL="342900" lvl="4" indent="-342900" algn="l">
              <a:buFont typeface="Arial" panose="020B0604020202020204" pitchFamily="34" charset="0"/>
              <a:buChar char="•"/>
              <a:tabLst>
                <a:tab pos="1073150" algn="l"/>
              </a:tabLst>
            </a:pPr>
            <a:endParaRPr lang="en-GB" b="0" dirty="0">
              <a:latin typeface="Calibri" panose="020F0502020204030204" pitchFamily="34" charset="0"/>
            </a:endParaRPr>
          </a:p>
          <a:p>
            <a:pPr marL="342900" lvl="4" indent="-342900" algn="l">
              <a:buFont typeface="Arial" panose="020B0604020202020204" pitchFamily="34" charset="0"/>
              <a:buChar char="•"/>
              <a:tabLst>
                <a:tab pos="1073150" algn="l"/>
              </a:tabLst>
            </a:pPr>
            <a:endParaRPr lang="en-GB" b="0" dirty="0">
              <a:latin typeface="Calibri" panose="020F0502020204030204" pitchFamily="34" charset="0"/>
            </a:endParaRPr>
          </a:p>
          <a:p>
            <a:pPr marL="342900" lvl="4" indent="-342900" algn="l">
              <a:buFont typeface="Arial" panose="020B0604020202020204" pitchFamily="34" charset="0"/>
              <a:buChar char="•"/>
              <a:tabLst>
                <a:tab pos="1073150" algn="l"/>
              </a:tabLst>
            </a:pPr>
            <a:r>
              <a:rPr lang="en-GB" b="0" dirty="0">
                <a:latin typeface="Calibri" panose="020F0502020204030204" pitchFamily="34" charset="0"/>
              </a:rPr>
              <a:t>Enable members to inform the programme</a:t>
            </a:r>
          </a:p>
          <a:p>
            <a:pPr marL="342900" lvl="4" indent="-342900" algn="l">
              <a:buFont typeface="Arial" panose="020B0604020202020204" pitchFamily="34" charset="0"/>
              <a:buChar char="•"/>
              <a:tabLst>
                <a:tab pos="1073150" algn="l"/>
              </a:tabLst>
            </a:pPr>
            <a:r>
              <a:rPr lang="en-GB" b="0" dirty="0">
                <a:latin typeface="Calibri" panose="020F0502020204030204" pitchFamily="34" charset="0"/>
              </a:rPr>
              <a:t>Be more relevant to the ’20s</a:t>
            </a:r>
          </a:p>
          <a:p>
            <a:pPr marL="342900" lvl="4" indent="-342900" algn="l">
              <a:buFont typeface="Arial" panose="020B0604020202020204" pitchFamily="34" charset="0"/>
              <a:buChar char="•"/>
              <a:tabLst>
                <a:tab pos="1073150" algn="l"/>
              </a:tabLst>
            </a:pPr>
            <a:r>
              <a:rPr lang="en-GB" b="0" dirty="0">
                <a:latin typeface="Calibri" panose="020F0502020204030204" pitchFamily="34" charset="0"/>
              </a:rPr>
              <a:t>Improve value to members</a:t>
            </a:r>
          </a:p>
          <a:p>
            <a:pPr algn="l"/>
            <a:endParaRPr lang="en-GB" b="0" dirty="0">
              <a:latin typeface="Calibri" panose="020F0502020204030204" pitchFamily="34" charset="0"/>
            </a:endParaRPr>
          </a:p>
        </p:txBody>
      </p:sp>
      <p:sp>
        <p:nvSpPr>
          <p:cNvPr id="4" name="Rectangle 3"/>
          <p:cNvSpPr/>
          <p:nvPr/>
        </p:nvSpPr>
        <p:spPr>
          <a:xfrm>
            <a:off x="249768" y="5961881"/>
            <a:ext cx="6075680" cy="1569660"/>
          </a:xfrm>
          <a:prstGeom prst="rect">
            <a:avLst/>
          </a:prstGeom>
        </p:spPr>
        <p:txBody>
          <a:bodyPr wrap="square">
            <a:spAutoFit/>
          </a:bodyPr>
          <a:lstStyle/>
          <a:p>
            <a:pPr algn="l"/>
            <a:r>
              <a:rPr lang="en-GB" b="0" dirty="0">
                <a:latin typeface="Calibri" panose="020F0502020204030204" pitchFamily="34" charset="0"/>
              </a:rPr>
              <a:t>2020</a:t>
            </a:r>
          </a:p>
          <a:p>
            <a:pPr algn="l"/>
            <a:r>
              <a:rPr lang="en-GB" b="0" dirty="0">
                <a:latin typeface="Calibri" panose="020F0502020204030204" pitchFamily="34" charset="0"/>
              </a:rPr>
              <a:t>Strategy was </a:t>
            </a:r>
            <a:r>
              <a:rPr lang="en-GB" b="0" dirty="0" err="1">
                <a:latin typeface="Calibri" panose="020F0502020204030204" pitchFamily="34" charset="0"/>
              </a:rPr>
              <a:t>superceded</a:t>
            </a:r>
            <a:r>
              <a:rPr lang="en-GB" b="0" dirty="0">
                <a:latin typeface="Calibri" panose="020F0502020204030204" pitchFamily="34" charset="0"/>
              </a:rPr>
              <a:t> by necessity – complete online shift - 30+ webinars across a range of topics</a:t>
            </a:r>
          </a:p>
        </p:txBody>
      </p:sp>
      <p:sp>
        <p:nvSpPr>
          <p:cNvPr id="5" name="AutoShape 2" descr="Craft Note: How I Hit the Reset Button to Clear My Mind for Writing – Ed  Desautels' Maximum Fiction"/>
          <p:cNvSpPr>
            <a:spLocks noChangeAspect="1" noChangeArrowheads="1"/>
          </p:cNvSpPr>
          <p:nvPr/>
        </p:nvSpPr>
        <p:spPr bwMode="auto">
          <a:xfrm>
            <a:off x="12192000" y="6746711"/>
            <a:ext cx="1600200" cy="1600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756884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113464" y="4395787"/>
            <a:ext cx="7800975" cy="4010025"/>
          </a:xfrm>
          <a:prstGeom prst="rect">
            <a:avLst/>
          </a:prstGeom>
        </p:spPr>
      </p:pic>
      <p:sp>
        <p:nvSpPr>
          <p:cNvPr id="170" name="Title"/>
          <p:cNvSpPr txBox="1">
            <a:spLocks noGrp="1"/>
          </p:cNvSpPr>
          <p:nvPr>
            <p:ph type="body" idx="13"/>
          </p:nvPr>
        </p:nvSpPr>
        <p:spPr>
          <a:xfrm>
            <a:off x="7582043" y="8939788"/>
            <a:ext cx="4143763" cy="471924"/>
          </a:xfrm>
          <a:prstGeom prst="rect">
            <a:avLst/>
          </a:prstGeom>
        </p:spPr>
        <p:txBody>
          <a:bodyPr/>
          <a:lstStyle/>
          <a:p>
            <a:r>
              <a:rPr lang="en-GB" dirty="0"/>
              <a:t>Member Meeting – April 2021</a:t>
            </a:r>
            <a:endParaRPr dirty="0"/>
          </a:p>
        </p:txBody>
      </p:sp>
      <p:sp>
        <p:nvSpPr>
          <p:cNvPr id="3" name="TextBox 2"/>
          <p:cNvSpPr txBox="1"/>
          <p:nvPr/>
        </p:nvSpPr>
        <p:spPr>
          <a:xfrm>
            <a:off x="249768" y="445693"/>
            <a:ext cx="11476038" cy="64735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dirty="0">
                <a:latin typeface="Calibri" panose="020F0502020204030204" pitchFamily="34" charset="0"/>
              </a:rPr>
              <a:t>Events </a:t>
            </a:r>
          </a:p>
          <a:p>
            <a:pPr algn="l"/>
            <a:endParaRPr lang="en-GB" b="0" dirty="0">
              <a:latin typeface="Calibri" panose="020F0502020204030204" pitchFamily="34" charset="0"/>
            </a:endParaRPr>
          </a:p>
          <a:p>
            <a:pPr algn="l"/>
            <a:r>
              <a:rPr lang="en-GB" b="0" dirty="0">
                <a:latin typeface="Calibri" panose="020F0502020204030204" pitchFamily="34" charset="0"/>
              </a:rPr>
              <a:t>The 2021 programme will be more strategically focused, and aligned with the Manifesto, it will: </a:t>
            </a:r>
          </a:p>
          <a:p>
            <a:pPr algn="l"/>
            <a:endParaRPr lang="en-GB" b="0" dirty="0">
              <a:latin typeface="Calibri" panose="020F0502020204030204" pitchFamily="34" charset="0"/>
            </a:endParaRPr>
          </a:p>
          <a:p>
            <a:pPr marL="342900" indent="-342900" algn="l">
              <a:spcAft>
                <a:spcPts val="600"/>
              </a:spcAft>
              <a:buFont typeface="Arial" panose="020B0604020202020204" pitchFamily="34" charset="0"/>
              <a:buChar char="•"/>
            </a:pPr>
            <a:r>
              <a:rPr lang="en-GB" b="0" dirty="0">
                <a:latin typeface="Calibri" panose="020F0502020204030204" pitchFamily="34" charset="0"/>
              </a:rPr>
              <a:t>Enable collaboration and present wider opportunities as outlined</a:t>
            </a:r>
            <a:endParaRPr lang="en-GB" b="0" u="sng" dirty="0">
              <a:latin typeface="Calibri" panose="020F0502020204030204" pitchFamily="34" charset="0"/>
            </a:endParaRPr>
          </a:p>
          <a:p>
            <a:pPr marL="342900" indent="-342900" algn="l">
              <a:spcAft>
                <a:spcPts val="600"/>
              </a:spcAft>
              <a:buFont typeface="Arial" panose="020B0604020202020204" pitchFamily="34" charset="0"/>
              <a:buChar char="•"/>
            </a:pPr>
            <a:r>
              <a:rPr lang="en-GB" b="0" dirty="0">
                <a:latin typeface="Calibri" panose="020F0502020204030204" pitchFamily="34" charset="0"/>
              </a:rPr>
              <a:t>Improve engagement with partners and stakeholders</a:t>
            </a:r>
          </a:p>
          <a:p>
            <a:pPr marL="342900" indent="-342900" algn="l">
              <a:spcAft>
                <a:spcPts val="600"/>
              </a:spcAft>
              <a:buFont typeface="Arial" panose="020B0604020202020204" pitchFamily="34" charset="0"/>
              <a:buChar char="•"/>
            </a:pPr>
            <a:r>
              <a:rPr lang="en-GB" b="0" dirty="0">
                <a:latin typeface="Calibri" panose="020F0502020204030204" pitchFamily="34" charset="0"/>
              </a:rPr>
              <a:t>Reflect current ways of working</a:t>
            </a:r>
          </a:p>
          <a:p>
            <a:pPr marL="342900" indent="-342900" algn="l">
              <a:spcAft>
                <a:spcPts val="600"/>
              </a:spcAft>
              <a:buFont typeface="Arial" panose="020B0604020202020204" pitchFamily="34" charset="0"/>
              <a:buChar char="•"/>
            </a:pPr>
            <a:r>
              <a:rPr lang="en-GB" b="0" dirty="0">
                <a:latin typeface="Calibri" panose="020F0502020204030204" pitchFamily="34" charset="0"/>
              </a:rPr>
              <a:t>Offer a blend of virtual and physical events later in the year</a:t>
            </a:r>
          </a:p>
          <a:p>
            <a:pPr marL="342900" indent="-342900" algn="l">
              <a:spcAft>
                <a:spcPts val="600"/>
              </a:spcAft>
              <a:buFont typeface="Arial" panose="020B0604020202020204" pitchFamily="34" charset="0"/>
              <a:buChar char="•"/>
            </a:pPr>
            <a:r>
              <a:rPr lang="en-GB" b="0" dirty="0">
                <a:latin typeface="Calibri" panose="020F0502020204030204" pitchFamily="34" charset="0"/>
              </a:rPr>
              <a:t>Enable easier and increased access</a:t>
            </a:r>
          </a:p>
          <a:p>
            <a:pPr marL="342900" indent="-342900" algn="l">
              <a:spcAft>
                <a:spcPts val="600"/>
              </a:spcAft>
              <a:buFont typeface="Arial" panose="020B0604020202020204" pitchFamily="34" charset="0"/>
              <a:buChar char="•"/>
            </a:pPr>
            <a:r>
              <a:rPr lang="en-GB" b="0" dirty="0">
                <a:latin typeface="Calibri" panose="020F0502020204030204" pitchFamily="34" charset="0"/>
              </a:rPr>
              <a:t>Offer increased member benefits</a:t>
            </a:r>
          </a:p>
          <a:p>
            <a:pPr algn="l"/>
            <a:endParaRPr lang="en-GB" b="0" dirty="0">
              <a:latin typeface="Calibri" panose="020F0502020204030204" pitchFamily="34" charset="0"/>
            </a:endParaRPr>
          </a:p>
          <a:p>
            <a:pPr algn="l"/>
            <a:endParaRPr lang="en-GB" b="0" dirty="0">
              <a:latin typeface="Calibri" panose="020F0502020204030204" pitchFamily="34" charset="0"/>
            </a:endParaRPr>
          </a:p>
          <a:p>
            <a:pPr algn="l"/>
            <a:endParaRPr lang="en-GB" b="0" dirty="0">
              <a:latin typeface="Calibri" panose="020F0502020204030204" pitchFamily="34" charset="0"/>
            </a:endParaRPr>
          </a:p>
          <a:p>
            <a:pPr algn="l"/>
            <a:r>
              <a:rPr lang="en-GB" b="0" dirty="0">
                <a:latin typeface="Calibri" panose="020F0502020204030204" pitchFamily="34" charset="0"/>
              </a:rPr>
              <a:t>	</a:t>
            </a:r>
          </a:p>
          <a:p>
            <a:pPr algn="l"/>
            <a:endParaRPr lang="en-GB" b="0" dirty="0">
              <a:latin typeface="Calibri" panose="020F0502020204030204" pitchFamily="34" charset="0"/>
            </a:endParaRPr>
          </a:p>
        </p:txBody>
      </p:sp>
    </p:spTree>
    <p:extLst>
      <p:ext uri="{BB962C8B-B14F-4D97-AF65-F5344CB8AC3E}">
        <p14:creationId xmlns:p14="http://schemas.microsoft.com/office/powerpoint/2010/main" val="270531206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3" y="8939788"/>
            <a:ext cx="4143763" cy="471924"/>
          </a:xfrm>
          <a:prstGeom prst="rect">
            <a:avLst/>
          </a:prstGeom>
        </p:spPr>
        <p:txBody>
          <a:bodyPr/>
          <a:lstStyle/>
          <a:p>
            <a:r>
              <a:rPr lang="en-GB" dirty="0"/>
              <a:t>Member Meeting – April 2021</a:t>
            </a:r>
            <a:endParaRPr dirty="0"/>
          </a:p>
        </p:txBody>
      </p:sp>
      <p:sp>
        <p:nvSpPr>
          <p:cNvPr id="3" name="TextBox 2"/>
          <p:cNvSpPr txBox="1"/>
          <p:nvPr/>
        </p:nvSpPr>
        <p:spPr>
          <a:xfrm>
            <a:off x="383144" y="395238"/>
            <a:ext cx="12257089" cy="5088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spAutoFit/>
          </a:bodyPr>
          <a:lstStyle/>
          <a:p>
            <a:pPr algn="l"/>
            <a:r>
              <a:rPr lang="en-GB" dirty="0">
                <a:latin typeface="Calibri" panose="020F0502020204030204" pitchFamily="34" charset="0"/>
              </a:rPr>
              <a:t>Key Events</a:t>
            </a:r>
          </a:p>
          <a:p>
            <a:pPr algn="l"/>
            <a:endParaRPr lang="en-GB" sz="1000" dirty="0">
              <a:latin typeface="Calibri" panose="020F0502020204030204" pitchFamily="34" charset="0"/>
            </a:endParaRPr>
          </a:p>
          <a:p>
            <a:pPr marL="342900" indent="-342900" algn="l">
              <a:spcAft>
                <a:spcPts val="600"/>
              </a:spcAft>
              <a:buFont typeface="Arial" panose="020B0604020202020204" pitchFamily="34" charset="0"/>
              <a:buChar char="•"/>
            </a:pPr>
            <a:r>
              <a:rPr lang="en-GB" b="0" dirty="0">
                <a:latin typeface="Calibri" panose="020F0502020204030204" pitchFamily="34" charset="0"/>
              </a:rPr>
              <a:t>Virtual Half/Full Day Conferences 	</a:t>
            </a:r>
          </a:p>
          <a:p>
            <a:pPr marL="342900" indent="-342900" algn="l">
              <a:spcAft>
                <a:spcPts val="600"/>
              </a:spcAft>
              <a:buFont typeface="Arial" panose="020B0604020202020204" pitchFamily="34" charset="0"/>
              <a:buChar char="•"/>
            </a:pPr>
            <a:r>
              <a:rPr lang="en-GB" b="0" dirty="0">
                <a:latin typeface="Calibri" panose="020F0502020204030204" pitchFamily="34" charset="0"/>
              </a:rPr>
              <a:t>Quarterly member meetings</a:t>
            </a:r>
          </a:p>
          <a:p>
            <a:pPr marL="342900" indent="-342900" algn="l">
              <a:spcAft>
                <a:spcPts val="600"/>
              </a:spcAft>
              <a:buFont typeface="Arial" panose="020B0604020202020204" pitchFamily="34" charset="0"/>
              <a:buChar char="•"/>
            </a:pPr>
            <a:r>
              <a:rPr lang="en-GB" b="0" dirty="0">
                <a:latin typeface="Calibri" panose="020F0502020204030204" pitchFamily="34" charset="0"/>
              </a:rPr>
              <a:t>Bespoke member workshops</a:t>
            </a:r>
          </a:p>
          <a:p>
            <a:pPr marL="342900" indent="-342900" algn="l">
              <a:spcAft>
                <a:spcPts val="600"/>
              </a:spcAft>
              <a:buFont typeface="Arial" panose="020B0604020202020204" pitchFamily="34" charset="0"/>
              <a:buChar char="•"/>
            </a:pPr>
            <a:r>
              <a:rPr lang="en-GB" b="0" dirty="0">
                <a:latin typeface="Calibri" panose="020F0502020204030204" pitchFamily="34" charset="0"/>
              </a:rPr>
              <a:t>Meet the Buyer</a:t>
            </a:r>
          </a:p>
          <a:p>
            <a:pPr marL="342900" indent="-342900" algn="l">
              <a:spcAft>
                <a:spcPts val="600"/>
              </a:spcAft>
              <a:buFont typeface="Arial" panose="020B0604020202020204" pitchFamily="34" charset="0"/>
              <a:buChar char="•"/>
            </a:pPr>
            <a:r>
              <a:rPr lang="en-GB" b="0" dirty="0">
                <a:latin typeface="Calibri" panose="020F0502020204030204" pitchFamily="34" charset="0"/>
              </a:rPr>
              <a:t>Funded events aligned with policy </a:t>
            </a:r>
          </a:p>
          <a:p>
            <a:pPr marL="342900" indent="-342900" algn="l">
              <a:spcAft>
                <a:spcPts val="600"/>
              </a:spcAft>
              <a:buFont typeface="Arial" panose="020B0604020202020204" pitchFamily="34" charset="0"/>
              <a:buChar char="•"/>
            </a:pPr>
            <a:r>
              <a:rPr lang="en-GB" b="0" dirty="0">
                <a:latin typeface="Calibri" panose="020F0502020204030204" pitchFamily="34" charset="0"/>
              </a:rPr>
              <a:t>Project Events &amp; Publication Launches</a:t>
            </a:r>
          </a:p>
          <a:p>
            <a:pPr marL="342900" indent="-342900" algn="l">
              <a:spcAft>
                <a:spcPts val="600"/>
              </a:spcAft>
              <a:buFont typeface="Arial" panose="020B0604020202020204" pitchFamily="34" charset="0"/>
              <a:buChar char="•"/>
            </a:pPr>
            <a:r>
              <a:rPr lang="en-GB" b="0" dirty="0">
                <a:latin typeface="Calibri" panose="020F0502020204030204" pitchFamily="34" charset="0"/>
              </a:rPr>
              <a:t>BOPAS</a:t>
            </a:r>
          </a:p>
          <a:p>
            <a:pPr algn="l">
              <a:spcAft>
                <a:spcPts val="600"/>
              </a:spcAft>
            </a:pPr>
            <a:endParaRPr lang="en-GB" b="0" dirty="0">
              <a:latin typeface="Calibri" panose="020F0502020204030204" pitchFamily="34" charset="0"/>
            </a:endParaRPr>
          </a:p>
          <a:p>
            <a:pPr algn="l">
              <a:spcAft>
                <a:spcPts val="600"/>
              </a:spcAft>
            </a:pPr>
            <a:endParaRPr lang="en-GB" b="0" dirty="0">
              <a:latin typeface="Calibri" panose="020F0502020204030204" pitchFamily="34" charset="0"/>
            </a:endParaRPr>
          </a:p>
          <a:p>
            <a:pPr algn="l">
              <a:spcAft>
                <a:spcPts val="600"/>
              </a:spcAft>
            </a:pPr>
            <a:endParaRPr lang="en-GB" b="0" dirty="0">
              <a:latin typeface="Calibri" panose="020F0502020204030204" pitchFamily="34" charset="0"/>
            </a:endParaRPr>
          </a:p>
          <a:p>
            <a:pPr algn="l">
              <a:spcAft>
                <a:spcPts val="600"/>
              </a:spcAft>
            </a:pPr>
            <a:endParaRPr lang="en-GB" b="0" dirty="0">
              <a:latin typeface="Calibri" panose="020F0502020204030204" pitchFamily="34" charset="0"/>
            </a:endParaRPr>
          </a:p>
          <a:p>
            <a:pPr marL="342900" indent="-342900" algn="l">
              <a:spcAft>
                <a:spcPts val="600"/>
              </a:spcAft>
              <a:buFont typeface="Arial" panose="020B0604020202020204" pitchFamily="34" charset="0"/>
              <a:buChar char="•"/>
            </a:pPr>
            <a:r>
              <a:rPr lang="en-GB" b="0" dirty="0">
                <a:latin typeface="Calibri" panose="020F0502020204030204" pitchFamily="34" charset="0"/>
              </a:rPr>
              <a:t>Client &amp; Sector Working Group Meetings &amp; Workshops</a:t>
            </a:r>
          </a:p>
          <a:p>
            <a:pPr marL="342900" indent="-342900" algn="l">
              <a:spcAft>
                <a:spcPts val="600"/>
              </a:spcAft>
              <a:buFont typeface="Arial" panose="020B0604020202020204" pitchFamily="34" charset="0"/>
              <a:buChar char="•"/>
            </a:pPr>
            <a:r>
              <a:rPr lang="en-GB" b="0" dirty="0">
                <a:latin typeface="Calibri" panose="020F0502020204030204" pitchFamily="34" charset="0"/>
              </a:rPr>
              <a:t>Networking Events</a:t>
            </a:r>
          </a:p>
          <a:p>
            <a:pPr marL="342900" indent="-342900" algn="l">
              <a:spcAft>
                <a:spcPts val="600"/>
              </a:spcAft>
              <a:buFont typeface="Arial" panose="020B0604020202020204" pitchFamily="34" charset="0"/>
              <a:buChar char="•"/>
            </a:pPr>
            <a:r>
              <a:rPr lang="en-GB" b="0" dirty="0">
                <a:latin typeface="Calibri" panose="020F0502020204030204" pitchFamily="34" charset="0"/>
              </a:rPr>
              <a:t>Training </a:t>
            </a:r>
          </a:p>
          <a:p>
            <a:pPr marL="342900" indent="-342900" algn="l">
              <a:spcAft>
                <a:spcPts val="600"/>
              </a:spcAft>
              <a:buFont typeface="Arial" panose="020B0604020202020204" pitchFamily="34" charset="0"/>
              <a:buChar char="•"/>
            </a:pPr>
            <a:r>
              <a:rPr lang="en-GB" b="0" dirty="0">
                <a:latin typeface="Calibri" panose="020F0502020204030204" pitchFamily="34" charset="0"/>
              </a:rPr>
              <a:t>The Offsite Show @ ExCel May 2022</a:t>
            </a:r>
          </a:p>
          <a:p>
            <a:pPr algn="l"/>
            <a:endParaRPr lang="en-GB" b="0" dirty="0">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2366875" y="4271093"/>
            <a:ext cx="7287049" cy="4162771"/>
          </a:xfrm>
          <a:prstGeom prst="rect">
            <a:avLst/>
          </a:prstGeom>
        </p:spPr>
      </p:pic>
    </p:spTree>
    <p:extLst>
      <p:ext uri="{BB962C8B-B14F-4D97-AF65-F5344CB8AC3E}">
        <p14:creationId xmlns:p14="http://schemas.microsoft.com/office/powerpoint/2010/main" val="272401836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39563" y="8939788"/>
            <a:ext cx="4228723" cy="471924"/>
          </a:xfrm>
          <a:prstGeom prst="rect">
            <a:avLst/>
          </a:prstGeom>
        </p:spPr>
        <p:txBody>
          <a:bodyPr/>
          <a:lstStyle/>
          <a:p>
            <a:r>
              <a:rPr lang="en-GB" dirty="0"/>
              <a:t>Member Meeting –  April 2021</a:t>
            </a:r>
            <a:endParaRPr dirty="0"/>
          </a:p>
        </p:txBody>
      </p:sp>
      <p:sp>
        <p:nvSpPr>
          <p:cNvPr id="3" name="TextBox 2"/>
          <p:cNvSpPr txBox="1"/>
          <p:nvPr/>
        </p:nvSpPr>
        <p:spPr>
          <a:xfrm>
            <a:off x="292248" y="21361"/>
            <a:ext cx="11476038" cy="78585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dirty="0">
                <a:latin typeface="Calibri" panose="020F0502020204030204" pitchFamily="34" charset="0"/>
              </a:rPr>
              <a:t>Knowledge Sharing</a:t>
            </a:r>
          </a:p>
          <a:p>
            <a:pPr algn="l"/>
            <a:endParaRPr lang="en-GB" b="0" dirty="0">
              <a:latin typeface="Calibri" panose="020F05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rPr>
              <a:t>Ongoing review of website</a:t>
            </a:r>
          </a:p>
          <a:p>
            <a:pPr marL="342900" indent="-342900" algn="l">
              <a:buFont typeface="Arial" panose="020B0604020202020204" pitchFamily="34" charset="0"/>
              <a:buChar char="•"/>
            </a:pPr>
            <a:endParaRPr lang="en-GB" b="0" i="1" dirty="0">
              <a:latin typeface="Calibri" panose="020F05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rPr>
              <a:t>Monthly members highlights newsletter</a:t>
            </a:r>
          </a:p>
          <a:p>
            <a:pPr marL="342900" indent="-342900" algn="l">
              <a:buFont typeface="Arial" panose="020B0604020202020204" pitchFamily="34" charset="0"/>
              <a:buChar char="•"/>
            </a:pPr>
            <a:endParaRPr lang="en-GB" b="0" dirty="0">
              <a:latin typeface="Calibri" panose="020F05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rPr>
              <a:t>Media Relations</a:t>
            </a:r>
          </a:p>
          <a:p>
            <a:pPr marL="342900" indent="-342900" algn="l">
              <a:buFont typeface="Arial" panose="020B0604020202020204" pitchFamily="34" charset="0"/>
              <a:buChar char="•"/>
            </a:pPr>
            <a:endParaRPr lang="en-GB" b="0" dirty="0">
              <a:latin typeface="Calibri" panose="020F05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rPr>
              <a:t>Member content</a:t>
            </a:r>
          </a:p>
          <a:p>
            <a:pPr marL="342900" indent="-342900" algn="l">
              <a:buFont typeface="Arial" panose="020B0604020202020204" pitchFamily="34" charset="0"/>
              <a:buChar char="•"/>
            </a:pPr>
            <a:endParaRPr lang="en-GB" b="0" dirty="0">
              <a:latin typeface="Calibri" panose="020F05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rPr>
              <a:t>Free content</a:t>
            </a:r>
          </a:p>
          <a:p>
            <a:pPr marL="342900" indent="-342900" algn="l">
              <a:buFont typeface="Arial" panose="020B0604020202020204" pitchFamily="34" charset="0"/>
              <a:buChar char="•"/>
            </a:pPr>
            <a:endParaRPr lang="en-GB" b="0" dirty="0">
              <a:latin typeface="Calibri" panose="020F05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rPr>
              <a:t>Reports and guidance</a:t>
            </a:r>
          </a:p>
          <a:p>
            <a:pPr marL="342900" indent="-342900" algn="l">
              <a:buFont typeface="Arial" panose="020B0604020202020204" pitchFamily="34" charset="0"/>
              <a:buChar char="•"/>
            </a:pPr>
            <a:endParaRPr lang="en-GB" b="0" dirty="0">
              <a:latin typeface="Calibri" panose="020F05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rPr>
              <a:t>Communication cycle</a:t>
            </a:r>
          </a:p>
          <a:p>
            <a:pPr marL="342900" indent="-342900" algn="l">
              <a:buFont typeface="Arial" panose="020B0604020202020204" pitchFamily="34" charset="0"/>
              <a:buChar char="•"/>
            </a:pPr>
            <a:endParaRPr lang="en-GB" b="0" dirty="0">
              <a:latin typeface="Calibri" panose="020F05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rPr>
              <a:t>Communications reach</a:t>
            </a:r>
          </a:p>
          <a:p>
            <a:pPr marL="342900" indent="-342900" algn="l">
              <a:buFont typeface="Arial" panose="020B0604020202020204" pitchFamily="34" charset="0"/>
              <a:buChar char="•"/>
            </a:pPr>
            <a:endParaRPr lang="en-GB" b="0" dirty="0">
              <a:latin typeface="Calibri" panose="020F0502020204030204" pitchFamily="34" charset="0"/>
            </a:endParaRPr>
          </a:p>
          <a:p>
            <a:pPr marL="342900" indent="-342900" algn="l">
              <a:buFont typeface="Arial" panose="020B0604020202020204" pitchFamily="34" charset="0"/>
              <a:buChar char="•"/>
            </a:pPr>
            <a:r>
              <a:rPr lang="en-GB" b="0" dirty="0">
                <a:latin typeface="Calibri" panose="020F0502020204030204" pitchFamily="34" charset="0"/>
              </a:rPr>
              <a:t>Leverage CIRIA’s reach</a:t>
            </a:r>
          </a:p>
          <a:p>
            <a:pPr algn="l"/>
            <a:endParaRPr lang="en-GB" b="0" dirty="0">
              <a:latin typeface="Calibri" panose="020F0502020204030204" pitchFamily="34" charset="0"/>
            </a:endParaRPr>
          </a:p>
          <a:p>
            <a:pPr algn="l"/>
            <a:endParaRPr lang="en-GB" b="0" dirty="0">
              <a:latin typeface="Calibri" panose="020F0502020204030204" pitchFamily="34" charset="0"/>
            </a:endParaRPr>
          </a:p>
        </p:txBody>
      </p:sp>
      <p:graphicFrame>
        <p:nvGraphicFramePr>
          <p:cNvPr id="2" name="Diagram 1"/>
          <p:cNvGraphicFramePr/>
          <p:nvPr/>
        </p:nvGraphicFramePr>
        <p:xfrm>
          <a:off x="4374777" y="1821070"/>
          <a:ext cx="9385052" cy="6404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857563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374650" y="0"/>
            <a:ext cx="12007850" cy="3302000"/>
          </a:xfrm>
          <a:prstGeom prst="rect">
            <a:avLst/>
          </a:prstGeom>
        </p:spPr>
        <p:txBody>
          <a:bodyPr>
            <a:normAutofit/>
          </a:bodyPr>
          <a:lstStyle/>
          <a:p>
            <a:pPr algn="l"/>
            <a:r>
              <a:rPr lang="en-GB" sz="2400" b="1" u="sng" dirty="0">
                <a:latin typeface="Calibri" panose="020F0502020204030204" pitchFamily="34" charset="0"/>
              </a:rPr>
              <a:t>BUILDOFFSITE DRAFT TEMPLATE</a:t>
            </a:r>
            <a:br>
              <a:rPr lang="en-GB" sz="2200" dirty="0">
                <a:latin typeface="Calibri" panose="020F0502020204030204" pitchFamily="34" charset="0"/>
              </a:rPr>
            </a:br>
            <a:endParaRPr sz="2200" dirty="0">
              <a:latin typeface="Calibri" panose="020F0502020204030204" pitchFamily="34" charset="0"/>
            </a:endParaRPr>
          </a:p>
        </p:txBody>
      </p:sp>
      <p:sp>
        <p:nvSpPr>
          <p:cNvPr id="170" name="Title"/>
          <p:cNvSpPr txBox="1">
            <a:spLocks noGrp="1"/>
          </p:cNvSpPr>
          <p:nvPr>
            <p:ph type="body" idx="13"/>
          </p:nvPr>
        </p:nvSpPr>
        <p:spPr>
          <a:xfrm>
            <a:off x="7582046" y="8939788"/>
            <a:ext cx="4143763" cy="471924"/>
          </a:xfrm>
          <a:prstGeom prst="rect">
            <a:avLst/>
          </a:prstGeom>
        </p:spPr>
        <p:txBody>
          <a:bodyPr/>
          <a:lstStyle/>
          <a:p>
            <a:r>
              <a:rPr lang="en-GB" dirty="0"/>
              <a:t>Member Meeting – April 2021</a:t>
            </a:r>
            <a:endParaRPr dirty="0"/>
          </a:p>
        </p:txBody>
      </p:sp>
      <p:pic>
        <p:nvPicPr>
          <p:cNvPr id="2" name="Picture 1"/>
          <p:cNvPicPr>
            <a:picLocks noChangeAspect="1"/>
          </p:cNvPicPr>
          <p:nvPr/>
        </p:nvPicPr>
        <p:blipFill>
          <a:blip r:embed="rId3"/>
          <a:stretch>
            <a:fillRect/>
          </a:stretch>
        </p:blipFill>
        <p:spPr>
          <a:xfrm>
            <a:off x="0" y="1035254"/>
            <a:ext cx="13004800" cy="7285775"/>
          </a:xfrm>
          <a:prstGeom prst="rect">
            <a:avLst/>
          </a:prstGeom>
        </p:spPr>
      </p:pic>
      <p:sp>
        <p:nvSpPr>
          <p:cNvPr id="5" name="TextBox 4"/>
          <p:cNvSpPr txBox="1"/>
          <p:nvPr/>
        </p:nvSpPr>
        <p:spPr>
          <a:xfrm>
            <a:off x="374650" y="416495"/>
            <a:ext cx="1147603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dirty="0">
                <a:latin typeface="Calibri" panose="020F0502020204030204" pitchFamily="34" charset="0"/>
              </a:rPr>
              <a:t>Communications Reach </a:t>
            </a:r>
            <a:r>
              <a:rPr lang="en-GB" b="0" dirty="0">
                <a:latin typeface="Calibri" panose="020F0502020204030204" pitchFamily="34" charset="0"/>
              </a:rPr>
              <a:t> </a:t>
            </a:r>
          </a:p>
          <a:p>
            <a:pPr algn="l"/>
            <a:endParaRPr lang="en-GB" b="0" dirty="0">
              <a:latin typeface="Calibri" panose="020F0502020204030204" pitchFamily="34" charset="0"/>
            </a:endParaRPr>
          </a:p>
        </p:txBody>
      </p:sp>
    </p:spTree>
    <p:extLst>
      <p:ext uri="{BB962C8B-B14F-4D97-AF65-F5344CB8AC3E}">
        <p14:creationId xmlns:p14="http://schemas.microsoft.com/office/powerpoint/2010/main" val="122759829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644701" y="2552566"/>
            <a:ext cx="10464800" cy="3302000"/>
          </a:xfrm>
          <a:prstGeom prst="rect">
            <a:avLst/>
          </a:prstGeom>
        </p:spPr>
        <p:txBody>
          <a:bodyPr>
            <a:noAutofit/>
          </a:bodyPr>
          <a:lstStyle/>
          <a:p>
            <a:pPr algn="l"/>
            <a:r>
              <a:rPr lang="en-GB" sz="2800" b="1" dirty="0">
                <a:latin typeface="Calibri" panose="020F0502020204030204" pitchFamily="34" charset="0"/>
              </a:rPr>
              <a:t>AGENDA</a:t>
            </a:r>
            <a:br>
              <a:rPr lang="en-GB" sz="2800" dirty="0">
                <a:latin typeface="Calibri" panose="020F0502020204030204" pitchFamily="34" charset="0"/>
              </a:rPr>
            </a:br>
            <a:br>
              <a:rPr lang="en-GB" sz="2800" dirty="0">
                <a:latin typeface="Calibri" panose="020F0502020204030204" pitchFamily="34" charset="0"/>
              </a:rPr>
            </a:br>
            <a:r>
              <a:rPr lang="en-GB" sz="2400" b="1" dirty="0">
                <a:latin typeface="Calibri" panose="020F0502020204030204" pitchFamily="34" charset="0"/>
              </a:rPr>
              <a:t>10:05 – Roadmaps, pathways and building back to play better</a:t>
            </a:r>
            <a:br>
              <a:rPr lang="en-GB" sz="2400" b="1" dirty="0">
                <a:latin typeface="Calibri" panose="020F0502020204030204" pitchFamily="34" charset="0"/>
              </a:rPr>
            </a:br>
            <a:br>
              <a:rPr lang="en-GB" sz="2400" b="1" dirty="0">
                <a:latin typeface="Calibri" panose="020F0502020204030204" pitchFamily="34" charset="0"/>
              </a:rPr>
            </a:br>
            <a:r>
              <a:rPr lang="en-GB" sz="2400" b="1" dirty="0">
                <a:latin typeface="Calibri" panose="020F0502020204030204" pitchFamily="34" charset="0"/>
              </a:rPr>
              <a:t>10:10 – Collaborating for Impact: The Buildoffsite Manifesto</a:t>
            </a:r>
            <a:br>
              <a:rPr lang="en-GB" sz="2400" b="1" dirty="0">
                <a:latin typeface="Calibri" panose="020F0502020204030204" pitchFamily="34" charset="0"/>
              </a:rPr>
            </a:br>
            <a:br>
              <a:rPr lang="en-GB" sz="2400" b="1" dirty="0">
                <a:latin typeface="Calibri" panose="020F0502020204030204" pitchFamily="34" charset="0"/>
              </a:rPr>
            </a:br>
            <a:r>
              <a:rPr lang="en-GB" sz="2400" b="1" dirty="0">
                <a:latin typeface="Calibri" panose="020F0502020204030204" pitchFamily="34" charset="0"/>
              </a:rPr>
              <a:t>10:20 – Framing the network: Sector Working Group Launch</a:t>
            </a:r>
            <a:br>
              <a:rPr lang="en-GB" sz="2400" b="1" dirty="0">
                <a:latin typeface="Calibri" panose="020F0502020204030204" pitchFamily="34" charset="0"/>
              </a:rPr>
            </a:br>
            <a:br>
              <a:rPr lang="en-GB" sz="2400" b="1" dirty="0">
                <a:latin typeface="Calibri" panose="020F0502020204030204" pitchFamily="34" charset="0"/>
              </a:rPr>
            </a:br>
            <a:r>
              <a:rPr lang="en-GB" sz="2400" b="1" dirty="0">
                <a:latin typeface="Calibri" panose="020F0502020204030204" pitchFamily="34" charset="0"/>
              </a:rPr>
              <a:t>10:30 – The Client Perspective: Client Group Launch</a:t>
            </a:r>
            <a:br>
              <a:rPr lang="en-GB" sz="2400" b="1" dirty="0">
                <a:latin typeface="Calibri" panose="020F0502020204030204" pitchFamily="34" charset="0"/>
              </a:rPr>
            </a:br>
            <a:br>
              <a:rPr lang="en-GB" sz="2400" b="1" dirty="0">
                <a:latin typeface="Calibri" panose="020F0502020204030204" pitchFamily="34" charset="0"/>
              </a:rPr>
            </a:br>
            <a:r>
              <a:rPr lang="en-GB" sz="2400" b="1" dirty="0">
                <a:latin typeface="Calibri" panose="020F0502020204030204" pitchFamily="34" charset="0"/>
              </a:rPr>
              <a:t>10:35 – Revolutionising events and Knowledge sharing</a:t>
            </a:r>
            <a:br>
              <a:rPr lang="en-GB" sz="2400" b="1" dirty="0">
                <a:latin typeface="Calibri" panose="020F0502020204030204" pitchFamily="34" charset="0"/>
              </a:rPr>
            </a:br>
            <a:br>
              <a:rPr lang="en-GB" sz="2400" b="1" dirty="0">
                <a:latin typeface="Calibri" panose="020F0502020204030204" pitchFamily="34" charset="0"/>
              </a:rPr>
            </a:br>
            <a:r>
              <a:rPr lang="en-GB" sz="2400" b="1" dirty="0">
                <a:latin typeface="Calibri" panose="020F0502020204030204" pitchFamily="34" charset="0"/>
              </a:rPr>
              <a:t>10:40 – Q&amp;A</a:t>
            </a:r>
            <a:br>
              <a:rPr lang="en-GB" sz="2400" b="1" dirty="0">
                <a:latin typeface="Calibri" panose="020F0502020204030204" pitchFamily="34" charset="0"/>
              </a:rPr>
            </a:br>
            <a:br>
              <a:rPr lang="en-GB" sz="2400" b="1" dirty="0">
                <a:latin typeface="Calibri" panose="020F0502020204030204" pitchFamily="34" charset="0"/>
              </a:rPr>
            </a:br>
            <a:r>
              <a:rPr lang="en-GB" sz="2400" b="1" dirty="0">
                <a:latin typeface="Calibri" panose="020F0502020204030204" pitchFamily="34" charset="0"/>
              </a:rPr>
              <a:t>10:50 – Project &amp; Activity Updates</a:t>
            </a:r>
            <a:br>
              <a:rPr lang="en-GB" sz="2400" b="1" dirty="0">
                <a:latin typeface="Calibri" panose="020F0502020204030204" pitchFamily="34" charset="0"/>
              </a:rPr>
            </a:br>
            <a:br>
              <a:rPr lang="en-GB" sz="2400" b="1" dirty="0">
                <a:latin typeface="Calibri" panose="020F0502020204030204" pitchFamily="34" charset="0"/>
              </a:rPr>
            </a:br>
            <a:r>
              <a:rPr lang="en-GB" sz="2400" b="1" dirty="0">
                <a:latin typeface="Calibri" panose="020F0502020204030204" pitchFamily="34" charset="0"/>
              </a:rPr>
              <a:t>11:20 – Member Showcase &amp; Activity Updates</a:t>
            </a:r>
            <a:br>
              <a:rPr lang="en-GB" sz="2400" b="1" dirty="0">
                <a:latin typeface="Calibri" panose="020F0502020204030204" pitchFamily="34" charset="0"/>
              </a:rPr>
            </a:br>
            <a:br>
              <a:rPr lang="en-GB" sz="2400" b="1" dirty="0">
                <a:latin typeface="Calibri" panose="020F0502020204030204" pitchFamily="34" charset="0"/>
              </a:rPr>
            </a:br>
            <a:r>
              <a:rPr lang="en-GB" sz="2400" b="1" dirty="0">
                <a:latin typeface="Calibri" panose="020F0502020204030204" pitchFamily="34" charset="0"/>
              </a:rPr>
              <a:t>11:50 – A look forward</a:t>
            </a:r>
            <a:br>
              <a:rPr lang="en-GB" sz="2400" b="1" dirty="0">
                <a:latin typeface="Calibri" panose="020F0502020204030204" pitchFamily="34" charset="0"/>
              </a:rPr>
            </a:br>
            <a:br>
              <a:rPr lang="en-GB" sz="2400" b="1" dirty="0">
                <a:latin typeface="Calibri" panose="020F0502020204030204" pitchFamily="34" charset="0"/>
              </a:rPr>
            </a:br>
            <a:r>
              <a:rPr lang="en-GB" sz="2400" b="1" dirty="0">
                <a:latin typeface="Calibri" panose="020F0502020204030204" pitchFamily="34" charset="0"/>
              </a:rPr>
              <a:t>12:00 – Close</a:t>
            </a:r>
            <a:endParaRPr sz="2800" b="1" dirty="0">
              <a:latin typeface="Calibri" panose="020F0502020204030204" pitchFamily="34" charset="0"/>
            </a:endParaRPr>
          </a:p>
        </p:txBody>
      </p:sp>
      <p:sp>
        <p:nvSpPr>
          <p:cNvPr id="170" name="Title"/>
          <p:cNvSpPr txBox="1">
            <a:spLocks noGrp="1"/>
          </p:cNvSpPr>
          <p:nvPr>
            <p:ph type="body" idx="13"/>
          </p:nvPr>
        </p:nvSpPr>
        <p:spPr>
          <a:xfrm>
            <a:off x="7582045"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361886330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61010" y="2351932"/>
            <a:ext cx="10464800" cy="3302000"/>
          </a:xfrm>
          <a:prstGeom prst="rect">
            <a:avLst/>
          </a:prstGeom>
        </p:spPr>
        <p:txBody>
          <a:bodyPr>
            <a:noAutofit/>
          </a:bodyPr>
          <a:lstStyle/>
          <a:p>
            <a:r>
              <a:rPr lang="en-GB" sz="4800" b="1" dirty="0">
                <a:latin typeface="Calibri" panose="020F0502020204030204" pitchFamily="34" charset="0"/>
              </a:rPr>
              <a:t>Q&amp;A</a:t>
            </a: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259102807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2863850"/>
            <a:ext cx="10464800" cy="3302000"/>
          </a:xfrm>
          <a:prstGeom prst="rect">
            <a:avLst/>
          </a:prstGeom>
        </p:spPr>
        <p:txBody>
          <a:bodyPr>
            <a:noAutofit/>
          </a:bodyPr>
          <a:lstStyle/>
          <a:p>
            <a:r>
              <a:rPr lang="en-GB" sz="4800" b="1" dirty="0">
                <a:latin typeface="Calibri" panose="020F0502020204030204" pitchFamily="34" charset="0"/>
              </a:rPr>
              <a:t>PROJECT &amp; ACTIVITY UPDATES</a:t>
            </a:r>
            <a:br>
              <a:rPr lang="en-GB" sz="4800" dirty="0">
                <a:latin typeface="Calibri" panose="020F0502020204030204" pitchFamily="34" charset="0"/>
              </a:rPr>
            </a:br>
            <a:br>
              <a:rPr lang="en-GB" sz="4800" dirty="0">
                <a:latin typeface="Calibri" panose="020F0502020204030204" pitchFamily="34" charset="0"/>
              </a:rPr>
            </a:br>
            <a:r>
              <a:rPr lang="en-GB" sz="3200" b="1" dirty="0">
                <a:latin typeface="Calibri" panose="020F0502020204030204" pitchFamily="34" charset="0"/>
              </a:rPr>
              <a:t>Fareita Udoh, Project Manager, Buildoffsite</a:t>
            </a:r>
            <a:br>
              <a:rPr lang="en-GB" sz="3200" b="1" dirty="0">
                <a:latin typeface="Calibri" panose="020F0502020204030204" pitchFamily="34" charset="0"/>
              </a:rPr>
            </a:br>
            <a:r>
              <a:rPr lang="en-GB" sz="3200" b="1" dirty="0">
                <a:latin typeface="Calibri" panose="020F0502020204030204" pitchFamily="34" charset="0"/>
              </a:rPr>
              <a:t>Roger Marlow, Principal Consultant, Arcadis</a:t>
            </a:r>
            <a:br>
              <a:rPr lang="en-GB" sz="3200" b="1" dirty="0">
                <a:latin typeface="Calibri" panose="020F0502020204030204" pitchFamily="34" charset="0"/>
              </a:rPr>
            </a:br>
            <a:r>
              <a:rPr lang="en-GB" sz="3200" b="1" dirty="0">
                <a:latin typeface="Calibri" panose="020F0502020204030204" pitchFamily="34" charset="0"/>
              </a:rPr>
              <a:t>Nigel Fraser, Industry Advisor, Buildoffsite</a:t>
            </a: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416989844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pic>
        <p:nvPicPr>
          <p:cNvPr id="6" name="Picture 5">
            <a:extLst>
              <a:ext uri="{FF2B5EF4-FFF2-40B4-BE49-F238E27FC236}">
                <a16:creationId xmlns:a16="http://schemas.microsoft.com/office/drawing/2014/main" id="{99553415-869F-49C8-8679-A1C7169C6E17}"/>
              </a:ext>
            </a:extLst>
          </p:cNvPr>
          <p:cNvPicPr>
            <a:picLocks noChangeAspect="1"/>
          </p:cNvPicPr>
          <p:nvPr/>
        </p:nvPicPr>
        <p:blipFill rotWithShape="1">
          <a:blip r:embed="rId2"/>
          <a:srcRect l="18327" t="16681" r="15937" b="6376"/>
          <a:stretch/>
        </p:blipFill>
        <p:spPr>
          <a:xfrm>
            <a:off x="1018702" y="341888"/>
            <a:ext cx="10967395" cy="7988137"/>
          </a:xfrm>
          <a:prstGeom prst="rect">
            <a:avLst/>
          </a:prstGeom>
        </p:spPr>
      </p:pic>
    </p:spTree>
    <p:extLst>
      <p:ext uri="{BB962C8B-B14F-4D97-AF65-F5344CB8AC3E}">
        <p14:creationId xmlns:p14="http://schemas.microsoft.com/office/powerpoint/2010/main" val="92970208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1669143"/>
            <a:ext cx="10464800" cy="4496707"/>
          </a:xfrm>
          <a:prstGeom prst="rect">
            <a:avLst/>
          </a:prstGeom>
        </p:spPr>
        <p:txBody>
          <a:bodyPr>
            <a:noAutofit/>
          </a:bodyPr>
          <a:lstStyle/>
          <a:p>
            <a:pPr algn="l"/>
            <a:r>
              <a:rPr lang="en-GB" sz="3200" dirty="0">
                <a:solidFill>
                  <a:schemeClr val="tx1"/>
                </a:solidFill>
                <a:latin typeface="Calibri" panose="020F0502020204030204" pitchFamily="34" charset="0"/>
              </a:rPr>
              <a:t>In late 2020, BECG partnered with Buildoffsite to survey its members about the logistical and political challenges for the MMC sector.</a:t>
            </a:r>
            <a:br>
              <a:rPr lang="en-GB" sz="3200" dirty="0">
                <a:solidFill>
                  <a:schemeClr val="tx1"/>
                </a:solidFill>
                <a:latin typeface="Calibri" panose="020F0502020204030204" pitchFamily="34" charset="0"/>
              </a:rPr>
            </a:br>
            <a:br>
              <a:rPr lang="en-GB" sz="3200" dirty="0">
                <a:solidFill>
                  <a:schemeClr val="tx1"/>
                </a:solidFill>
                <a:latin typeface="Calibri" panose="020F0502020204030204" pitchFamily="34" charset="0"/>
              </a:rPr>
            </a:br>
            <a:r>
              <a:rPr lang="en-GB" sz="3200" dirty="0">
                <a:solidFill>
                  <a:schemeClr val="tx1"/>
                </a:solidFill>
                <a:latin typeface="Calibri" panose="020F0502020204030204" pitchFamily="34" charset="0"/>
              </a:rPr>
              <a:t>The following is a summary extract from the report which can be accessed shortly from our website, with the full report available from BECG.</a:t>
            </a:r>
            <a:endParaRPr sz="3200" dirty="0">
              <a:solidFill>
                <a:schemeClr val="tx1"/>
              </a:solidFill>
              <a:latin typeface="Calibri" panose="020F0502020204030204" pitchFamily="34" charset="0"/>
            </a:endParaRPr>
          </a:p>
        </p:txBody>
      </p:sp>
      <p:sp>
        <p:nvSpPr>
          <p:cNvPr id="170" name="Title"/>
          <p:cNvSpPr txBox="1">
            <a:spLocks noGrp="1"/>
          </p:cNvSpPr>
          <p:nvPr>
            <p:ph type="body" idx="13"/>
          </p:nvPr>
        </p:nvSpPr>
        <p:spPr>
          <a:xfrm>
            <a:off x="7582045"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349893213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6" y="8939788"/>
            <a:ext cx="4143763" cy="471924"/>
          </a:xfrm>
          <a:prstGeom prst="rect">
            <a:avLst/>
          </a:prstGeom>
        </p:spPr>
        <p:txBody>
          <a:bodyPr/>
          <a:lstStyle/>
          <a:p>
            <a:r>
              <a:rPr lang="en-GB" dirty="0"/>
              <a:t>Member Meeting – April 2021</a:t>
            </a:r>
            <a:endParaRPr dirty="0"/>
          </a:p>
        </p:txBody>
      </p:sp>
      <p:pic>
        <p:nvPicPr>
          <p:cNvPr id="3" name="Picture 2">
            <a:extLst>
              <a:ext uri="{FF2B5EF4-FFF2-40B4-BE49-F238E27FC236}">
                <a16:creationId xmlns:a16="http://schemas.microsoft.com/office/drawing/2014/main" id="{2045350D-911D-4C39-BA00-82CEABFDB411}"/>
              </a:ext>
            </a:extLst>
          </p:cNvPr>
          <p:cNvPicPr>
            <a:picLocks noChangeAspect="1"/>
          </p:cNvPicPr>
          <p:nvPr/>
        </p:nvPicPr>
        <p:blipFill rotWithShape="1">
          <a:blip r:embed="rId2"/>
          <a:srcRect l="22322" t="17857" r="19866" b="8730"/>
          <a:stretch/>
        </p:blipFill>
        <p:spPr>
          <a:xfrm>
            <a:off x="844730" y="232228"/>
            <a:ext cx="11315340" cy="8082383"/>
          </a:xfrm>
          <a:prstGeom prst="rect">
            <a:avLst/>
          </a:prstGeom>
        </p:spPr>
      </p:pic>
    </p:spTree>
    <p:extLst>
      <p:ext uri="{BB962C8B-B14F-4D97-AF65-F5344CB8AC3E}">
        <p14:creationId xmlns:p14="http://schemas.microsoft.com/office/powerpoint/2010/main" val="314067157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5BFA1C-3CEC-4F98-AA89-72722CD26B3A}"/>
              </a:ext>
            </a:extLst>
          </p:cNvPr>
          <p:cNvSpPr>
            <a:spLocks noGrp="1"/>
          </p:cNvSpPr>
          <p:nvPr>
            <p:ph type="title"/>
          </p:nvPr>
        </p:nvSpPr>
        <p:spPr/>
        <p:txBody>
          <a:bodyPr/>
          <a:lstStyle/>
          <a:p>
            <a:endParaRPr lang="en-GB" dirty="0"/>
          </a:p>
        </p:txBody>
      </p:sp>
      <p:pic>
        <p:nvPicPr>
          <p:cNvPr id="5" name="Picture 4">
            <a:extLst>
              <a:ext uri="{FF2B5EF4-FFF2-40B4-BE49-F238E27FC236}">
                <a16:creationId xmlns:a16="http://schemas.microsoft.com/office/drawing/2014/main" id="{F36EC777-9339-411D-A8E6-A2889569BD01}"/>
              </a:ext>
            </a:extLst>
          </p:cNvPr>
          <p:cNvPicPr>
            <a:picLocks noChangeAspect="1"/>
          </p:cNvPicPr>
          <p:nvPr/>
        </p:nvPicPr>
        <p:blipFill rotWithShape="1">
          <a:blip r:embed="rId2"/>
          <a:srcRect l="21842" t="17908" r="19814" b="7891"/>
          <a:stretch/>
        </p:blipFill>
        <p:spPr>
          <a:xfrm>
            <a:off x="963980" y="408570"/>
            <a:ext cx="10962131" cy="7842142"/>
          </a:xfrm>
          <a:prstGeom prst="rect">
            <a:avLst/>
          </a:prstGeom>
        </p:spPr>
      </p:pic>
      <p:sp>
        <p:nvSpPr>
          <p:cNvPr id="8" name="Title">
            <a:extLst>
              <a:ext uri="{FF2B5EF4-FFF2-40B4-BE49-F238E27FC236}">
                <a16:creationId xmlns:a16="http://schemas.microsoft.com/office/drawing/2014/main" id="{1E6A3F54-DF18-4FD6-9A1E-07C3921A578A}"/>
              </a:ext>
            </a:extLst>
          </p:cNvPr>
          <p:cNvSpPr txBox="1">
            <a:spLocks noGrp="1"/>
          </p:cNvSpPr>
          <p:nvPr>
            <p:ph type="body" sz="quarter" idx="13"/>
          </p:nvPr>
        </p:nvSpPr>
        <p:spPr>
          <a:xfrm>
            <a:off x="9267825" y="8940800"/>
            <a:ext cx="771525" cy="469900"/>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130774645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2863850"/>
            <a:ext cx="10464800" cy="3302000"/>
          </a:xfrm>
          <a:prstGeom prst="rect">
            <a:avLst/>
          </a:prstGeom>
        </p:spPr>
        <p:txBody>
          <a:bodyPr>
            <a:noAutofit/>
          </a:bodyPr>
          <a:lstStyle/>
          <a:p>
            <a:r>
              <a:rPr lang="en-GB" sz="4000" b="1" dirty="0">
                <a:latin typeface="+mj-lt"/>
                <a:cs typeface="Arial"/>
              </a:rPr>
              <a:t>OFFSITE DYNAMIC PURCHASING SYSTEM</a:t>
            </a:r>
            <a:br>
              <a:rPr lang="en-GB" sz="4000" dirty="0">
                <a:latin typeface="+mj-lt"/>
                <a:cs typeface="Arial"/>
              </a:rPr>
            </a:br>
            <a:br>
              <a:rPr lang="en-GB" sz="4000" dirty="0">
                <a:latin typeface="+mj-lt"/>
                <a:cs typeface="Arial"/>
              </a:rPr>
            </a:br>
            <a:r>
              <a:rPr lang="en-GB" sz="2800" dirty="0">
                <a:latin typeface="+mj-lt"/>
                <a:cs typeface="Arial"/>
              </a:rPr>
              <a:t>Buildoffsite is positioned as the authority on adoption and implementation of offsite</a:t>
            </a:r>
            <a:br>
              <a:rPr lang="en-GB" sz="2800" dirty="0">
                <a:latin typeface="+mj-lt"/>
              </a:rPr>
            </a:br>
            <a:endParaRPr sz="2800" dirty="0">
              <a:latin typeface="+mj-lt"/>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13897042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775769" y="2430714"/>
            <a:ext cx="10464800" cy="3302000"/>
          </a:xfrm>
          <a:prstGeom prst="rect">
            <a:avLst/>
          </a:prstGeom>
        </p:spPr>
        <p:txBody>
          <a:bodyPr>
            <a:noAutofit/>
          </a:bodyPr>
          <a:lstStyle/>
          <a:p>
            <a:pPr lvl="0" algn="l" rtl="0">
              <a:spcBef>
                <a:spcPts val="4200"/>
              </a:spcBef>
              <a:buClr>
                <a:srgbClr val="000000">
                  <a:lumMod val="65000"/>
                  <a:lumOff val="35000"/>
                </a:srgbClr>
              </a:buClr>
              <a:buSzPct val="145000"/>
            </a:pPr>
            <a:r>
              <a:rPr lang="en-GB" sz="4000" b="1" dirty="0">
                <a:latin typeface="Calibri" panose="020F0502020204030204" pitchFamily="34" charset="0"/>
                <a:cs typeface="Arial"/>
              </a:rPr>
              <a:t>Transformation at the centre</a:t>
            </a:r>
            <a:br>
              <a:rPr lang="en-GB" sz="4000" dirty="0">
                <a:latin typeface="+mj-lt"/>
                <a:cs typeface="Arial"/>
              </a:rPr>
            </a:br>
            <a:br>
              <a:rPr lang="en-GB" sz="4000" dirty="0">
                <a:latin typeface="+mj-lt"/>
                <a:cs typeface="Arial"/>
              </a:rPr>
            </a:br>
            <a:r>
              <a:rPr lang="en-US" sz="2800" dirty="0">
                <a:solidFill>
                  <a:schemeClr val="tx1"/>
                </a:solidFill>
                <a:latin typeface="Calibri" panose="020F0502020204030204" pitchFamily="34" charset="0"/>
                <a:cs typeface="Arial" panose="020B0604020202020204" pitchFamily="34" charset="0"/>
                <a:sym typeface="Helvetica Neue"/>
              </a:rPr>
              <a:t>Recovery and a fairer greener future for all</a:t>
            </a:r>
            <a:br>
              <a:rPr lang="en-US" sz="2800" dirty="0">
                <a:solidFill>
                  <a:schemeClr val="tx1"/>
                </a:solidFill>
                <a:latin typeface="Calibri" panose="020F0502020204030204" pitchFamily="34" charset="0"/>
                <a:cs typeface="Arial" panose="020B0604020202020204" pitchFamily="34" charset="0"/>
                <a:sym typeface="Helvetica Neue"/>
              </a:rPr>
            </a:br>
            <a:br>
              <a:rPr lang="en-US" sz="2800" dirty="0">
                <a:solidFill>
                  <a:schemeClr val="tx1"/>
                </a:solidFill>
                <a:latin typeface="Calibri" panose="020F0502020204030204" pitchFamily="34" charset="0"/>
                <a:cs typeface="Arial" panose="020B0604020202020204" pitchFamily="34" charset="0"/>
                <a:sym typeface="Helvetica Neue"/>
              </a:rPr>
            </a:br>
            <a:r>
              <a:rPr lang="en-US" sz="2800" dirty="0">
                <a:solidFill>
                  <a:schemeClr val="tx1"/>
                </a:solidFill>
                <a:latin typeface="Calibri" panose="020F0502020204030204" pitchFamily="34" charset="0"/>
                <a:sym typeface="Helvetica Neue"/>
              </a:rPr>
              <a:t>Make offsite </a:t>
            </a:r>
            <a:r>
              <a:rPr lang="en-US" sz="2800" b="1" dirty="0">
                <a:solidFill>
                  <a:schemeClr val="tx1"/>
                </a:solidFill>
                <a:latin typeface="Calibri" panose="020F0502020204030204" pitchFamily="34" charset="0"/>
                <a:sym typeface="Helvetica Neue"/>
              </a:rPr>
              <a:t>supply chain visible</a:t>
            </a:r>
            <a:br>
              <a:rPr lang="en-US" sz="2800" b="1" dirty="0">
                <a:solidFill>
                  <a:schemeClr val="tx1"/>
                </a:solidFill>
                <a:latin typeface="Calibri" panose="020F0502020204030204" pitchFamily="34" charset="0"/>
                <a:sym typeface="Helvetica Neue"/>
              </a:rPr>
            </a:br>
            <a:br>
              <a:rPr lang="en-US" sz="2800" b="1" dirty="0">
                <a:solidFill>
                  <a:schemeClr val="tx1"/>
                </a:solidFill>
                <a:latin typeface="Calibri" panose="020F0502020204030204" pitchFamily="34" charset="0"/>
                <a:sym typeface="Helvetica Neue"/>
              </a:rPr>
            </a:br>
            <a:r>
              <a:rPr lang="en-US" sz="2800" dirty="0">
                <a:solidFill>
                  <a:schemeClr val="tx1"/>
                </a:solidFill>
                <a:latin typeface="Calibri" panose="020F0502020204030204" pitchFamily="34" charset="0"/>
                <a:sym typeface="Helvetica Neue"/>
              </a:rPr>
              <a:t>Deliver </a:t>
            </a:r>
            <a:r>
              <a:rPr lang="en-US" sz="2800" b="1" dirty="0">
                <a:solidFill>
                  <a:schemeClr val="tx1"/>
                </a:solidFill>
                <a:latin typeface="Calibri" panose="020F0502020204030204" pitchFamily="34" charset="0"/>
                <a:sym typeface="Helvetica Neue"/>
              </a:rPr>
              <a:t>short</a:t>
            </a:r>
            <a:r>
              <a:rPr lang="en-US" sz="2800" b="1" dirty="0">
                <a:solidFill>
                  <a:schemeClr val="tx1"/>
                </a:solidFill>
                <a:latin typeface="Calibri" panose="020F0502020204030204" pitchFamily="34" charset="0"/>
                <a:cs typeface="Calibri Light"/>
                <a:sym typeface="Helvetica Neue"/>
              </a:rPr>
              <a:t> term</a:t>
            </a:r>
            <a:r>
              <a:rPr lang="en-US" sz="2800" b="1" dirty="0">
                <a:solidFill>
                  <a:schemeClr val="tx1"/>
                </a:solidFill>
                <a:latin typeface="Calibri" panose="020F0502020204030204" pitchFamily="34" charset="0"/>
                <a:sym typeface="Helvetica Neue"/>
              </a:rPr>
              <a:t> </a:t>
            </a:r>
            <a:r>
              <a:rPr lang="en-US" sz="2800" b="1" dirty="0">
                <a:solidFill>
                  <a:schemeClr val="tx1"/>
                </a:solidFill>
                <a:latin typeface="Calibri" panose="020F0502020204030204" pitchFamily="34" charset="0"/>
                <a:cs typeface="Calibri Light"/>
                <a:sym typeface="Helvetica Neue"/>
              </a:rPr>
              <a:t>impacts </a:t>
            </a:r>
            <a:r>
              <a:rPr lang="en-US" sz="2800" dirty="0">
                <a:solidFill>
                  <a:schemeClr val="tx1"/>
                </a:solidFill>
                <a:latin typeface="Calibri" panose="020F0502020204030204" pitchFamily="34" charset="0"/>
                <a:cs typeface="Calibri Light"/>
                <a:sym typeface="Helvetica Neue"/>
              </a:rPr>
              <a:t>and long term</a:t>
            </a:r>
            <a:r>
              <a:rPr lang="en-US" sz="2800" dirty="0">
                <a:solidFill>
                  <a:schemeClr val="tx1"/>
                </a:solidFill>
                <a:latin typeface="Calibri" panose="020F0502020204030204" pitchFamily="34" charset="0"/>
                <a:sym typeface="Helvetica Neue"/>
              </a:rPr>
              <a:t> change</a:t>
            </a:r>
            <a:br>
              <a:rPr lang="en-US" sz="2800" dirty="0">
                <a:solidFill>
                  <a:schemeClr val="tx1"/>
                </a:solidFill>
                <a:latin typeface="Calibri" panose="020F0502020204030204" pitchFamily="34" charset="0"/>
                <a:sym typeface="Helvetica Neue"/>
              </a:rPr>
            </a:br>
            <a:br>
              <a:rPr lang="en-US" sz="2800" dirty="0">
                <a:solidFill>
                  <a:schemeClr val="tx1"/>
                </a:solidFill>
                <a:latin typeface="Calibri" panose="020F0502020204030204" pitchFamily="34" charset="0"/>
                <a:sym typeface="Helvetica Neue"/>
              </a:rPr>
            </a:br>
            <a:r>
              <a:rPr lang="en-US" sz="2800" dirty="0">
                <a:solidFill>
                  <a:schemeClr val="tx1"/>
                </a:solidFill>
                <a:latin typeface="Calibri" panose="020F0502020204030204" pitchFamily="34" charset="0"/>
                <a:sym typeface="Helvetica Neue"/>
              </a:rPr>
              <a:t>Support more businesses delivering offsite solutions and make </a:t>
            </a:r>
            <a:r>
              <a:rPr lang="en-US" sz="2800" b="1" dirty="0">
                <a:solidFill>
                  <a:schemeClr val="tx1"/>
                </a:solidFill>
                <a:latin typeface="Calibri" panose="020F0502020204030204" pitchFamily="34" charset="0"/>
                <a:sym typeface="Helvetica Neue"/>
              </a:rPr>
              <a:t>access for buyers easier</a:t>
            </a:r>
            <a:br>
              <a:rPr lang="en-US" sz="2800" b="1" dirty="0">
                <a:solidFill>
                  <a:schemeClr val="tx1"/>
                </a:solidFill>
                <a:latin typeface="Calibri" panose="020F0502020204030204" pitchFamily="34" charset="0"/>
                <a:sym typeface="Helvetica Neue"/>
              </a:rPr>
            </a:br>
            <a:br>
              <a:rPr lang="en-US" sz="2800" b="1" dirty="0">
                <a:solidFill>
                  <a:schemeClr val="tx1"/>
                </a:solidFill>
                <a:latin typeface="Calibri" panose="020F0502020204030204" pitchFamily="34" charset="0"/>
                <a:sym typeface="Helvetica Neue"/>
              </a:rPr>
            </a:br>
            <a:r>
              <a:rPr lang="en-US" sz="2800" dirty="0">
                <a:solidFill>
                  <a:schemeClr val="tx1"/>
                </a:solidFill>
                <a:latin typeface="Calibri" panose="020F0502020204030204" pitchFamily="34" charset="0"/>
                <a:sym typeface="Helvetica Neue"/>
              </a:rPr>
              <a:t>Embed </a:t>
            </a:r>
            <a:r>
              <a:rPr lang="en-US" sz="2800" b="1" dirty="0">
                <a:solidFill>
                  <a:schemeClr val="tx1"/>
                </a:solidFill>
                <a:latin typeface="Calibri" panose="020F0502020204030204" pitchFamily="34" charset="0"/>
                <a:sym typeface="Helvetica Neue"/>
              </a:rPr>
              <a:t>supply chain solutions </a:t>
            </a:r>
            <a:r>
              <a:rPr lang="en-US" sz="2800" dirty="0">
                <a:solidFill>
                  <a:schemeClr val="tx1"/>
                </a:solidFill>
                <a:latin typeface="Calibri" panose="020F0502020204030204" pitchFamily="34" charset="0"/>
                <a:sym typeface="Helvetica Neue"/>
              </a:rPr>
              <a:t>into the market now to ensure construction and offsite bounce back stronger</a:t>
            </a:r>
            <a:br>
              <a:rPr lang="en-US" sz="2800" dirty="0">
                <a:solidFill>
                  <a:schemeClr val="tx1"/>
                </a:solidFill>
                <a:latin typeface="Calibri" panose="020F0502020204030204" pitchFamily="34" charset="0"/>
                <a:sym typeface="Helvetica Neue"/>
              </a:rPr>
            </a:br>
            <a:br>
              <a:rPr lang="en-GB" sz="2800" dirty="0">
                <a:solidFill>
                  <a:schemeClr val="tx1"/>
                </a:solidFill>
                <a:latin typeface="Calibri" panose="020F0502020204030204" pitchFamily="34" charset="0"/>
                <a:sym typeface="Helvetica Neue"/>
              </a:rPr>
            </a:br>
            <a:r>
              <a:rPr lang="en-US" sz="2800" b="1" dirty="0">
                <a:solidFill>
                  <a:schemeClr val="tx1"/>
                </a:solidFill>
                <a:latin typeface="Calibri" panose="020F0502020204030204" pitchFamily="34" charset="0"/>
                <a:sym typeface="Helvetica Neue"/>
              </a:rPr>
              <a:t>Creating a Dynamic Purchasing System </a:t>
            </a:r>
            <a:r>
              <a:rPr lang="en-US" sz="2800" dirty="0">
                <a:solidFill>
                  <a:schemeClr val="tx1"/>
                </a:solidFill>
                <a:latin typeface="Calibri" panose="020F0502020204030204" pitchFamily="34" charset="0"/>
                <a:sym typeface="Helvetica Neue"/>
              </a:rPr>
              <a:t>is the key to unlocking offsite &amp; fast market recovery for faster delivery of required buildings</a:t>
            </a:r>
            <a:endParaRPr sz="2800" dirty="0">
              <a:solidFill>
                <a:schemeClr val="tx1"/>
              </a:solidFill>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407195225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775769" y="2430714"/>
            <a:ext cx="10464800" cy="3302000"/>
          </a:xfrm>
          <a:prstGeom prst="rect">
            <a:avLst/>
          </a:prstGeom>
        </p:spPr>
        <p:txBody>
          <a:bodyPr>
            <a:noAutofit/>
          </a:bodyPr>
          <a:lstStyle/>
          <a:p>
            <a:pPr lvl="0" algn="l" rtl="0">
              <a:spcBef>
                <a:spcPts val="4200"/>
              </a:spcBef>
              <a:buClr>
                <a:srgbClr val="000000">
                  <a:lumMod val="65000"/>
                  <a:lumOff val="35000"/>
                </a:srgbClr>
              </a:buClr>
              <a:buSzPct val="145000"/>
            </a:pPr>
            <a:r>
              <a:rPr lang="en-GB" sz="4000" b="1" dirty="0">
                <a:latin typeface="Calibri" panose="020F0502020204030204" pitchFamily="34" charset="0"/>
                <a:cs typeface="Arial"/>
              </a:rPr>
              <a:t>What happens next?</a:t>
            </a:r>
            <a:br>
              <a:rPr lang="en-GB" sz="4000" dirty="0">
                <a:latin typeface="Calibri" panose="020F0502020204030204" pitchFamily="34" charset="0"/>
                <a:cs typeface="Arial"/>
              </a:rPr>
            </a:br>
            <a:br>
              <a:rPr lang="en-GB" sz="4000" dirty="0">
                <a:latin typeface="Calibri" panose="020F0502020204030204" pitchFamily="34" charset="0"/>
                <a:cs typeface="Arial"/>
              </a:rPr>
            </a:br>
            <a:r>
              <a:rPr lang="en-GB" sz="2700" dirty="0">
                <a:solidFill>
                  <a:schemeClr val="tx1"/>
                </a:solidFill>
                <a:latin typeface="Calibri" panose="020F0502020204030204" pitchFamily="34" charset="0"/>
                <a:cs typeface="Arial"/>
                <a:sym typeface="Helvetica Neue"/>
              </a:rPr>
              <a:t>Build a Dynamic Purchasing System for Offsite, hybrid &amp; traditional</a:t>
            </a:r>
            <a:br>
              <a:rPr lang="en-GB" sz="2700" dirty="0">
                <a:solidFill>
                  <a:schemeClr val="tx1"/>
                </a:solidFill>
                <a:latin typeface="Calibri" panose="020F0502020204030204" pitchFamily="34" charset="0"/>
                <a:cs typeface="Arial"/>
                <a:sym typeface="Helvetica Neue"/>
              </a:rPr>
            </a:br>
            <a:br>
              <a:rPr lang="en-GB" sz="2700" dirty="0">
                <a:solidFill>
                  <a:schemeClr val="tx1"/>
                </a:solidFill>
                <a:latin typeface="Calibri" panose="020F0502020204030204" pitchFamily="34" charset="0"/>
                <a:sym typeface="Helvetica Neue"/>
              </a:rPr>
            </a:br>
            <a:r>
              <a:rPr lang="en-GB" sz="2700" dirty="0">
                <a:solidFill>
                  <a:schemeClr val="tx1"/>
                </a:solidFill>
                <a:latin typeface="Calibri" panose="020F0502020204030204" pitchFamily="34" charset="0"/>
                <a:cs typeface="Arial"/>
                <a:sym typeface="Helvetica Neue"/>
              </a:rPr>
              <a:t>Deliver a prequalified database of suppliers</a:t>
            </a:r>
            <a:br>
              <a:rPr lang="en-GB" sz="2700" dirty="0">
                <a:solidFill>
                  <a:schemeClr val="tx1"/>
                </a:solidFill>
                <a:latin typeface="Calibri" panose="020F0502020204030204" pitchFamily="34" charset="0"/>
                <a:cs typeface="Arial"/>
                <a:sym typeface="Helvetica Neue"/>
              </a:rPr>
            </a:br>
            <a:br>
              <a:rPr lang="en-GB" sz="2700" dirty="0">
                <a:solidFill>
                  <a:schemeClr val="tx1"/>
                </a:solidFill>
                <a:latin typeface="Calibri" panose="020F0502020204030204" pitchFamily="34" charset="0"/>
                <a:cs typeface="Arial"/>
                <a:sym typeface="Helvetica Neue"/>
              </a:rPr>
            </a:br>
            <a:r>
              <a:rPr lang="en-GB" sz="2700" dirty="0">
                <a:solidFill>
                  <a:schemeClr val="tx1"/>
                </a:solidFill>
                <a:latin typeface="Calibri" panose="020F0502020204030204" pitchFamily="34" charset="0"/>
                <a:sym typeface="Helvetica Neue"/>
              </a:rPr>
              <a:t>Supplier validation across Financial, H&amp;S, Quality, Environmental, Carbon Credentials, </a:t>
            </a:r>
            <a:r>
              <a:rPr lang="en-GB" sz="2700" dirty="0">
                <a:solidFill>
                  <a:schemeClr val="tx1"/>
                </a:solidFill>
                <a:latin typeface="Calibri" panose="020F0502020204030204" pitchFamily="34" charset="0"/>
                <a:cs typeface="Arial"/>
                <a:sym typeface="Helvetica Neue"/>
              </a:rPr>
              <a:t>Build UK Common Assessment Standard (CAS)</a:t>
            </a:r>
            <a:br>
              <a:rPr lang="en-GB" sz="2700" dirty="0">
                <a:solidFill>
                  <a:schemeClr val="tx1"/>
                </a:solidFill>
                <a:latin typeface="Calibri" panose="020F0502020204030204" pitchFamily="34" charset="0"/>
                <a:cs typeface="Arial"/>
                <a:sym typeface="Helvetica Neue"/>
              </a:rPr>
            </a:br>
            <a:br>
              <a:rPr lang="en-GB" sz="2700" b="1" dirty="0">
                <a:solidFill>
                  <a:schemeClr val="tx1"/>
                </a:solidFill>
                <a:latin typeface="Calibri" panose="020F0502020204030204" pitchFamily="34" charset="0"/>
                <a:sym typeface="Helvetica Neue"/>
              </a:rPr>
            </a:br>
            <a:r>
              <a:rPr lang="en-GB" sz="2700" dirty="0">
                <a:solidFill>
                  <a:schemeClr val="tx1"/>
                </a:solidFill>
                <a:latin typeface="Calibri" panose="020F0502020204030204" pitchFamily="34" charset="0"/>
                <a:cs typeface="Arial"/>
                <a:sym typeface="Helvetica Neue"/>
              </a:rPr>
              <a:t>Buyer &amp; Supplier Procurement Training</a:t>
            </a:r>
            <a:br>
              <a:rPr lang="en-GB" sz="2700" dirty="0">
                <a:solidFill>
                  <a:schemeClr val="tx1"/>
                </a:solidFill>
                <a:latin typeface="Calibri" panose="020F0502020204030204" pitchFamily="34" charset="0"/>
                <a:cs typeface="Arial"/>
                <a:sym typeface="Helvetica Neue"/>
              </a:rPr>
            </a:br>
            <a:br>
              <a:rPr lang="en-GB" sz="2700" dirty="0">
                <a:solidFill>
                  <a:schemeClr val="tx1"/>
                </a:solidFill>
                <a:latin typeface="Calibri" panose="020F0502020204030204" pitchFamily="34" charset="0"/>
                <a:sym typeface="Helvetica Neue"/>
              </a:rPr>
            </a:br>
            <a:r>
              <a:rPr lang="en-GB" sz="2700" dirty="0">
                <a:solidFill>
                  <a:schemeClr val="tx1"/>
                </a:solidFill>
                <a:latin typeface="Calibri" panose="020F0502020204030204" pitchFamily="34" charset="0"/>
                <a:sym typeface="Helvetica Neue"/>
              </a:rPr>
              <a:t>Supplier/Premarket Engagement</a:t>
            </a:r>
            <a:br>
              <a:rPr lang="en-GB" sz="2700" dirty="0">
                <a:solidFill>
                  <a:schemeClr val="tx1"/>
                </a:solidFill>
                <a:latin typeface="Calibri" panose="020F0502020204030204" pitchFamily="34" charset="0"/>
                <a:sym typeface="Helvetica Neue"/>
              </a:rPr>
            </a:br>
            <a:br>
              <a:rPr lang="en-GB" sz="2700" dirty="0">
                <a:solidFill>
                  <a:schemeClr val="tx1"/>
                </a:solidFill>
                <a:latin typeface="Calibri" panose="020F0502020204030204" pitchFamily="34" charset="0"/>
                <a:sym typeface="Helvetica Neue"/>
              </a:rPr>
            </a:br>
            <a:r>
              <a:rPr lang="en-GB" sz="2700" dirty="0">
                <a:solidFill>
                  <a:schemeClr val="tx1"/>
                </a:solidFill>
                <a:latin typeface="Calibri" panose="020F0502020204030204" pitchFamily="34" charset="0"/>
                <a:sym typeface="Helvetica Neue"/>
              </a:rPr>
              <a:t>Meet the buyer events &amp; pipeline publication of opportunities</a:t>
            </a:r>
            <a:br>
              <a:rPr lang="en-GB" sz="2700" dirty="0">
                <a:solidFill>
                  <a:srgbClr val="000000">
                    <a:lumMod val="65000"/>
                    <a:lumOff val="35000"/>
                  </a:srgbClr>
                </a:solidFill>
                <a:latin typeface="Helvetica Neue Medium"/>
                <a:sym typeface="Helvetica Neue"/>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120165644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2259" y="2259"/>
          <a:ext cx="2258" cy="2258"/>
        </p:xfrm>
        <a:graphic>
          <a:graphicData uri="http://schemas.openxmlformats.org/presentationml/2006/ole">
            <mc:AlternateContent xmlns:mc="http://schemas.openxmlformats.org/markup-compatibility/2006">
              <mc:Choice xmlns:v="urn:schemas-microsoft-com:vml" Requires="v">
                <p:oleObj spid="_x0000_s40961" name="think-cell Slide" r:id="rId4" imgW="470" imgH="469" progId="TCLayout.ActiveDocument.1">
                  <p:embed/>
                </p:oleObj>
              </mc:Choice>
              <mc:Fallback>
                <p:oleObj name="think-cell Slide" r:id="rId4" imgW="470" imgH="469" progId="TCLayout.ActiveDocument.1">
                  <p:embed/>
                  <p:pic>
                    <p:nvPicPr>
                      <p:cNvPr id="6" name="Object 5" hidden="1"/>
                      <p:cNvPicPr/>
                      <p:nvPr/>
                    </p:nvPicPr>
                    <p:blipFill>
                      <a:blip r:embed="rId5"/>
                      <a:stretch>
                        <a:fillRect/>
                      </a:stretch>
                    </p:blipFill>
                    <p:spPr>
                      <a:xfrm>
                        <a:off x="2259" y="2259"/>
                        <a:ext cx="2258" cy="2258"/>
                      </a:xfrm>
                      <a:prstGeom prst="rect">
                        <a:avLst/>
                      </a:prstGeom>
                    </p:spPr>
                  </p:pic>
                </p:oleObj>
              </mc:Fallback>
            </mc:AlternateContent>
          </a:graphicData>
        </a:graphic>
      </p:graphicFrame>
      <p:sp>
        <p:nvSpPr>
          <p:cNvPr id="11" name="Title 10"/>
          <p:cNvSpPr>
            <a:spLocks noGrp="1"/>
          </p:cNvSpPr>
          <p:nvPr>
            <p:ph type="ctrTitle"/>
          </p:nvPr>
        </p:nvSpPr>
        <p:spPr/>
        <p:txBody>
          <a:bodyPr/>
          <a:lstStyle/>
          <a:p>
            <a:pPr algn="ctr"/>
            <a:r>
              <a:rPr lang="en-GB" sz="2560" b="1" u="sng" dirty="0">
                <a:ea typeface="Times New Roman" panose="02020603050405020304" pitchFamily="18" charset="0"/>
                <a:cs typeface="Times New Roman" panose="02020603050405020304" pitchFamily="18" charset="0"/>
              </a:rPr>
              <a:t>Update on Review of WIMES 8.02 &amp; Built Offsite Solutions</a:t>
            </a:r>
            <a:br>
              <a:rPr lang="en-GB" sz="2560" b="1" u="sng" dirty="0">
                <a:ea typeface="Times New Roman" panose="02020603050405020304" pitchFamily="18" charset="0"/>
                <a:cs typeface="Times New Roman" panose="02020603050405020304" pitchFamily="18" charset="0"/>
              </a:rPr>
            </a:br>
            <a:r>
              <a:rPr lang="en-GB" sz="2560" b="1" u="sng" dirty="0">
                <a:ea typeface="Times New Roman" panose="02020603050405020304" pitchFamily="18" charset="0"/>
                <a:cs typeface="Times New Roman" panose="02020603050405020304" pitchFamily="18" charset="0"/>
              </a:rPr>
              <a:t>for Chemical Dosing Equipment</a:t>
            </a:r>
            <a:br>
              <a:rPr lang="en-GB" sz="2560" b="1" u="sng" dirty="0">
                <a:ea typeface="Times New Roman" panose="02020603050405020304" pitchFamily="18" charset="0"/>
                <a:cs typeface="Times New Roman" panose="02020603050405020304" pitchFamily="18" charset="0"/>
              </a:rPr>
            </a:br>
            <a:br>
              <a:rPr lang="en-GB" sz="2560" b="1" u="sng" dirty="0">
                <a:ea typeface="Times New Roman" panose="02020603050405020304" pitchFamily="18" charset="0"/>
                <a:cs typeface="Times New Roman" panose="02020603050405020304" pitchFamily="18" charset="0"/>
              </a:rPr>
            </a:br>
            <a:r>
              <a:rPr lang="en-GB" sz="2560" b="1" u="sng" dirty="0">
                <a:ea typeface="Times New Roman" panose="02020603050405020304" pitchFamily="18" charset="0"/>
                <a:cs typeface="Times New Roman" panose="02020603050405020304" pitchFamily="18" charset="0"/>
              </a:rPr>
              <a:t>Roger Marlow - Arcadis</a:t>
            </a:r>
            <a:br>
              <a:rPr lang="en-GB" sz="2560" b="1" u="sng" dirty="0">
                <a:ea typeface="Times New Roman" panose="02020603050405020304" pitchFamily="18" charset="0"/>
                <a:cs typeface="Times New Roman" panose="02020603050405020304" pitchFamily="18" charset="0"/>
              </a:rPr>
            </a:br>
            <a:endParaRPr lang="en-GB" sz="2560" dirty="0">
              <a:latin typeface="Bembo" panose="02020502050201020203" pitchFamily="18" charset="0"/>
              <a:ea typeface="Times New Roman" panose="02020603050405020304" pitchFamily="18" charset="0"/>
              <a:cs typeface="Times New Roman" panose="02020603050405020304" pitchFamily="18" charset="0"/>
            </a:endParaRPr>
          </a:p>
        </p:txBody>
      </p:sp>
      <p:sp>
        <p:nvSpPr>
          <p:cNvPr id="12" name="Subtitle 11"/>
          <p:cNvSpPr>
            <a:spLocks noGrp="1"/>
          </p:cNvSpPr>
          <p:nvPr>
            <p:ph type="subTitle" idx="1"/>
          </p:nvPr>
        </p:nvSpPr>
        <p:spPr/>
        <p:txBody>
          <a:bodyPr/>
          <a:lstStyle/>
          <a:p>
            <a:r>
              <a:rPr lang="en-GB" dirty="0"/>
              <a:t>Buildoffsite &amp; Arcadis</a:t>
            </a:r>
          </a:p>
        </p:txBody>
      </p:sp>
      <p:sp>
        <p:nvSpPr>
          <p:cNvPr id="13" name="Text Placeholder 12"/>
          <p:cNvSpPr>
            <a:spLocks noGrp="1"/>
          </p:cNvSpPr>
          <p:nvPr>
            <p:ph type="body" sz="quarter" idx="10"/>
          </p:nvPr>
        </p:nvSpPr>
        <p:spPr/>
        <p:txBody>
          <a:bodyPr/>
          <a:lstStyle/>
          <a:p>
            <a:r>
              <a:rPr lang="en-GB" dirty="0"/>
              <a:t>8</a:t>
            </a:r>
            <a:r>
              <a:rPr lang="en-GB" baseline="30000" dirty="0"/>
              <a:t>th</a:t>
            </a:r>
            <a:r>
              <a:rPr lang="en-GB" dirty="0"/>
              <a:t> April 2021</a:t>
            </a:r>
          </a:p>
        </p:txBody>
      </p:sp>
      <p:sp>
        <p:nvSpPr>
          <p:cNvPr id="14" name="Text Placeholder 13"/>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2772561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2863850"/>
            <a:ext cx="10464800" cy="3302000"/>
          </a:xfrm>
          <a:prstGeom prst="rect">
            <a:avLst/>
          </a:prstGeom>
        </p:spPr>
        <p:txBody>
          <a:bodyPr>
            <a:noAutofit/>
          </a:bodyPr>
          <a:lstStyle/>
          <a:p>
            <a:r>
              <a:rPr lang="en-GB" sz="4800" b="1" dirty="0">
                <a:latin typeface="Calibri" panose="020F0502020204030204" pitchFamily="34" charset="0"/>
              </a:rPr>
              <a:t>ROADMAPS, PATHWAYS &amp; BUILDING BACK TO PLAY BETTER</a:t>
            </a:r>
            <a:br>
              <a:rPr lang="en-GB" sz="4800" dirty="0">
                <a:latin typeface="Calibri" panose="020F0502020204030204" pitchFamily="34" charset="0"/>
              </a:rPr>
            </a:br>
            <a:br>
              <a:rPr lang="en-GB" sz="4800" dirty="0">
                <a:latin typeface="Calibri" panose="020F0502020204030204" pitchFamily="34" charset="0"/>
              </a:rPr>
            </a:br>
            <a:r>
              <a:rPr lang="en-GB" sz="3200" b="1" dirty="0">
                <a:latin typeface="Calibri" panose="020F0502020204030204" pitchFamily="34" charset="0"/>
              </a:rPr>
              <a:t>Leanne Clowting</a:t>
            </a:r>
            <a:br>
              <a:rPr lang="en-GB" sz="3200" b="1" dirty="0">
                <a:latin typeface="Calibri" panose="020F0502020204030204" pitchFamily="34" charset="0"/>
              </a:rPr>
            </a:br>
            <a:r>
              <a:rPr lang="en-GB" sz="3200" b="1" dirty="0">
                <a:latin typeface="Calibri" panose="020F0502020204030204" pitchFamily="34" charset="0"/>
              </a:rPr>
              <a:t>Executive Director, CIRIA</a:t>
            </a: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427405517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ChangeArrowheads="1"/>
          </p:cNvSpPr>
          <p:nvPr/>
        </p:nvSpPr>
        <p:spPr bwMode="auto">
          <a:xfrm>
            <a:off x="650241" y="1"/>
            <a:ext cx="7545493" cy="2111023"/>
          </a:xfrm>
          <a:prstGeom prst="rect">
            <a:avLst/>
          </a:prstGeom>
          <a:noFill/>
          <a:ln w="9525">
            <a:noFill/>
            <a:miter lim="800000"/>
            <a:headEnd/>
            <a:tailEnd/>
          </a:ln>
          <a:effectLst/>
        </p:spPr>
        <p:txBody>
          <a:bodyPr lIns="0" tIns="0" rIns="0" bIns="0" anchor="ctr"/>
          <a:lstStyle/>
          <a:p>
            <a:pPr defTabSz="1300460" hangingPunct="1"/>
            <a:r>
              <a:rPr lang="en-GB" sz="4551" b="0" kern="1200" dirty="0">
                <a:solidFill>
                  <a:prstClr val="white"/>
                </a:solidFill>
                <a:latin typeface="Arial Black" pitchFamily="34" charset="0"/>
                <a:ea typeface="+mn-ea"/>
                <a:cs typeface="+mn-cs"/>
              </a:rPr>
              <a:t>WIMES 8.02 – Phase 1 Review</a:t>
            </a:r>
          </a:p>
        </p:txBody>
      </p:sp>
      <p:sp>
        <p:nvSpPr>
          <p:cNvPr id="5" name="Content Placeholder 1"/>
          <p:cNvSpPr txBox="1">
            <a:spLocks/>
          </p:cNvSpPr>
          <p:nvPr/>
        </p:nvSpPr>
        <p:spPr>
          <a:xfrm>
            <a:off x="203201" y="2255521"/>
            <a:ext cx="11891264" cy="5966403"/>
          </a:xfrm>
          <a:prstGeom prst="rect">
            <a:avLst/>
          </a:prstGeom>
        </p:spPr>
        <p:txBody>
          <a:bodyPr/>
          <a:lstStyle>
            <a:lvl1pPr marL="342900" indent="-342900" algn="l" rtl="0" fontAlgn="base">
              <a:spcBef>
                <a:spcPct val="45000"/>
              </a:spcBef>
              <a:spcAft>
                <a:spcPct val="0"/>
              </a:spcAft>
              <a:buClr>
                <a:srgbClr val="00478E"/>
              </a:buClr>
              <a:buChar char="•"/>
              <a:defRPr sz="2200">
                <a:solidFill>
                  <a:schemeClr val="bg2"/>
                </a:solidFill>
                <a:latin typeface="+mn-lt"/>
                <a:ea typeface="+mn-ea"/>
                <a:cs typeface="+mn-cs"/>
              </a:defRPr>
            </a:lvl1pPr>
            <a:lvl2pPr marL="742950" indent="-285750" algn="l" rtl="0" fontAlgn="base">
              <a:spcBef>
                <a:spcPct val="45000"/>
              </a:spcBef>
              <a:spcAft>
                <a:spcPct val="0"/>
              </a:spcAft>
              <a:buClr>
                <a:srgbClr val="00478E"/>
              </a:buClr>
              <a:buChar char="–"/>
              <a:defRPr sz="2000">
                <a:solidFill>
                  <a:schemeClr val="bg2"/>
                </a:solidFill>
                <a:latin typeface="+mn-lt"/>
              </a:defRPr>
            </a:lvl2pPr>
            <a:lvl3pPr marL="1143000" indent="-228600" algn="l" rtl="0" fontAlgn="base">
              <a:spcBef>
                <a:spcPct val="45000"/>
              </a:spcBef>
              <a:spcAft>
                <a:spcPct val="0"/>
              </a:spcAft>
              <a:buClr>
                <a:srgbClr val="00478E"/>
              </a:buClr>
              <a:buChar char="•"/>
              <a:defRPr>
                <a:solidFill>
                  <a:schemeClr val="bg2"/>
                </a:solidFill>
                <a:latin typeface="+mn-lt"/>
              </a:defRPr>
            </a:lvl3pPr>
            <a:lvl4pPr marL="1600200" indent="-228600" algn="l" rtl="0" fontAlgn="base">
              <a:spcBef>
                <a:spcPct val="45000"/>
              </a:spcBef>
              <a:spcAft>
                <a:spcPct val="0"/>
              </a:spcAft>
              <a:buClr>
                <a:srgbClr val="00478E"/>
              </a:buClr>
              <a:buChar char="–"/>
              <a:defRPr sz="1600">
                <a:solidFill>
                  <a:schemeClr val="bg2"/>
                </a:solidFill>
                <a:latin typeface="+mn-lt"/>
              </a:defRPr>
            </a:lvl4pPr>
            <a:lvl5pPr marL="2057400" indent="-228600" algn="l" rtl="0" fontAlgn="base">
              <a:spcBef>
                <a:spcPct val="45000"/>
              </a:spcBef>
              <a:spcAft>
                <a:spcPct val="0"/>
              </a:spcAft>
              <a:buClr>
                <a:srgbClr val="00478E"/>
              </a:buClr>
              <a:buChar char="»"/>
              <a:defRPr sz="1400">
                <a:solidFill>
                  <a:schemeClr val="bg2"/>
                </a:solidFill>
                <a:latin typeface="+mn-lt"/>
              </a:defRPr>
            </a:lvl5pPr>
            <a:lvl6pPr marL="2514600" indent="-228600" algn="l" rtl="0" fontAlgn="base">
              <a:spcBef>
                <a:spcPct val="45000"/>
              </a:spcBef>
              <a:spcAft>
                <a:spcPct val="0"/>
              </a:spcAft>
              <a:buClr>
                <a:srgbClr val="00478E"/>
              </a:buClr>
              <a:buChar char="»"/>
              <a:defRPr sz="1400">
                <a:solidFill>
                  <a:schemeClr val="bg2"/>
                </a:solidFill>
                <a:latin typeface="+mn-lt"/>
              </a:defRPr>
            </a:lvl6pPr>
            <a:lvl7pPr marL="2971800" indent="-228600" algn="l" rtl="0" fontAlgn="base">
              <a:spcBef>
                <a:spcPct val="45000"/>
              </a:spcBef>
              <a:spcAft>
                <a:spcPct val="0"/>
              </a:spcAft>
              <a:buClr>
                <a:srgbClr val="00478E"/>
              </a:buClr>
              <a:buChar char="»"/>
              <a:defRPr sz="1400">
                <a:solidFill>
                  <a:schemeClr val="bg2"/>
                </a:solidFill>
                <a:latin typeface="+mn-lt"/>
              </a:defRPr>
            </a:lvl7pPr>
            <a:lvl8pPr marL="3429000" indent="-228600" algn="l" rtl="0" fontAlgn="base">
              <a:spcBef>
                <a:spcPct val="45000"/>
              </a:spcBef>
              <a:spcAft>
                <a:spcPct val="0"/>
              </a:spcAft>
              <a:buClr>
                <a:srgbClr val="00478E"/>
              </a:buClr>
              <a:buChar char="»"/>
              <a:defRPr sz="1400">
                <a:solidFill>
                  <a:schemeClr val="bg2"/>
                </a:solidFill>
                <a:latin typeface="+mn-lt"/>
              </a:defRPr>
            </a:lvl8pPr>
            <a:lvl9pPr marL="3886200" indent="-228600" algn="l" rtl="0" fontAlgn="base">
              <a:spcBef>
                <a:spcPct val="45000"/>
              </a:spcBef>
              <a:spcAft>
                <a:spcPct val="0"/>
              </a:spcAft>
              <a:buClr>
                <a:srgbClr val="00478E"/>
              </a:buClr>
              <a:buChar char="»"/>
              <a:defRPr sz="1400">
                <a:solidFill>
                  <a:schemeClr val="bg2"/>
                </a:solidFill>
                <a:latin typeface="+mn-lt"/>
              </a:defRPr>
            </a:lvl9pPr>
          </a:lstStyle>
          <a:p>
            <a:pPr marL="487672" indent="-487672" algn="just" defTabSz="1083716" hangingPunct="1">
              <a:spcBef>
                <a:spcPts val="2560"/>
              </a:spcBef>
              <a:buClrTx/>
              <a:defRPr/>
            </a:pPr>
            <a:r>
              <a:rPr lang="en-GB" sz="3413" dirty="0">
                <a:solidFill>
                  <a:prstClr val="black"/>
                </a:solidFill>
                <a:highlight>
                  <a:srgbClr val="F9F9F9"/>
                </a:highlight>
                <a:latin typeface="Arial" panose="020B0604020202020204" pitchFamily="34" charset="0"/>
                <a:cs typeface="Arial" panose="020B0604020202020204" pitchFamily="34" charset="0"/>
              </a:rPr>
              <a:t>WIMES 8.02 update  </a:t>
            </a:r>
            <a:r>
              <a:rPr lang="en-GB" sz="3413" b="0" dirty="0">
                <a:solidFill>
                  <a:prstClr val="black"/>
                </a:solidFill>
                <a:highlight>
                  <a:srgbClr val="F9F9F9"/>
                </a:highlight>
                <a:latin typeface="Arial" panose="020B0604020202020204" pitchFamily="34" charset="0"/>
                <a:cs typeface="Arial" panose="020B0604020202020204" pitchFamily="34" charset="0"/>
              </a:rPr>
              <a:t>- so far comprised 5 webinars including a Supply Chain Showcase December 2020</a:t>
            </a:r>
          </a:p>
          <a:p>
            <a:pPr marL="487672" indent="-487672" algn="just" defTabSz="1083716" hangingPunct="1">
              <a:spcBef>
                <a:spcPts val="2560"/>
              </a:spcBef>
              <a:buClrTx/>
              <a:defRPr/>
            </a:pPr>
            <a:r>
              <a:rPr lang="en-GB" sz="3413" dirty="0">
                <a:solidFill>
                  <a:prstClr val="black"/>
                </a:solidFill>
                <a:highlight>
                  <a:srgbClr val="F9F9F9"/>
                </a:highlight>
                <a:latin typeface="Arial" panose="020B0604020202020204" pitchFamily="34" charset="0"/>
                <a:cs typeface="Arial" panose="020B0604020202020204" pitchFamily="34" charset="0"/>
              </a:rPr>
              <a:t>BIM4Water Product Data Templates </a:t>
            </a:r>
            <a:r>
              <a:rPr lang="en-GB" sz="3413" b="0" dirty="0">
                <a:solidFill>
                  <a:prstClr val="black"/>
                </a:solidFill>
                <a:highlight>
                  <a:srgbClr val="F9F9F9"/>
                </a:highlight>
                <a:latin typeface="Arial" panose="020B0604020202020204" pitchFamily="34" charset="0"/>
                <a:cs typeface="Arial" panose="020B0604020202020204" pitchFamily="34" charset="0"/>
              </a:rPr>
              <a:t>- Pump Centre (WIMES), the BIM4Water SLG and chemical dosing system suppliers working together to agree the format and content of these PDTs</a:t>
            </a:r>
          </a:p>
          <a:p>
            <a:pPr marL="487672" indent="-487672" algn="just" defTabSz="1083716" hangingPunct="1">
              <a:spcBef>
                <a:spcPts val="2560"/>
              </a:spcBef>
              <a:buClrTx/>
              <a:defRPr/>
            </a:pPr>
            <a:r>
              <a:rPr lang="en-GB" sz="3413" dirty="0">
                <a:solidFill>
                  <a:prstClr val="black"/>
                </a:solidFill>
                <a:highlight>
                  <a:srgbClr val="F9F9F9"/>
                </a:highlight>
                <a:latin typeface="Arial" panose="020B0604020202020204" pitchFamily="34" charset="0"/>
                <a:cs typeface="Arial" panose="020B0604020202020204" pitchFamily="34" charset="0"/>
              </a:rPr>
              <a:t>Water Industry (WIMES) embodied carbon calculator</a:t>
            </a:r>
          </a:p>
          <a:p>
            <a:pPr marL="487672" indent="-487672" algn="just" defTabSz="1083716" hangingPunct="1">
              <a:spcBef>
                <a:spcPts val="2560"/>
              </a:spcBef>
              <a:buClrTx/>
              <a:defRPr/>
            </a:pPr>
            <a:r>
              <a:rPr lang="en-GB" sz="3413" dirty="0" err="1">
                <a:solidFill>
                  <a:prstClr val="black"/>
                </a:solidFill>
                <a:highlight>
                  <a:srgbClr val="F9F9F9"/>
                </a:highlight>
                <a:latin typeface="Arial" panose="020B0604020202020204" pitchFamily="34" charset="0"/>
                <a:cs typeface="Arial" panose="020B0604020202020204" pitchFamily="34" charset="0"/>
              </a:rPr>
              <a:t>DfMA</a:t>
            </a:r>
            <a:r>
              <a:rPr lang="en-GB" sz="3413" dirty="0">
                <a:solidFill>
                  <a:prstClr val="black"/>
                </a:solidFill>
                <a:highlight>
                  <a:srgbClr val="F9F9F9"/>
                </a:highlight>
                <a:latin typeface="Arial" panose="020B0604020202020204" pitchFamily="34" charset="0"/>
                <a:cs typeface="Arial" panose="020B0604020202020204" pitchFamily="34" charset="0"/>
              </a:rPr>
              <a:t> guide for dosing equipment - </a:t>
            </a:r>
            <a:r>
              <a:rPr lang="en-GB" sz="3413" b="0" dirty="0">
                <a:solidFill>
                  <a:prstClr val="black"/>
                </a:solidFill>
                <a:highlight>
                  <a:srgbClr val="F9F9F9"/>
                </a:highlight>
                <a:latin typeface="Arial" panose="020B0604020202020204" pitchFamily="34" charset="0"/>
                <a:cs typeface="Arial" panose="020B0604020202020204" pitchFamily="34" charset="0"/>
              </a:rPr>
              <a:t>WIMES/Water Hub to jointly publish</a:t>
            </a:r>
            <a:endParaRPr lang="en-GB" sz="2560" dirty="0">
              <a:solidFill>
                <a:srgbClr val="37ACAF"/>
              </a:solidFill>
              <a:highlight>
                <a:srgbClr val="F9F9F9"/>
              </a:highlight>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01CAB899-3098-4D95-AC41-EB348FE75A31}"/>
              </a:ext>
            </a:extLst>
          </p:cNvPr>
          <p:cNvSpPr>
            <a:spLocks noGrp="1"/>
          </p:cNvSpPr>
          <p:nvPr>
            <p:ph type="title"/>
          </p:nvPr>
        </p:nvSpPr>
        <p:spPr/>
        <p:txBody>
          <a:bodyPr/>
          <a:lstStyle/>
          <a:p>
            <a:r>
              <a:rPr lang="en-GB" dirty="0"/>
              <a:t>What are we working on/promoting?</a:t>
            </a:r>
          </a:p>
        </p:txBody>
      </p:sp>
      <p:sp>
        <p:nvSpPr>
          <p:cNvPr id="6" name="Text Placeholder 5">
            <a:extLst>
              <a:ext uri="{FF2B5EF4-FFF2-40B4-BE49-F238E27FC236}">
                <a16:creationId xmlns:a16="http://schemas.microsoft.com/office/drawing/2014/main" id="{1DA190ED-83AA-4E6B-9294-9C329EA2FE3C}"/>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71303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66B8-3E56-4CFE-AD75-4EF4C0248FA5}"/>
              </a:ext>
            </a:extLst>
          </p:cNvPr>
          <p:cNvSpPr>
            <a:spLocks noGrp="1"/>
          </p:cNvSpPr>
          <p:nvPr>
            <p:ph type="title"/>
          </p:nvPr>
        </p:nvSpPr>
        <p:spPr>
          <a:xfrm>
            <a:off x="894080" y="693590"/>
            <a:ext cx="8191218" cy="862022"/>
          </a:xfrm>
        </p:spPr>
        <p:txBody>
          <a:bodyPr/>
          <a:lstStyle/>
          <a:p>
            <a:r>
              <a:rPr lang="en-GB" dirty="0">
                <a:highlight>
                  <a:srgbClr val="F9F9F9"/>
                </a:highlight>
              </a:rPr>
              <a:t>What is WIMES?</a:t>
            </a:r>
          </a:p>
        </p:txBody>
      </p:sp>
      <p:sp>
        <p:nvSpPr>
          <p:cNvPr id="3" name="Content Placeholder 2">
            <a:extLst>
              <a:ext uri="{FF2B5EF4-FFF2-40B4-BE49-F238E27FC236}">
                <a16:creationId xmlns:a16="http://schemas.microsoft.com/office/drawing/2014/main" id="{17E5A261-BEF9-4C96-932B-801C87978CE5}"/>
              </a:ext>
            </a:extLst>
          </p:cNvPr>
          <p:cNvSpPr>
            <a:spLocks noGrp="1"/>
          </p:cNvSpPr>
          <p:nvPr>
            <p:ph idx="1"/>
          </p:nvPr>
        </p:nvSpPr>
        <p:spPr>
          <a:xfrm>
            <a:off x="375694" y="2271327"/>
            <a:ext cx="11718770" cy="6412087"/>
          </a:xfrm>
        </p:spPr>
        <p:txBody>
          <a:bodyPr/>
          <a:lstStyle/>
          <a:p>
            <a:pPr marL="636683" indent="-636683" algn="just">
              <a:buFont typeface="Arial" panose="020B0604020202020204" pitchFamily="34" charset="0"/>
              <a:buChar char="•"/>
            </a:pPr>
            <a:r>
              <a:rPr lang="en-GB" sz="3129" dirty="0">
                <a:solidFill>
                  <a:schemeClr val="tx1"/>
                </a:solidFill>
                <a:highlight>
                  <a:srgbClr val="F9F9F9"/>
                </a:highlight>
              </a:rPr>
              <a:t>WIMES stands for Water Industry Mechanical &amp; Electrical Specifications</a:t>
            </a:r>
          </a:p>
          <a:p>
            <a:pPr marL="636683" indent="-636683" algn="just">
              <a:buFont typeface="Arial" panose="020B0604020202020204" pitchFamily="34" charset="0"/>
              <a:buChar char="•"/>
            </a:pPr>
            <a:r>
              <a:rPr lang="en-GB" sz="3129" dirty="0">
                <a:solidFill>
                  <a:schemeClr val="tx1"/>
                </a:solidFill>
                <a:highlight>
                  <a:srgbClr val="F9F9F9"/>
                </a:highlight>
              </a:rPr>
              <a:t>The WIMES have been managed by the Pump Centre for over 25 years</a:t>
            </a:r>
          </a:p>
          <a:p>
            <a:pPr marL="636683" indent="-636683" algn="just">
              <a:buFont typeface="Arial" panose="020B0604020202020204" pitchFamily="34" charset="0"/>
              <a:buChar char="•"/>
            </a:pPr>
            <a:r>
              <a:rPr lang="en-GB" sz="3129" dirty="0">
                <a:solidFill>
                  <a:schemeClr val="tx1"/>
                </a:solidFill>
                <a:highlight>
                  <a:srgbClr val="F9F9F9"/>
                </a:highlight>
              </a:rPr>
              <a:t>There are over 80 WIMES available, ranging from simple items, such as pumps and motors, to complicated package plant</a:t>
            </a:r>
          </a:p>
          <a:p>
            <a:pPr marL="636683" indent="-636683" algn="just">
              <a:buFont typeface="Arial" panose="020B0604020202020204" pitchFamily="34" charset="0"/>
              <a:buChar char="•"/>
            </a:pPr>
            <a:r>
              <a:rPr lang="en-GB" sz="3129" dirty="0">
                <a:solidFill>
                  <a:schemeClr val="tx1"/>
                </a:solidFill>
                <a:highlight>
                  <a:srgbClr val="F9F9F9"/>
                </a:highlight>
              </a:rPr>
              <a:t>All of the UK’s WASCs and WSCs use the WIMES</a:t>
            </a:r>
          </a:p>
          <a:p>
            <a:pPr marL="636683" indent="-636683" algn="just">
              <a:buFont typeface="Arial" panose="020B0604020202020204" pitchFamily="34" charset="0"/>
              <a:buChar char="•"/>
            </a:pPr>
            <a:r>
              <a:rPr lang="en-GB" sz="3129" dirty="0">
                <a:solidFill>
                  <a:schemeClr val="tx1"/>
                </a:solidFill>
                <a:highlight>
                  <a:srgbClr val="F9F9F9"/>
                </a:highlight>
              </a:rPr>
              <a:t>A full list of the WIMES and their associated resources can be found at </a:t>
            </a:r>
            <a:r>
              <a:rPr lang="en-GB" sz="3129" dirty="0">
                <a:solidFill>
                  <a:schemeClr val="tx1"/>
                </a:solidFill>
                <a:highlight>
                  <a:srgbClr val="F9F9F9"/>
                </a:highlight>
                <a:hlinkClick r:id="rId2"/>
              </a:rPr>
              <a:t>www.pumpcentre.com</a:t>
            </a:r>
            <a:endParaRPr lang="en-GB" sz="3129" dirty="0">
              <a:solidFill>
                <a:schemeClr val="tx1"/>
              </a:solidFill>
              <a:highlight>
                <a:srgbClr val="F9F9F9"/>
              </a:highlight>
            </a:endParaRPr>
          </a:p>
          <a:p>
            <a:pPr marL="636683" indent="-636683" algn="just">
              <a:buFont typeface="Arial" panose="020B0604020202020204" pitchFamily="34" charset="0"/>
              <a:buChar char="•"/>
            </a:pPr>
            <a:r>
              <a:rPr lang="en-GB" sz="3129" dirty="0">
                <a:solidFill>
                  <a:schemeClr val="tx1"/>
                </a:solidFill>
                <a:highlight>
                  <a:srgbClr val="F9F9F9"/>
                </a:highlight>
              </a:rPr>
              <a:t>Development/maintenance of the WIMES involves a lot of collaboration between water companies and their supply chain</a:t>
            </a:r>
          </a:p>
          <a:p>
            <a:endParaRPr lang="en-GB" sz="2844" dirty="0">
              <a:highlight>
                <a:srgbClr val="F9F9F9"/>
              </a:highlight>
            </a:endParaRPr>
          </a:p>
          <a:p>
            <a:pPr marL="0" indent="0">
              <a:buNone/>
            </a:pPr>
            <a:endParaRPr lang="en-GB" sz="2844" dirty="0">
              <a:highlight>
                <a:srgbClr val="F9F9F9"/>
              </a:highlight>
            </a:endParaRPr>
          </a:p>
          <a:p>
            <a:pPr marL="0" indent="0">
              <a:buNone/>
            </a:pPr>
            <a:endParaRPr lang="en-GB" sz="2844" dirty="0">
              <a:highlight>
                <a:srgbClr val="F9F9F9"/>
              </a:highlight>
            </a:endParaRPr>
          </a:p>
        </p:txBody>
      </p:sp>
      <p:sp>
        <p:nvSpPr>
          <p:cNvPr id="4" name="Text Placeholder 3">
            <a:extLst>
              <a:ext uri="{FF2B5EF4-FFF2-40B4-BE49-F238E27FC236}">
                <a16:creationId xmlns:a16="http://schemas.microsoft.com/office/drawing/2014/main" id="{202AA87D-93F1-43CC-B2ED-BD8500508EE1}"/>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804026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ChangeArrowheads="1"/>
          </p:cNvSpPr>
          <p:nvPr/>
        </p:nvSpPr>
        <p:spPr bwMode="auto">
          <a:xfrm>
            <a:off x="650241" y="1"/>
            <a:ext cx="7545493" cy="2111023"/>
          </a:xfrm>
          <a:prstGeom prst="rect">
            <a:avLst/>
          </a:prstGeom>
          <a:noFill/>
          <a:ln w="9525">
            <a:noFill/>
            <a:miter lim="800000"/>
            <a:headEnd/>
            <a:tailEnd/>
          </a:ln>
          <a:effectLst/>
        </p:spPr>
        <p:txBody>
          <a:bodyPr lIns="0" tIns="0" rIns="0" bIns="0" anchor="ctr"/>
          <a:lstStyle/>
          <a:p>
            <a:pPr defTabSz="1300460" hangingPunct="1"/>
            <a:r>
              <a:rPr lang="en-GB" sz="4551" b="0" kern="1200" dirty="0">
                <a:solidFill>
                  <a:prstClr val="white"/>
                </a:solidFill>
                <a:latin typeface="Arial Black" pitchFamily="34" charset="0"/>
                <a:ea typeface="+mn-ea"/>
                <a:cs typeface="+mn-cs"/>
              </a:rPr>
              <a:t>WIMES 8.02 – Phase 1 Review</a:t>
            </a:r>
          </a:p>
        </p:txBody>
      </p:sp>
      <p:sp>
        <p:nvSpPr>
          <p:cNvPr id="5" name="Content Placeholder 1"/>
          <p:cNvSpPr txBox="1">
            <a:spLocks/>
          </p:cNvSpPr>
          <p:nvPr/>
        </p:nvSpPr>
        <p:spPr>
          <a:xfrm>
            <a:off x="203201" y="2402423"/>
            <a:ext cx="11963513" cy="5310618"/>
          </a:xfrm>
          <a:prstGeom prst="rect">
            <a:avLst/>
          </a:prstGeom>
        </p:spPr>
        <p:txBody>
          <a:bodyPr/>
          <a:lstStyle>
            <a:lvl1pPr marL="342900" indent="-342900" algn="l" rtl="0" fontAlgn="base">
              <a:spcBef>
                <a:spcPct val="45000"/>
              </a:spcBef>
              <a:spcAft>
                <a:spcPct val="0"/>
              </a:spcAft>
              <a:buClr>
                <a:srgbClr val="00478E"/>
              </a:buClr>
              <a:buChar char="•"/>
              <a:defRPr sz="2200">
                <a:solidFill>
                  <a:schemeClr val="bg2"/>
                </a:solidFill>
                <a:latin typeface="+mn-lt"/>
                <a:ea typeface="+mn-ea"/>
                <a:cs typeface="+mn-cs"/>
              </a:defRPr>
            </a:lvl1pPr>
            <a:lvl2pPr marL="742950" indent="-285750" algn="l" rtl="0" fontAlgn="base">
              <a:spcBef>
                <a:spcPct val="45000"/>
              </a:spcBef>
              <a:spcAft>
                <a:spcPct val="0"/>
              </a:spcAft>
              <a:buClr>
                <a:srgbClr val="00478E"/>
              </a:buClr>
              <a:buChar char="–"/>
              <a:defRPr sz="2000">
                <a:solidFill>
                  <a:schemeClr val="bg2"/>
                </a:solidFill>
                <a:latin typeface="+mn-lt"/>
              </a:defRPr>
            </a:lvl2pPr>
            <a:lvl3pPr marL="1143000" indent="-228600" algn="l" rtl="0" fontAlgn="base">
              <a:spcBef>
                <a:spcPct val="45000"/>
              </a:spcBef>
              <a:spcAft>
                <a:spcPct val="0"/>
              </a:spcAft>
              <a:buClr>
                <a:srgbClr val="00478E"/>
              </a:buClr>
              <a:buChar char="•"/>
              <a:defRPr>
                <a:solidFill>
                  <a:schemeClr val="bg2"/>
                </a:solidFill>
                <a:latin typeface="+mn-lt"/>
              </a:defRPr>
            </a:lvl3pPr>
            <a:lvl4pPr marL="1600200" indent="-228600" algn="l" rtl="0" fontAlgn="base">
              <a:spcBef>
                <a:spcPct val="45000"/>
              </a:spcBef>
              <a:spcAft>
                <a:spcPct val="0"/>
              </a:spcAft>
              <a:buClr>
                <a:srgbClr val="00478E"/>
              </a:buClr>
              <a:buChar char="–"/>
              <a:defRPr sz="1600">
                <a:solidFill>
                  <a:schemeClr val="bg2"/>
                </a:solidFill>
                <a:latin typeface="+mn-lt"/>
              </a:defRPr>
            </a:lvl4pPr>
            <a:lvl5pPr marL="2057400" indent="-228600" algn="l" rtl="0" fontAlgn="base">
              <a:spcBef>
                <a:spcPct val="45000"/>
              </a:spcBef>
              <a:spcAft>
                <a:spcPct val="0"/>
              </a:spcAft>
              <a:buClr>
                <a:srgbClr val="00478E"/>
              </a:buClr>
              <a:buChar char="»"/>
              <a:defRPr sz="1400">
                <a:solidFill>
                  <a:schemeClr val="bg2"/>
                </a:solidFill>
                <a:latin typeface="+mn-lt"/>
              </a:defRPr>
            </a:lvl5pPr>
            <a:lvl6pPr marL="2514600" indent="-228600" algn="l" rtl="0" fontAlgn="base">
              <a:spcBef>
                <a:spcPct val="45000"/>
              </a:spcBef>
              <a:spcAft>
                <a:spcPct val="0"/>
              </a:spcAft>
              <a:buClr>
                <a:srgbClr val="00478E"/>
              </a:buClr>
              <a:buChar char="»"/>
              <a:defRPr sz="1400">
                <a:solidFill>
                  <a:schemeClr val="bg2"/>
                </a:solidFill>
                <a:latin typeface="+mn-lt"/>
              </a:defRPr>
            </a:lvl6pPr>
            <a:lvl7pPr marL="2971800" indent="-228600" algn="l" rtl="0" fontAlgn="base">
              <a:spcBef>
                <a:spcPct val="45000"/>
              </a:spcBef>
              <a:spcAft>
                <a:spcPct val="0"/>
              </a:spcAft>
              <a:buClr>
                <a:srgbClr val="00478E"/>
              </a:buClr>
              <a:buChar char="»"/>
              <a:defRPr sz="1400">
                <a:solidFill>
                  <a:schemeClr val="bg2"/>
                </a:solidFill>
                <a:latin typeface="+mn-lt"/>
              </a:defRPr>
            </a:lvl7pPr>
            <a:lvl8pPr marL="3429000" indent="-228600" algn="l" rtl="0" fontAlgn="base">
              <a:spcBef>
                <a:spcPct val="45000"/>
              </a:spcBef>
              <a:spcAft>
                <a:spcPct val="0"/>
              </a:spcAft>
              <a:buClr>
                <a:srgbClr val="00478E"/>
              </a:buClr>
              <a:buChar char="»"/>
              <a:defRPr sz="1400">
                <a:solidFill>
                  <a:schemeClr val="bg2"/>
                </a:solidFill>
                <a:latin typeface="+mn-lt"/>
              </a:defRPr>
            </a:lvl8pPr>
            <a:lvl9pPr marL="3886200" indent="-228600" algn="l" rtl="0" fontAlgn="base">
              <a:spcBef>
                <a:spcPct val="45000"/>
              </a:spcBef>
              <a:spcAft>
                <a:spcPct val="0"/>
              </a:spcAft>
              <a:buClr>
                <a:srgbClr val="00478E"/>
              </a:buClr>
              <a:buChar char="»"/>
              <a:defRPr sz="1400">
                <a:solidFill>
                  <a:schemeClr val="bg2"/>
                </a:solidFill>
                <a:latin typeface="+mn-lt"/>
              </a:defRPr>
            </a:lvl9pPr>
          </a:lstStyle>
          <a:p>
            <a:pPr marL="487672" indent="-487672" algn="just" defTabSz="1083716" hangingPunct="1">
              <a:spcBef>
                <a:spcPts val="2560"/>
              </a:spcBef>
              <a:buClrTx/>
              <a:defRPr/>
            </a:pPr>
            <a:r>
              <a:rPr lang="en-GB" sz="3413" b="0" dirty="0">
                <a:solidFill>
                  <a:prstClr val="black"/>
                </a:solidFill>
                <a:highlight>
                  <a:srgbClr val="F9F9F9"/>
                </a:highlight>
                <a:latin typeface="Arial" panose="020B0604020202020204" pitchFamily="34" charset="0"/>
                <a:cs typeface="Arial" panose="020B0604020202020204" pitchFamily="34" charset="0"/>
              </a:rPr>
              <a:t>Issue 2 was published in October 2011</a:t>
            </a:r>
          </a:p>
          <a:p>
            <a:pPr marL="487672" indent="-487672" algn="just" defTabSz="1083716" hangingPunct="1">
              <a:spcBef>
                <a:spcPts val="2560"/>
              </a:spcBef>
              <a:buClrTx/>
              <a:defRPr/>
            </a:pPr>
            <a:r>
              <a:rPr lang="en-GB" sz="3413" b="0" dirty="0">
                <a:solidFill>
                  <a:prstClr val="black"/>
                </a:solidFill>
                <a:highlight>
                  <a:srgbClr val="F9F9F9"/>
                </a:highlight>
                <a:latin typeface="Arial" panose="020B0604020202020204" pitchFamily="34" charset="0"/>
                <a:cs typeface="Arial" panose="020B0604020202020204" pitchFamily="34" charset="0"/>
              </a:rPr>
              <a:t>A lot has happened in 10 years!</a:t>
            </a:r>
          </a:p>
          <a:p>
            <a:pPr marL="487672" indent="-487672" algn="just" defTabSz="1083716" hangingPunct="1">
              <a:spcBef>
                <a:spcPts val="2560"/>
              </a:spcBef>
              <a:buClrTx/>
              <a:defRPr/>
            </a:pPr>
            <a:r>
              <a:rPr lang="en-GB" sz="3413" b="0" dirty="0">
                <a:solidFill>
                  <a:prstClr val="black"/>
                </a:solidFill>
                <a:highlight>
                  <a:srgbClr val="F9F9F9"/>
                </a:highlight>
                <a:latin typeface="Arial" panose="020B0604020202020204" pitchFamily="34" charset="0"/>
                <a:cs typeface="Arial" panose="020B0604020202020204" pitchFamily="34" charset="0"/>
              </a:rPr>
              <a:t>The specification needs updating to include the following ‘built-off-site’ dosing solutions:</a:t>
            </a:r>
          </a:p>
          <a:p>
            <a:pPr marL="1022758" indent="-512508" algn="just" defTabSz="1083716" hangingPunct="1">
              <a:spcBef>
                <a:spcPts val="853"/>
              </a:spcBef>
              <a:buFont typeface="Courier New" panose="02070309020205020404" pitchFamily="49" charset="0"/>
              <a:buChar char="o"/>
              <a:defRPr/>
            </a:pPr>
            <a:r>
              <a:rPr lang="en-GB" sz="3413" b="0" dirty="0">
                <a:solidFill>
                  <a:prstClr val="black"/>
                </a:solidFill>
                <a:highlight>
                  <a:srgbClr val="F9F9F9"/>
                </a:highlight>
                <a:latin typeface="Arial" panose="020B0604020202020204" pitchFamily="34" charset="0"/>
                <a:cs typeface="Arial" panose="020B0604020202020204" pitchFamily="34" charset="0"/>
              </a:rPr>
              <a:t>Integrally bunded solution</a:t>
            </a:r>
          </a:p>
          <a:p>
            <a:pPr marL="1022758" indent="-512508" algn="just" defTabSz="1083716" hangingPunct="1">
              <a:spcBef>
                <a:spcPts val="853"/>
              </a:spcBef>
              <a:buFont typeface="Courier New" panose="02070309020205020404" pitchFamily="49" charset="0"/>
              <a:buChar char="o"/>
              <a:defRPr/>
            </a:pPr>
            <a:r>
              <a:rPr lang="en-GB" sz="3413" b="0" dirty="0">
                <a:solidFill>
                  <a:prstClr val="black"/>
                </a:solidFill>
                <a:highlight>
                  <a:srgbClr val="F9F9F9"/>
                </a:highlight>
                <a:latin typeface="Arial" panose="020B0604020202020204" pitchFamily="34" charset="0"/>
                <a:cs typeface="Arial" panose="020B0604020202020204" pitchFamily="34" charset="0"/>
              </a:rPr>
              <a:t>Walk-in kiosk solution</a:t>
            </a:r>
          </a:p>
          <a:p>
            <a:pPr marL="1022758" indent="-512508" algn="just" defTabSz="1083716" hangingPunct="1">
              <a:spcBef>
                <a:spcPts val="853"/>
              </a:spcBef>
              <a:buFont typeface="Courier New" panose="02070309020205020404" pitchFamily="49" charset="0"/>
              <a:buChar char="o"/>
              <a:defRPr/>
            </a:pPr>
            <a:r>
              <a:rPr lang="en-GB" sz="3413" b="0" dirty="0">
                <a:solidFill>
                  <a:prstClr val="black"/>
                </a:solidFill>
                <a:highlight>
                  <a:srgbClr val="F9F9F9"/>
                </a:highlight>
                <a:latin typeface="Arial" panose="020B0604020202020204" pitchFamily="34" charset="0"/>
                <a:cs typeface="Arial" panose="020B0604020202020204" pitchFamily="34" charset="0"/>
              </a:rPr>
              <a:t>Non walk-in kiosk solution</a:t>
            </a:r>
          </a:p>
          <a:p>
            <a:pPr marL="1022758" indent="-512508" algn="just" defTabSz="1083716" hangingPunct="1">
              <a:spcBef>
                <a:spcPts val="853"/>
              </a:spcBef>
              <a:buFont typeface="Courier New" panose="02070309020205020404" pitchFamily="49" charset="0"/>
              <a:buChar char="o"/>
              <a:defRPr/>
            </a:pPr>
            <a:r>
              <a:rPr lang="en-GB" sz="3413" b="0" dirty="0">
                <a:solidFill>
                  <a:prstClr val="black"/>
                </a:solidFill>
                <a:highlight>
                  <a:srgbClr val="F9F9F9"/>
                </a:highlight>
                <a:latin typeface="Arial" panose="020B0604020202020204" pitchFamily="34" charset="0"/>
                <a:cs typeface="Arial" panose="020B0604020202020204" pitchFamily="34" charset="0"/>
              </a:rPr>
              <a:t>Double skinned tank solution</a:t>
            </a:r>
            <a:endParaRPr lang="en-GB" sz="2560" dirty="0">
              <a:solidFill>
                <a:srgbClr val="37ACAF"/>
              </a:solidFill>
              <a:highlight>
                <a:srgbClr val="F9F9F9"/>
              </a:highlight>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01CAB899-3098-4D95-AC41-EB348FE75A31}"/>
              </a:ext>
            </a:extLst>
          </p:cNvPr>
          <p:cNvSpPr>
            <a:spLocks noGrp="1"/>
          </p:cNvSpPr>
          <p:nvPr>
            <p:ph type="title"/>
          </p:nvPr>
        </p:nvSpPr>
        <p:spPr/>
        <p:txBody>
          <a:bodyPr/>
          <a:lstStyle/>
          <a:p>
            <a:r>
              <a:rPr lang="en-GB" dirty="0">
                <a:highlight>
                  <a:srgbClr val="F9F9F9"/>
                </a:highlight>
              </a:rPr>
              <a:t>WIMES 8.02 update</a:t>
            </a:r>
          </a:p>
        </p:txBody>
      </p:sp>
      <p:sp>
        <p:nvSpPr>
          <p:cNvPr id="6" name="Text Placeholder 5">
            <a:extLst>
              <a:ext uri="{FF2B5EF4-FFF2-40B4-BE49-F238E27FC236}">
                <a16:creationId xmlns:a16="http://schemas.microsoft.com/office/drawing/2014/main" id="{1DA190ED-83AA-4E6B-9294-9C329EA2FE3C}"/>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473732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0955-4828-4FEF-BC53-4FBBFD6EEE5C}"/>
              </a:ext>
            </a:extLst>
          </p:cNvPr>
          <p:cNvSpPr>
            <a:spLocks noGrp="1"/>
          </p:cNvSpPr>
          <p:nvPr>
            <p:ph type="title"/>
          </p:nvPr>
        </p:nvSpPr>
        <p:spPr>
          <a:xfrm>
            <a:off x="894080" y="144499"/>
            <a:ext cx="8758372" cy="1411113"/>
          </a:xfrm>
        </p:spPr>
        <p:txBody>
          <a:bodyPr/>
          <a:lstStyle/>
          <a:p>
            <a:r>
              <a:rPr lang="en-GB" dirty="0"/>
              <a:t>Who is involved from the supply chain?</a:t>
            </a:r>
          </a:p>
        </p:txBody>
      </p:sp>
      <p:sp>
        <p:nvSpPr>
          <p:cNvPr id="9" name="Text Placeholder 8">
            <a:extLst>
              <a:ext uri="{FF2B5EF4-FFF2-40B4-BE49-F238E27FC236}">
                <a16:creationId xmlns:a16="http://schemas.microsoft.com/office/drawing/2014/main" id="{0C75DD1F-FBBA-4623-91C8-E258B7829BA0}"/>
              </a:ext>
            </a:extLst>
          </p:cNvPr>
          <p:cNvSpPr>
            <a:spLocks noGrp="1"/>
          </p:cNvSpPr>
          <p:nvPr>
            <p:ph type="body" sz="quarter" idx="13"/>
          </p:nvPr>
        </p:nvSpPr>
        <p:spPr/>
        <p:txBody>
          <a:bodyPr/>
          <a:lstStyle/>
          <a:p>
            <a:endParaRPr lang="en-GB"/>
          </a:p>
        </p:txBody>
      </p:sp>
      <p:sp>
        <p:nvSpPr>
          <p:cNvPr id="10" name="Content Placeholder 9">
            <a:extLst>
              <a:ext uri="{FF2B5EF4-FFF2-40B4-BE49-F238E27FC236}">
                <a16:creationId xmlns:a16="http://schemas.microsoft.com/office/drawing/2014/main" id="{7FEFB358-BEC6-4736-8226-FC4A4869850C}"/>
              </a:ext>
            </a:extLst>
          </p:cNvPr>
          <p:cNvSpPr>
            <a:spLocks noGrp="1"/>
          </p:cNvSpPr>
          <p:nvPr>
            <p:ph idx="15"/>
          </p:nvPr>
        </p:nvSpPr>
        <p:spPr>
          <a:xfrm>
            <a:off x="6773336" y="1997055"/>
            <a:ext cx="5394170" cy="3492550"/>
          </a:xfrm>
        </p:spPr>
        <p:txBody>
          <a:bodyPr/>
          <a:lstStyle/>
          <a:p>
            <a:pPr marL="0" indent="0">
              <a:lnSpc>
                <a:spcPct val="150000"/>
              </a:lnSpc>
              <a:buNone/>
            </a:pPr>
            <a:r>
              <a:rPr lang="en-GB" sz="2560" b="1" dirty="0">
                <a:solidFill>
                  <a:schemeClr val="tx1"/>
                </a:solidFill>
                <a:highlight>
                  <a:srgbClr val="F9F9F9"/>
                </a:highlight>
              </a:rPr>
              <a:t>Pipework &amp; Tanks</a:t>
            </a:r>
          </a:p>
          <a:p>
            <a:pPr>
              <a:lnSpc>
                <a:spcPct val="150000"/>
              </a:lnSpc>
              <a:spcBef>
                <a:spcPts val="0"/>
              </a:spcBef>
              <a:buFont typeface="Arial" panose="020B0604020202020204" pitchFamily="34" charset="0"/>
              <a:buChar char="•"/>
            </a:pPr>
            <a:r>
              <a:rPr lang="en-GB" sz="2844" dirty="0" err="1">
                <a:solidFill>
                  <a:schemeClr val="tx1"/>
                </a:solidFill>
                <a:highlight>
                  <a:srgbClr val="F9F9F9"/>
                </a:highlight>
              </a:rPr>
              <a:t>Aliaxis</a:t>
            </a:r>
            <a:endParaRPr lang="en-GB" sz="2844" dirty="0">
              <a:solidFill>
                <a:schemeClr val="tx1"/>
              </a:solidFill>
              <a:highlight>
                <a:srgbClr val="F9F9F9"/>
              </a:highlight>
            </a:endParaRPr>
          </a:p>
          <a:p>
            <a:pPr>
              <a:lnSpc>
                <a:spcPct val="150000"/>
              </a:lnSpc>
              <a:spcBef>
                <a:spcPts val="0"/>
              </a:spcBef>
              <a:buFont typeface="Arial" panose="020B0604020202020204" pitchFamily="34" charset="0"/>
              <a:buChar char="•"/>
            </a:pPr>
            <a:r>
              <a:rPr lang="en-GB" sz="2844" dirty="0" err="1">
                <a:solidFill>
                  <a:schemeClr val="tx1"/>
                </a:solidFill>
                <a:highlight>
                  <a:srgbClr val="F9F9F9"/>
                </a:highlight>
              </a:rPr>
              <a:t>Durapipe</a:t>
            </a:r>
            <a:r>
              <a:rPr lang="en-GB" sz="2844" dirty="0">
                <a:solidFill>
                  <a:schemeClr val="tx1"/>
                </a:solidFill>
                <a:highlight>
                  <a:srgbClr val="F9F9F9"/>
                </a:highlight>
              </a:rPr>
              <a:t> </a:t>
            </a:r>
          </a:p>
          <a:p>
            <a:pPr>
              <a:lnSpc>
                <a:spcPct val="150000"/>
              </a:lnSpc>
              <a:spcBef>
                <a:spcPts val="0"/>
              </a:spcBef>
              <a:buFont typeface="Arial" panose="020B0604020202020204" pitchFamily="34" charset="0"/>
              <a:buChar char="•"/>
            </a:pPr>
            <a:r>
              <a:rPr lang="en-GB" sz="2844" dirty="0">
                <a:solidFill>
                  <a:schemeClr val="tx1"/>
                </a:solidFill>
                <a:highlight>
                  <a:srgbClr val="F9F9F9"/>
                </a:highlight>
              </a:rPr>
              <a:t>George Fischer</a:t>
            </a:r>
          </a:p>
          <a:p>
            <a:pPr>
              <a:lnSpc>
                <a:spcPct val="150000"/>
              </a:lnSpc>
              <a:spcBef>
                <a:spcPts val="0"/>
              </a:spcBef>
              <a:buFont typeface="Arial" panose="020B0604020202020204" pitchFamily="34" charset="0"/>
              <a:buChar char="•"/>
            </a:pPr>
            <a:r>
              <a:rPr lang="en-GB" sz="2844" dirty="0">
                <a:solidFill>
                  <a:schemeClr val="tx1"/>
                </a:solidFill>
                <a:highlight>
                  <a:srgbClr val="F9F9F9"/>
                </a:highlight>
              </a:rPr>
              <a:t>CSO Group</a:t>
            </a:r>
          </a:p>
          <a:p>
            <a:pPr marL="0" indent="0">
              <a:lnSpc>
                <a:spcPct val="150000"/>
              </a:lnSpc>
              <a:buNone/>
            </a:pPr>
            <a:endParaRPr lang="en-GB" sz="2844" dirty="0">
              <a:solidFill>
                <a:schemeClr val="tx1"/>
              </a:solidFill>
              <a:highlight>
                <a:srgbClr val="F9F9F9"/>
              </a:highlight>
            </a:endParaRPr>
          </a:p>
          <a:p>
            <a:pPr marL="0" indent="0">
              <a:lnSpc>
                <a:spcPct val="150000"/>
              </a:lnSpc>
              <a:buNone/>
            </a:pPr>
            <a:endParaRPr lang="en-GB" sz="2844" dirty="0">
              <a:solidFill>
                <a:schemeClr val="tx1"/>
              </a:solidFill>
              <a:highlight>
                <a:srgbClr val="F9F9F9"/>
              </a:highlight>
            </a:endParaRPr>
          </a:p>
        </p:txBody>
      </p:sp>
      <p:sp>
        <p:nvSpPr>
          <p:cNvPr id="5" name="TextBox 4">
            <a:extLst>
              <a:ext uri="{FF2B5EF4-FFF2-40B4-BE49-F238E27FC236}">
                <a16:creationId xmlns:a16="http://schemas.microsoft.com/office/drawing/2014/main" id="{8A60C8C0-7D4F-404B-A9CD-1076A87D1621}"/>
              </a:ext>
            </a:extLst>
          </p:cNvPr>
          <p:cNvSpPr txBox="1"/>
          <p:nvPr/>
        </p:nvSpPr>
        <p:spPr>
          <a:xfrm>
            <a:off x="203201" y="1897217"/>
            <a:ext cx="6028267" cy="6922408"/>
          </a:xfrm>
          <a:prstGeom prst="rect">
            <a:avLst/>
          </a:prstGeom>
          <a:noFill/>
        </p:spPr>
        <p:txBody>
          <a:bodyPr wrap="square" rtlCol="0">
            <a:spAutoFit/>
          </a:bodyPr>
          <a:lstStyle/>
          <a:p>
            <a:pPr algn="l" defTabSz="1300460" hangingPunct="1">
              <a:lnSpc>
                <a:spcPct val="150000"/>
              </a:lnSpc>
            </a:pPr>
            <a:r>
              <a:rPr lang="en-GB" sz="2560" kern="1200" dirty="0">
                <a:solidFill>
                  <a:prstClr val="black"/>
                </a:solidFill>
                <a:latin typeface="Arial" panose="020B0604020202020204" pitchFamily="34" charset="0"/>
                <a:ea typeface="+mn-ea"/>
                <a:cs typeface="Arial" panose="020B0604020202020204" pitchFamily="34" charset="0"/>
              </a:rPr>
              <a:t>Dosing Equipment &amp; Pumps</a:t>
            </a:r>
            <a:endParaRPr lang="en-GB" sz="2560" kern="1200" dirty="0">
              <a:solidFill>
                <a:prstClr val="black"/>
              </a:solidFill>
              <a:highlight>
                <a:srgbClr val="F9F9F9"/>
              </a:highlight>
              <a:latin typeface="Arial" panose="020B0604020202020204" pitchFamily="34" charset="0"/>
              <a:ea typeface="+mn-ea"/>
              <a:cs typeface="Arial" panose="020B0604020202020204" pitchFamily="34" charset="0"/>
            </a:endParaRPr>
          </a:p>
          <a:p>
            <a:pPr marL="406394" indent="-406394" algn="l" defTabSz="1300460" hangingPunct="1">
              <a:lnSpc>
                <a:spcPct val="150000"/>
              </a:lnSpc>
              <a:buFont typeface="Arial" panose="020B0604020202020204" pitchFamily="34" charset="0"/>
              <a:buChar char="•"/>
            </a:pPr>
            <a:r>
              <a:rPr lang="en-GB" sz="2276" b="0" kern="1200" dirty="0">
                <a:solidFill>
                  <a:prstClr val="black"/>
                </a:solidFill>
                <a:highlight>
                  <a:srgbClr val="F9F9F9"/>
                </a:highlight>
                <a:latin typeface="Arial" panose="020B0604020202020204" pitchFamily="34" charset="0"/>
                <a:ea typeface="+mn-ea"/>
                <a:cs typeface="Arial" panose="020B0604020202020204" pitchFamily="34" charset="0"/>
              </a:rPr>
              <a:t>EPS Water </a:t>
            </a:r>
          </a:p>
          <a:p>
            <a:pPr marL="406394" indent="-406394" algn="l" defTabSz="1300460" hangingPunct="1">
              <a:lnSpc>
                <a:spcPct val="150000"/>
              </a:lnSpc>
              <a:buFont typeface="Arial" panose="020B0604020202020204" pitchFamily="34" charset="0"/>
              <a:buChar char="•"/>
            </a:pPr>
            <a:r>
              <a:rPr lang="en-GB" sz="2276" b="0" kern="1200" dirty="0">
                <a:solidFill>
                  <a:prstClr val="black"/>
                </a:solidFill>
                <a:highlight>
                  <a:srgbClr val="F9F9F9"/>
                </a:highlight>
                <a:latin typeface="Arial" panose="020B0604020202020204" pitchFamily="34" charset="0"/>
                <a:ea typeface="+mn-ea"/>
                <a:cs typeface="Arial" panose="020B0604020202020204" pitchFamily="34" charset="0"/>
              </a:rPr>
              <a:t>Lintott</a:t>
            </a:r>
          </a:p>
          <a:p>
            <a:pPr marL="406394" indent="-406394" algn="l" defTabSz="1300460" hangingPunct="1">
              <a:lnSpc>
                <a:spcPct val="150000"/>
              </a:lnSpc>
              <a:buFont typeface="Arial" panose="020B0604020202020204" pitchFamily="34" charset="0"/>
              <a:buChar char="•"/>
            </a:pPr>
            <a:r>
              <a:rPr lang="en-GB" sz="2276" b="0" kern="1200" dirty="0" err="1">
                <a:solidFill>
                  <a:prstClr val="black"/>
                </a:solidFill>
                <a:highlight>
                  <a:srgbClr val="F9F9F9"/>
                </a:highlight>
                <a:latin typeface="Arial" panose="020B0604020202020204" pitchFamily="34" charset="0"/>
                <a:ea typeface="+mn-ea"/>
                <a:cs typeface="Arial" panose="020B0604020202020204" pitchFamily="34" charset="0"/>
              </a:rPr>
              <a:t>Colloide</a:t>
            </a:r>
            <a:r>
              <a:rPr lang="en-GB" sz="2276" b="0" kern="1200" dirty="0">
                <a:solidFill>
                  <a:prstClr val="black"/>
                </a:solidFill>
                <a:highlight>
                  <a:srgbClr val="F9F9F9"/>
                </a:highlight>
                <a:latin typeface="Arial" panose="020B0604020202020204" pitchFamily="34" charset="0"/>
                <a:ea typeface="+mn-ea"/>
                <a:cs typeface="Arial" panose="020B0604020202020204" pitchFamily="34" charset="0"/>
              </a:rPr>
              <a:t> </a:t>
            </a:r>
          </a:p>
          <a:p>
            <a:pPr marL="406394" indent="-406394" algn="l" defTabSz="1300460" hangingPunct="1">
              <a:lnSpc>
                <a:spcPct val="150000"/>
              </a:lnSpc>
              <a:buFont typeface="Arial" panose="020B0604020202020204" pitchFamily="34" charset="0"/>
              <a:buChar char="•"/>
            </a:pPr>
            <a:r>
              <a:rPr lang="en-GB" sz="2276" b="0" kern="1200" dirty="0">
                <a:solidFill>
                  <a:prstClr val="black"/>
                </a:solidFill>
                <a:highlight>
                  <a:srgbClr val="F9F9F9"/>
                </a:highlight>
                <a:latin typeface="Arial" panose="020B0604020202020204" pitchFamily="34" charset="0"/>
                <a:ea typeface="+mn-ea"/>
                <a:cs typeface="Arial" panose="020B0604020202020204" pitchFamily="34" charset="0"/>
              </a:rPr>
              <a:t>Grundfos </a:t>
            </a:r>
          </a:p>
          <a:p>
            <a:pPr marL="406394" indent="-406394" algn="l" defTabSz="1300460" hangingPunct="1">
              <a:lnSpc>
                <a:spcPct val="150000"/>
              </a:lnSpc>
              <a:buFont typeface="Arial" panose="020B0604020202020204" pitchFamily="34" charset="0"/>
              <a:buChar char="•"/>
            </a:pPr>
            <a:r>
              <a:rPr lang="en-GB" sz="2276" b="0" kern="1200" dirty="0">
                <a:solidFill>
                  <a:prstClr val="black"/>
                </a:solidFill>
                <a:highlight>
                  <a:srgbClr val="F9F9F9"/>
                </a:highlight>
                <a:latin typeface="Arial" panose="020B0604020202020204" pitchFamily="34" charset="0"/>
                <a:ea typeface="+mn-ea"/>
                <a:cs typeface="Arial" panose="020B0604020202020204" pitchFamily="34" charset="0"/>
              </a:rPr>
              <a:t>Watson Marlow </a:t>
            </a:r>
          </a:p>
          <a:p>
            <a:pPr marL="406394" indent="-406394" algn="l" defTabSz="1300460" hangingPunct="1">
              <a:lnSpc>
                <a:spcPct val="150000"/>
              </a:lnSpc>
              <a:buFont typeface="Arial" panose="020B0604020202020204" pitchFamily="34" charset="0"/>
              <a:buChar char="•"/>
            </a:pPr>
            <a:r>
              <a:rPr lang="en-GB" sz="2276" b="0" kern="1200" dirty="0">
                <a:solidFill>
                  <a:prstClr val="black"/>
                </a:solidFill>
                <a:highlight>
                  <a:srgbClr val="F9F9F9"/>
                </a:highlight>
                <a:latin typeface="Arial" panose="020B0604020202020204" pitchFamily="34" charset="0"/>
                <a:ea typeface="+mn-ea"/>
                <a:cs typeface="Arial" panose="020B0604020202020204" pitchFamily="34" charset="0"/>
              </a:rPr>
              <a:t>Ross-Shire Engineering </a:t>
            </a:r>
          </a:p>
          <a:p>
            <a:pPr marL="406394" indent="-406394" algn="l" defTabSz="1300460" hangingPunct="1">
              <a:lnSpc>
                <a:spcPct val="150000"/>
              </a:lnSpc>
              <a:buFont typeface="Arial" panose="020B0604020202020204" pitchFamily="34" charset="0"/>
              <a:buChar char="•"/>
            </a:pPr>
            <a:r>
              <a:rPr lang="en-GB" sz="2276" b="0" kern="1200" dirty="0" err="1">
                <a:solidFill>
                  <a:prstClr val="black"/>
                </a:solidFill>
                <a:highlight>
                  <a:srgbClr val="F9F9F9"/>
                </a:highlight>
                <a:latin typeface="Arial" panose="020B0604020202020204" pitchFamily="34" charset="0"/>
                <a:ea typeface="+mn-ea"/>
                <a:cs typeface="Arial" panose="020B0604020202020204" pitchFamily="34" charset="0"/>
              </a:rPr>
              <a:t>Leada</a:t>
            </a:r>
            <a:r>
              <a:rPr lang="en-GB" sz="2276" b="0" kern="1200" dirty="0">
                <a:solidFill>
                  <a:prstClr val="black"/>
                </a:solidFill>
                <a:highlight>
                  <a:srgbClr val="F9F9F9"/>
                </a:highlight>
                <a:latin typeface="Arial" panose="020B0604020202020204" pitchFamily="34" charset="0"/>
                <a:ea typeface="+mn-ea"/>
                <a:cs typeface="Arial" panose="020B0604020202020204" pitchFamily="34" charset="0"/>
              </a:rPr>
              <a:t> Engineering</a:t>
            </a:r>
          </a:p>
          <a:p>
            <a:pPr marL="406394" indent="-406394" algn="l" defTabSz="1300460" hangingPunct="1">
              <a:lnSpc>
                <a:spcPct val="150000"/>
              </a:lnSpc>
              <a:buFont typeface="Arial" panose="020B0604020202020204" pitchFamily="34" charset="0"/>
              <a:buChar char="•"/>
            </a:pPr>
            <a:r>
              <a:rPr lang="en-GB" sz="2276" b="0" kern="1200" dirty="0">
                <a:solidFill>
                  <a:prstClr val="black"/>
                </a:solidFill>
                <a:highlight>
                  <a:srgbClr val="F9F9F9"/>
                </a:highlight>
                <a:latin typeface="Arial" panose="020B0604020202020204" pitchFamily="34" charset="0"/>
                <a:ea typeface="+mn-ea"/>
                <a:cs typeface="Arial" panose="020B0604020202020204" pitchFamily="34" charset="0"/>
              </a:rPr>
              <a:t>NPS [Northern Pump Suppliers]</a:t>
            </a:r>
          </a:p>
          <a:p>
            <a:pPr marL="406394" indent="-406394" algn="l" defTabSz="1300460" hangingPunct="1">
              <a:lnSpc>
                <a:spcPct val="150000"/>
              </a:lnSpc>
              <a:buFont typeface="Arial" panose="020B0604020202020204" pitchFamily="34" charset="0"/>
              <a:buChar char="•"/>
            </a:pPr>
            <a:r>
              <a:rPr lang="en-GB" sz="2276" b="0" kern="1200" dirty="0">
                <a:solidFill>
                  <a:prstClr val="black"/>
                </a:solidFill>
                <a:highlight>
                  <a:srgbClr val="F9F9F9"/>
                </a:highlight>
                <a:latin typeface="Arial" panose="020B0604020202020204" pitchFamily="34" charset="0"/>
                <a:ea typeface="+mn-ea"/>
                <a:cs typeface="Arial" panose="020B0604020202020204" pitchFamily="34" charset="0"/>
              </a:rPr>
              <a:t>IPS Flow Systems</a:t>
            </a:r>
          </a:p>
          <a:p>
            <a:pPr marL="406394" indent="-406394" algn="l" defTabSz="1300460" hangingPunct="1">
              <a:lnSpc>
                <a:spcPct val="150000"/>
              </a:lnSpc>
              <a:buFont typeface="Arial" panose="020B0604020202020204" pitchFamily="34" charset="0"/>
              <a:buChar char="•"/>
            </a:pPr>
            <a:r>
              <a:rPr lang="en-GB" sz="2276" b="0" kern="1200" dirty="0">
                <a:solidFill>
                  <a:prstClr val="black"/>
                </a:solidFill>
                <a:highlight>
                  <a:srgbClr val="F9F9F9"/>
                </a:highlight>
                <a:latin typeface="Arial" panose="020B0604020202020204" pitchFamily="34" charset="0"/>
                <a:ea typeface="+mn-ea"/>
                <a:cs typeface="Arial" panose="020B0604020202020204" pitchFamily="34" charset="0"/>
              </a:rPr>
              <a:t>WES</a:t>
            </a:r>
          </a:p>
          <a:p>
            <a:pPr marL="406394" indent="-406394" algn="l" defTabSz="1300460" hangingPunct="1">
              <a:lnSpc>
                <a:spcPct val="150000"/>
              </a:lnSpc>
              <a:buFont typeface="Arial" panose="020B0604020202020204" pitchFamily="34" charset="0"/>
              <a:buChar char="•"/>
            </a:pPr>
            <a:r>
              <a:rPr lang="en-GB" sz="2276" b="0" kern="1200" dirty="0" err="1">
                <a:solidFill>
                  <a:prstClr val="black"/>
                </a:solidFill>
                <a:highlight>
                  <a:srgbClr val="F9F9F9"/>
                </a:highlight>
                <a:latin typeface="Arial" panose="020B0604020202020204" pitchFamily="34" charset="0"/>
                <a:ea typeface="+mn-ea"/>
                <a:cs typeface="Arial" panose="020B0604020202020204" pitchFamily="34" charset="0"/>
              </a:rPr>
              <a:t>Nomenca</a:t>
            </a:r>
            <a:endParaRPr lang="en-GB" sz="2276" b="0" kern="1200" dirty="0">
              <a:solidFill>
                <a:prstClr val="black"/>
              </a:solidFill>
              <a:highlight>
                <a:srgbClr val="F9F9F9"/>
              </a:highlight>
              <a:latin typeface="Arial" panose="020B0604020202020204" pitchFamily="34" charset="0"/>
              <a:ea typeface="+mn-ea"/>
              <a:cs typeface="Arial" panose="020B0604020202020204" pitchFamily="34" charset="0"/>
            </a:endParaRPr>
          </a:p>
          <a:p>
            <a:pPr marL="406394" indent="-406394" algn="l" defTabSz="1300460" hangingPunct="1">
              <a:lnSpc>
                <a:spcPct val="150000"/>
              </a:lnSpc>
              <a:buFont typeface="Arial" panose="020B0604020202020204" pitchFamily="34" charset="0"/>
              <a:buChar char="•"/>
            </a:pPr>
            <a:r>
              <a:rPr lang="en-GB" sz="2276" b="0" kern="1200" dirty="0">
                <a:solidFill>
                  <a:prstClr val="black"/>
                </a:solidFill>
                <a:highlight>
                  <a:srgbClr val="F9F9F9"/>
                </a:highlight>
                <a:latin typeface="Arial" panose="020B0604020202020204" pitchFamily="34" charset="0"/>
                <a:ea typeface="+mn-ea"/>
                <a:cs typeface="Arial" panose="020B0604020202020204" pitchFamily="34" charset="0"/>
              </a:rPr>
              <a:t>Richard Alan</a:t>
            </a:r>
          </a:p>
        </p:txBody>
      </p:sp>
      <p:sp>
        <p:nvSpPr>
          <p:cNvPr id="3" name="TextBox 2">
            <a:extLst>
              <a:ext uri="{FF2B5EF4-FFF2-40B4-BE49-F238E27FC236}">
                <a16:creationId xmlns:a16="http://schemas.microsoft.com/office/drawing/2014/main" id="{37BE3338-ED76-49B9-AE81-3A6F46BD40BC}"/>
              </a:ext>
            </a:extLst>
          </p:cNvPr>
          <p:cNvSpPr txBox="1"/>
          <p:nvPr/>
        </p:nvSpPr>
        <p:spPr>
          <a:xfrm>
            <a:off x="6666709" y="5931050"/>
            <a:ext cx="4467594" cy="1272015"/>
          </a:xfrm>
          <a:prstGeom prst="rect">
            <a:avLst/>
          </a:prstGeom>
          <a:noFill/>
        </p:spPr>
        <p:txBody>
          <a:bodyPr wrap="square" rtlCol="0">
            <a:spAutoFit/>
          </a:bodyPr>
          <a:lstStyle/>
          <a:p>
            <a:pPr algn="l" defTabSz="1300460" hangingPunct="1">
              <a:lnSpc>
                <a:spcPct val="150000"/>
              </a:lnSpc>
            </a:pPr>
            <a:r>
              <a:rPr lang="en-GB" sz="2560" kern="1200" dirty="0">
                <a:solidFill>
                  <a:prstClr val="black"/>
                </a:solidFill>
                <a:highlight>
                  <a:srgbClr val="F9F9F9"/>
                </a:highlight>
                <a:latin typeface="Arial" panose="020B0604020202020204" pitchFamily="34" charset="0"/>
                <a:ea typeface="+mn-ea"/>
                <a:cs typeface="Arial" panose="020B0604020202020204" pitchFamily="34" charset="0"/>
              </a:rPr>
              <a:t>Miscellaneous</a:t>
            </a:r>
          </a:p>
          <a:p>
            <a:pPr marL="406394" indent="-406394" algn="l" defTabSz="1300460" hangingPunct="1">
              <a:lnSpc>
                <a:spcPct val="150000"/>
              </a:lnSpc>
              <a:buFont typeface="Arial" panose="020B0604020202020204" pitchFamily="34" charset="0"/>
              <a:buChar char="•"/>
            </a:pPr>
            <a:r>
              <a:rPr lang="en-GB" sz="2844" b="0" kern="1200" dirty="0">
                <a:solidFill>
                  <a:prstClr val="black"/>
                </a:solidFill>
                <a:highlight>
                  <a:srgbClr val="F9F9F9"/>
                </a:highlight>
                <a:latin typeface="Calibri" panose="020F0502020204030204"/>
                <a:ea typeface="+mn-ea"/>
                <a:cs typeface="+mn-cs"/>
              </a:rPr>
              <a:t>CMPD JV</a:t>
            </a:r>
          </a:p>
        </p:txBody>
      </p:sp>
    </p:spTree>
    <p:extLst>
      <p:ext uri="{BB962C8B-B14F-4D97-AF65-F5344CB8AC3E}">
        <p14:creationId xmlns:p14="http://schemas.microsoft.com/office/powerpoint/2010/main" val="2450010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6937"/>
            <a:ext cx="13004800" cy="1047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defRPr/>
            </a:pPr>
            <a:endParaRPr lang="en-US" sz="2560" b="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BDA5B2B9-76AC-4F03-9160-13F4D14E975A}"/>
              </a:ext>
            </a:extLst>
          </p:cNvPr>
          <p:cNvSpPr>
            <a:spLocks noGrp="1"/>
          </p:cNvSpPr>
          <p:nvPr>
            <p:ph type="title"/>
          </p:nvPr>
        </p:nvSpPr>
        <p:spPr>
          <a:xfrm>
            <a:off x="894080" y="956796"/>
            <a:ext cx="11216640" cy="1017680"/>
          </a:xfrm>
        </p:spPr>
        <p:txBody>
          <a:bodyPr vert="horz" lIns="130048" tIns="65024" rIns="130048" bIns="65024" rtlCol="0" anchor="ctr">
            <a:normAutofit/>
          </a:bodyPr>
          <a:lstStyle/>
          <a:p>
            <a:pPr algn="ctr"/>
            <a:r>
              <a:rPr lang="en-US" sz="3982" dirty="0">
                <a:solidFill>
                  <a:schemeClr val="bg1"/>
                </a:solidFill>
              </a:rPr>
              <a:t>Integrally Bunded Solution</a:t>
            </a:r>
          </a:p>
        </p:txBody>
      </p:sp>
      <p:pic>
        <p:nvPicPr>
          <p:cNvPr id="5" name="Content Placeholder 4">
            <a:extLst>
              <a:ext uri="{FF2B5EF4-FFF2-40B4-BE49-F238E27FC236}">
                <a16:creationId xmlns:a16="http://schemas.microsoft.com/office/drawing/2014/main" id="{BDC25CC9-3400-4A98-A4FC-6E4EDB61253E}"/>
              </a:ext>
            </a:extLst>
          </p:cNvPr>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1122332" y="2707850"/>
            <a:ext cx="10988388" cy="5291139"/>
          </a:xfrm>
          <a:prstGeom prst="rect">
            <a:avLst/>
          </a:prstGeom>
          <a:noFill/>
        </p:spPr>
      </p:pic>
    </p:spTree>
    <p:extLst>
      <p:ext uri="{BB962C8B-B14F-4D97-AF65-F5344CB8AC3E}">
        <p14:creationId xmlns:p14="http://schemas.microsoft.com/office/powerpoint/2010/main" val="2321097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6937"/>
            <a:ext cx="13004800" cy="1047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US" sz="2560" b="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BDA5B2B9-76AC-4F03-9160-13F4D14E975A}"/>
              </a:ext>
            </a:extLst>
          </p:cNvPr>
          <p:cNvSpPr>
            <a:spLocks noGrp="1"/>
          </p:cNvSpPr>
          <p:nvPr>
            <p:ph type="title"/>
          </p:nvPr>
        </p:nvSpPr>
        <p:spPr>
          <a:xfrm>
            <a:off x="593635" y="915153"/>
            <a:ext cx="11958319" cy="1059322"/>
          </a:xfrm>
        </p:spPr>
        <p:txBody>
          <a:bodyPr vert="horz" lIns="130048" tIns="65024" rIns="130048" bIns="65024" rtlCol="0" anchor="ctr">
            <a:normAutofit/>
          </a:bodyPr>
          <a:lstStyle/>
          <a:p>
            <a:pPr algn="ctr">
              <a:spcAft>
                <a:spcPts val="1422"/>
              </a:spcAft>
            </a:pPr>
            <a:r>
              <a:rPr lang="en-US" sz="3982" b="1" dirty="0">
                <a:solidFill>
                  <a:schemeClr val="bg1"/>
                </a:solidFill>
              </a:rPr>
              <a:t>Walk-in Kiosk Solution</a:t>
            </a:r>
          </a:p>
        </p:txBody>
      </p:sp>
      <p:pic>
        <p:nvPicPr>
          <p:cNvPr id="9" name="Picture 8">
            <a:extLst>
              <a:ext uri="{FF2B5EF4-FFF2-40B4-BE49-F238E27FC236}">
                <a16:creationId xmlns:a16="http://schemas.microsoft.com/office/drawing/2014/main" id="{4628B9DF-9390-4E7B-988A-6615156C09E3}"/>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655480" y="2382546"/>
            <a:ext cx="3693838" cy="6249527"/>
          </a:xfrm>
          <a:prstGeom prst="rect">
            <a:avLst/>
          </a:prstGeom>
          <a:noFill/>
        </p:spPr>
      </p:pic>
    </p:spTree>
    <p:extLst>
      <p:ext uri="{BB962C8B-B14F-4D97-AF65-F5344CB8AC3E}">
        <p14:creationId xmlns:p14="http://schemas.microsoft.com/office/powerpoint/2010/main" val="3832672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6937"/>
            <a:ext cx="13004800" cy="1047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en-US" sz="2560" b="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BDA5B2B9-76AC-4F03-9160-13F4D14E975A}"/>
              </a:ext>
            </a:extLst>
          </p:cNvPr>
          <p:cNvSpPr>
            <a:spLocks noGrp="1"/>
          </p:cNvSpPr>
          <p:nvPr>
            <p:ph type="title"/>
          </p:nvPr>
        </p:nvSpPr>
        <p:spPr>
          <a:xfrm>
            <a:off x="593635" y="915153"/>
            <a:ext cx="11958319" cy="1059322"/>
          </a:xfrm>
        </p:spPr>
        <p:txBody>
          <a:bodyPr vert="horz" lIns="130048" tIns="65024" rIns="130048" bIns="65024" rtlCol="0" anchor="ctr">
            <a:normAutofit/>
          </a:bodyPr>
          <a:lstStyle/>
          <a:p>
            <a:pPr algn="ctr">
              <a:spcAft>
                <a:spcPts val="1422"/>
              </a:spcAft>
            </a:pPr>
            <a:r>
              <a:rPr lang="en-US" sz="3982" b="1" dirty="0">
                <a:solidFill>
                  <a:schemeClr val="bg1"/>
                </a:solidFill>
              </a:rPr>
              <a:t>Non Walk-in Kiosk Solution</a:t>
            </a:r>
          </a:p>
        </p:txBody>
      </p:sp>
      <p:pic>
        <p:nvPicPr>
          <p:cNvPr id="10" name="Picture 9">
            <a:extLst>
              <a:ext uri="{FF2B5EF4-FFF2-40B4-BE49-F238E27FC236}">
                <a16:creationId xmlns:a16="http://schemas.microsoft.com/office/drawing/2014/main" id="{FA15FF79-4C71-4EB1-ABBC-CD693822F73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204497" y="2382546"/>
            <a:ext cx="6595807" cy="6249527"/>
          </a:xfrm>
          <a:prstGeom prst="rect">
            <a:avLst/>
          </a:prstGeom>
          <a:noFill/>
        </p:spPr>
      </p:pic>
    </p:spTree>
    <p:extLst>
      <p:ext uri="{BB962C8B-B14F-4D97-AF65-F5344CB8AC3E}">
        <p14:creationId xmlns:p14="http://schemas.microsoft.com/office/powerpoint/2010/main" val="2535263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6937"/>
            <a:ext cx="13004800" cy="1047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defRPr/>
            </a:pPr>
            <a:endParaRPr lang="en-US" sz="2560" b="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BDA5B2B9-76AC-4F03-9160-13F4D14E975A}"/>
              </a:ext>
            </a:extLst>
          </p:cNvPr>
          <p:cNvSpPr>
            <a:spLocks noGrp="1"/>
          </p:cNvSpPr>
          <p:nvPr>
            <p:ph type="title"/>
          </p:nvPr>
        </p:nvSpPr>
        <p:spPr>
          <a:xfrm>
            <a:off x="894080" y="956796"/>
            <a:ext cx="11216640" cy="1017680"/>
          </a:xfrm>
        </p:spPr>
        <p:txBody>
          <a:bodyPr vert="horz" lIns="130048" tIns="65024" rIns="130048" bIns="65024" rtlCol="0" anchor="ctr">
            <a:normAutofit/>
          </a:bodyPr>
          <a:lstStyle/>
          <a:p>
            <a:pPr algn="ctr"/>
            <a:r>
              <a:rPr lang="en-US" sz="3982" dirty="0">
                <a:solidFill>
                  <a:schemeClr val="bg1"/>
                </a:solidFill>
              </a:rPr>
              <a:t>Double Skinned Tank Solution</a:t>
            </a:r>
          </a:p>
        </p:txBody>
      </p:sp>
      <p:pic>
        <p:nvPicPr>
          <p:cNvPr id="9" name="Content Placeholder 8">
            <a:extLst>
              <a:ext uri="{FF2B5EF4-FFF2-40B4-BE49-F238E27FC236}">
                <a16:creationId xmlns:a16="http://schemas.microsoft.com/office/drawing/2014/main" id="{271BB593-BEDA-4B25-955F-0E62E6C3F8BA}"/>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728036" y="3206664"/>
            <a:ext cx="9752762" cy="4792324"/>
          </a:xfrm>
          <a:prstGeom prst="rect">
            <a:avLst/>
          </a:prstGeom>
          <a:noFill/>
        </p:spPr>
      </p:pic>
    </p:spTree>
    <p:extLst>
      <p:ext uri="{BB962C8B-B14F-4D97-AF65-F5344CB8AC3E}">
        <p14:creationId xmlns:p14="http://schemas.microsoft.com/office/powerpoint/2010/main" val="113101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4837E4-8417-44B5-8C7E-3218CD6B1087}"/>
              </a:ext>
            </a:extLst>
          </p:cNvPr>
          <p:cNvSpPr>
            <a:spLocks noGrp="1"/>
          </p:cNvSpPr>
          <p:nvPr>
            <p:ph type="title"/>
          </p:nvPr>
        </p:nvSpPr>
        <p:spPr>
          <a:xfrm>
            <a:off x="894080" y="144499"/>
            <a:ext cx="9827655" cy="1411113"/>
          </a:xfrm>
        </p:spPr>
        <p:txBody>
          <a:bodyPr/>
          <a:lstStyle/>
          <a:p>
            <a:r>
              <a:rPr lang="en-GB" dirty="0"/>
              <a:t> BIM4Water Product Data Templates</a:t>
            </a:r>
          </a:p>
        </p:txBody>
      </p:sp>
      <p:sp>
        <p:nvSpPr>
          <p:cNvPr id="5" name="Text Placeholder 4">
            <a:extLst>
              <a:ext uri="{FF2B5EF4-FFF2-40B4-BE49-F238E27FC236}">
                <a16:creationId xmlns:a16="http://schemas.microsoft.com/office/drawing/2014/main" id="{061B1017-9578-4CEB-B860-00DA6CCE6608}"/>
              </a:ext>
            </a:extLst>
          </p:cNvPr>
          <p:cNvSpPr>
            <a:spLocks noGrp="1"/>
          </p:cNvSpPr>
          <p:nvPr>
            <p:ph type="body" sz="quarter" idx="13"/>
          </p:nvPr>
        </p:nvSpPr>
        <p:spPr/>
        <p:txBody>
          <a:bodyPr/>
          <a:lstStyle/>
          <a:p>
            <a:endParaRPr lang="en-GB"/>
          </a:p>
        </p:txBody>
      </p:sp>
      <p:sp>
        <p:nvSpPr>
          <p:cNvPr id="10" name="TextBox 9">
            <a:extLst>
              <a:ext uri="{FF2B5EF4-FFF2-40B4-BE49-F238E27FC236}">
                <a16:creationId xmlns:a16="http://schemas.microsoft.com/office/drawing/2014/main" id="{954303B1-0654-4551-A0AD-0B645D08F44D}"/>
              </a:ext>
            </a:extLst>
          </p:cNvPr>
          <p:cNvSpPr txBox="1"/>
          <p:nvPr/>
        </p:nvSpPr>
        <p:spPr>
          <a:xfrm>
            <a:off x="447040" y="2017867"/>
            <a:ext cx="11285276" cy="6191310"/>
          </a:xfrm>
          <a:prstGeom prst="rect">
            <a:avLst/>
          </a:prstGeom>
          <a:noFill/>
        </p:spPr>
        <p:txBody>
          <a:bodyPr wrap="square">
            <a:spAutoFit/>
          </a:bodyPr>
          <a:lstStyle/>
          <a:p>
            <a:pPr marL="510250" indent="-510250" algn="just" defTabSz="1300460" hangingPunct="1">
              <a:spcBef>
                <a:spcPts val="1280"/>
              </a:spcBef>
              <a:buClr>
                <a:prstClr val="black"/>
              </a:buClr>
              <a:buFont typeface="Arial" panose="020B0604020202020204" pitchFamily="34" charset="0"/>
              <a:buChar char="•"/>
              <a:defRPr/>
            </a:pPr>
            <a:r>
              <a:rPr lang="en-GB" sz="2844" b="0" dirty="0">
                <a:solidFill>
                  <a:prstClr val="black"/>
                </a:solidFill>
                <a:latin typeface="Arial" panose="020B0604020202020204" pitchFamily="34" charset="0"/>
                <a:ea typeface="+mn-ea"/>
                <a:cs typeface="Arial" panose="020B0604020202020204" pitchFamily="34" charset="0"/>
              </a:rPr>
              <a:t>The revised WIMES 8.02 will require suppliers to generate Product Data Templates (PDTs) for certain components comprising chemical dosing systems</a:t>
            </a:r>
          </a:p>
          <a:p>
            <a:pPr marL="510250" indent="-510250" algn="just" defTabSz="1300460" hangingPunct="1">
              <a:spcBef>
                <a:spcPts val="1280"/>
              </a:spcBef>
              <a:buClr>
                <a:prstClr val="black"/>
              </a:buClr>
              <a:buFont typeface="Arial" panose="020B0604020202020204" pitchFamily="34" charset="0"/>
              <a:buChar char="•"/>
              <a:defRPr/>
            </a:pPr>
            <a:r>
              <a:rPr lang="en-GB" sz="2844" b="0" dirty="0">
                <a:solidFill>
                  <a:prstClr val="black"/>
                </a:solidFill>
                <a:latin typeface="Arial" panose="020B0604020202020204" pitchFamily="34" charset="0"/>
                <a:ea typeface="+mn-ea"/>
                <a:cs typeface="Arial" panose="020B0604020202020204" pitchFamily="34" charset="0"/>
              </a:rPr>
              <a:t>What is a Product Data Template?</a:t>
            </a:r>
          </a:p>
          <a:p>
            <a:pPr marL="510250" indent="-510250" algn="just" defTabSz="1300460" hangingPunct="1">
              <a:spcBef>
                <a:spcPts val="1280"/>
              </a:spcBef>
              <a:buClr>
                <a:prstClr val="black"/>
              </a:buClr>
              <a:buFont typeface="Arial" panose="020B0604020202020204" pitchFamily="34" charset="0"/>
              <a:buChar char="•"/>
              <a:defRPr/>
            </a:pPr>
            <a:r>
              <a:rPr lang="en-GB" sz="2844" b="0" dirty="0">
                <a:solidFill>
                  <a:prstClr val="black"/>
                </a:solidFill>
                <a:latin typeface="Arial" panose="020B0604020202020204" pitchFamily="34" charset="0"/>
                <a:ea typeface="+mn-ea"/>
                <a:cs typeface="Arial" panose="020B0604020202020204" pitchFamily="34" charset="0"/>
              </a:rPr>
              <a:t>PDTs will allow product manufacturers to supply non-graphical information about their products for use in water industry projects implementing BIM Level 2 – the ‘digital twin’</a:t>
            </a:r>
          </a:p>
          <a:p>
            <a:pPr marL="510250" indent="-510250" algn="just" defTabSz="1300460" hangingPunct="1">
              <a:spcBef>
                <a:spcPts val="1280"/>
              </a:spcBef>
              <a:buClr>
                <a:prstClr val="black"/>
              </a:buClr>
              <a:buFont typeface="Arial" panose="020B0604020202020204" pitchFamily="34" charset="0"/>
              <a:buChar char="•"/>
              <a:defRPr/>
            </a:pPr>
            <a:r>
              <a:rPr lang="en-GB" sz="2844" b="0" dirty="0">
                <a:solidFill>
                  <a:prstClr val="black"/>
                </a:solidFill>
                <a:latin typeface="Arial" panose="020B0604020202020204" pitchFamily="34" charset="0"/>
                <a:ea typeface="+mn-ea"/>
                <a:cs typeface="Arial" panose="020B0604020202020204" pitchFamily="34" charset="0"/>
              </a:rPr>
              <a:t>PDTs provide the following benefits:</a:t>
            </a:r>
          </a:p>
          <a:p>
            <a:pPr marL="1022758" indent="-512508" algn="just" defTabSz="1300460" hangingPunct="1">
              <a:spcBef>
                <a:spcPts val="853"/>
              </a:spcBef>
              <a:buClr>
                <a:srgbClr val="000099"/>
              </a:buClr>
              <a:buFont typeface="Courier New" panose="02070309020205020404" pitchFamily="49" charset="0"/>
              <a:buChar char="o"/>
              <a:defRPr/>
            </a:pPr>
            <a:r>
              <a:rPr lang="en-GB" sz="2276" b="0" dirty="0">
                <a:solidFill>
                  <a:prstClr val="black">
                    <a:lumMod val="50000"/>
                    <a:lumOff val="50000"/>
                  </a:prstClr>
                </a:solidFill>
                <a:latin typeface="Arial" panose="020B0604020202020204" pitchFamily="34" charset="0"/>
                <a:ea typeface="+mn-ea"/>
                <a:cs typeface="Arial" panose="020B0604020202020204" pitchFamily="34" charset="0"/>
              </a:rPr>
              <a:t>They allow designers to select, compare and analyse product data more accurately and efficiently</a:t>
            </a:r>
          </a:p>
          <a:p>
            <a:pPr marL="1022758" indent="-512508" algn="just" defTabSz="1300460" hangingPunct="1">
              <a:spcBef>
                <a:spcPts val="853"/>
              </a:spcBef>
              <a:buClr>
                <a:srgbClr val="000099"/>
              </a:buClr>
              <a:buFont typeface="Courier New" panose="02070309020205020404" pitchFamily="49" charset="0"/>
              <a:buChar char="o"/>
              <a:defRPr/>
            </a:pPr>
            <a:r>
              <a:rPr lang="en-GB" sz="2276" b="0" dirty="0">
                <a:solidFill>
                  <a:prstClr val="black">
                    <a:lumMod val="50000"/>
                    <a:lumOff val="50000"/>
                  </a:prstClr>
                </a:solidFill>
                <a:latin typeface="Arial" panose="020B0604020202020204" pitchFamily="34" charset="0"/>
                <a:ea typeface="+mn-ea"/>
                <a:cs typeface="Arial" panose="020B0604020202020204" pitchFamily="34" charset="0"/>
              </a:rPr>
              <a:t>They help contractors with procurement and creation of the as-built model</a:t>
            </a:r>
          </a:p>
          <a:p>
            <a:pPr marL="1022758" indent="-512508" algn="just" defTabSz="1300460" hangingPunct="1">
              <a:spcBef>
                <a:spcPts val="853"/>
              </a:spcBef>
              <a:buClr>
                <a:srgbClr val="000099"/>
              </a:buClr>
              <a:buFont typeface="Courier New" panose="02070309020205020404" pitchFamily="49" charset="0"/>
              <a:buChar char="o"/>
              <a:defRPr/>
            </a:pPr>
            <a:r>
              <a:rPr lang="en-GB" sz="2276" b="0" dirty="0">
                <a:solidFill>
                  <a:prstClr val="black">
                    <a:lumMod val="50000"/>
                    <a:lumOff val="50000"/>
                  </a:prstClr>
                </a:solidFill>
                <a:latin typeface="Arial" panose="020B0604020202020204" pitchFamily="34" charset="0"/>
                <a:ea typeface="+mn-ea"/>
                <a:cs typeface="Arial" panose="020B0604020202020204" pitchFamily="34" charset="0"/>
              </a:rPr>
              <a:t>They allow water companies to operate and maintain their assets more effectively</a:t>
            </a:r>
          </a:p>
        </p:txBody>
      </p:sp>
    </p:spTree>
    <p:extLst>
      <p:ext uri="{BB962C8B-B14F-4D97-AF65-F5344CB8AC3E}">
        <p14:creationId xmlns:p14="http://schemas.microsoft.com/office/powerpoint/2010/main" val="3278861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D018-07E8-416C-A539-62B8B57D8A3B}"/>
              </a:ext>
            </a:extLst>
          </p:cNvPr>
          <p:cNvSpPr>
            <a:spLocks noGrp="1"/>
          </p:cNvSpPr>
          <p:nvPr>
            <p:ph type="title"/>
          </p:nvPr>
        </p:nvSpPr>
        <p:spPr/>
        <p:txBody>
          <a:bodyPr>
            <a:normAutofit fontScale="90000"/>
          </a:bodyPr>
          <a:lstStyle/>
          <a:p>
            <a:r>
              <a:rPr lang="en-GB" dirty="0"/>
              <a:t>Delivering on Regulatory Policy – Water Industry Embodied Carbon Calculator</a:t>
            </a:r>
          </a:p>
        </p:txBody>
      </p:sp>
      <p:sp>
        <p:nvSpPr>
          <p:cNvPr id="3" name="Content Placeholder 2">
            <a:extLst>
              <a:ext uri="{FF2B5EF4-FFF2-40B4-BE49-F238E27FC236}">
                <a16:creationId xmlns:a16="http://schemas.microsoft.com/office/drawing/2014/main" id="{80999B9D-A9D5-427F-B8C2-C335D99BE364}"/>
              </a:ext>
            </a:extLst>
          </p:cNvPr>
          <p:cNvSpPr>
            <a:spLocks noGrp="1"/>
          </p:cNvSpPr>
          <p:nvPr>
            <p:ph idx="1"/>
          </p:nvPr>
        </p:nvSpPr>
        <p:spPr>
          <a:xfrm>
            <a:off x="520193" y="2075364"/>
            <a:ext cx="11588722" cy="5929812"/>
          </a:xfrm>
        </p:spPr>
        <p:txBody>
          <a:bodyPr/>
          <a:lstStyle/>
          <a:p>
            <a:pPr marL="505734" indent="-505734" algn="just">
              <a:buFont typeface="Arial" panose="020B0604020202020204" pitchFamily="34" charset="0"/>
              <a:buChar char="•"/>
            </a:pPr>
            <a:r>
              <a:rPr lang="en-GB" sz="3129" dirty="0">
                <a:solidFill>
                  <a:srgbClr val="393939"/>
                </a:solidFill>
              </a:rPr>
              <a:t>The Water Industry is the 4th most energy-intensive industry and a major national contributor to emissions responsible for around five million tonnes each year, roughly equivalent to 378,000 cars with average use</a:t>
            </a:r>
          </a:p>
          <a:p>
            <a:pPr marL="505734" indent="-505734" algn="just">
              <a:buFont typeface="Arial" panose="020B0604020202020204" pitchFamily="34" charset="0"/>
              <a:buChar char="•"/>
            </a:pPr>
            <a:r>
              <a:rPr lang="en-GB" sz="3129" dirty="0">
                <a:solidFill>
                  <a:srgbClr val="393939"/>
                </a:solidFill>
              </a:rPr>
              <a:t>Water companies in England &amp; </a:t>
            </a:r>
            <a:r>
              <a:rPr lang="en-GB" sz="3129" dirty="0">
                <a:solidFill>
                  <a:srgbClr val="393939"/>
                </a:solidFill>
                <a:highlight>
                  <a:srgbClr val="F9F9F9"/>
                </a:highlight>
              </a:rPr>
              <a:t>Wales have an ambitious commitment to achieve net zero emissions by 2030 with Scottish Water having a similar commitment for 2040 </a:t>
            </a:r>
          </a:p>
          <a:p>
            <a:pPr marL="505734" indent="-505734" algn="just">
              <a:buFont typeface="Arial" panose="020B0604020202020204" pitchFamily="34" charset="0"/>
              <a:buChar char="•"/>
            </a:pPr>
            <a:r>
              <a:rPr lang="en-GB" sz="3129" dirty="0">
                <a:solidFill>
                  <a:srgbClr val="393939"/>
                </a:solidFill>
                <a:highlight>
                  <a:srgbClr val="F9F9F9"/>
                </a:highlight>
              </a:rPr>
              <a:t>The Water Industry is </a:t>
            </a:r>
            <a:r>
              <a:rPr lang="en-GB" sz="3129" dirty="0">
                <a:solidFill>
                  <a:srgbClr val="393939"/>
                </a:solidFill>
              </a:rPr>
              <a:t>well ahead of the government’s 2050 net zero target for the country as a whole</a:t>
            </a:r>
            <a:endParaRPr lang="en-GB" sz="3129" dirty="0">
              <a:solidFill>
                <a:srgbClr val="393939"/>
              </a:solidFill>
              <a:highlight>
                <a:srgbClr val="FFFF00"/>
              </a:highlight>
            </a:endParaRPr>
          </a:p>
          <a:p>
            <a:pPr marL="505734" indent="-505734" algn="just">
              <a:buFont typeface="Arial" panose="020B0604020202020204" pitchFamily="34" charset="0"/>
              <a:buChar char="•"/>
            </a:pPr>
            <a:r>
              <a:rPr lang="en-GB" sz="3129" dirty="0">
                <a:solidFill>
                  <a:srgbClr val="393939"/>
                </a:solidFill>
              </a:rPr>
              <a:t>By promoting the use of a water industry (WIMES) Embodied Carbon Calculator we are helping the industry meet these targets</a:t>
            </a:r>
            <a:endParaRPr lang="en-GB" sz="3129" dirty="0"/>
          </a:p>
        </p:txBody>
      </p:sp>
      <p:sp>
        <p:nvSpPr>
          <p:cNvPr id="4" name="Text Placeholder 3">
            <a:extLst>
              <a:ext uri="{FF2B5EF4-FFF2-40B4-BE49-F238E27FC236}">
                <a16:creationId xmlns:a16="http://schemas.microsoft.com/office/drawing/2014/main" id="{DE53C9E4-1BCA-498E-8B7D-F707D5837185}"/>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78298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5" y="8939788"/>
            <a:ext cx="4143763" cy="471924"/>
          </a:xfrm>
          <a:prstGeom prst="rect">
            <a:avLst/>
          </a:prstGeom>
        </p:spPr>
        <p:txBody>
          <a:bodyPr/>
          <a:lstStyle/>
          <a:p>
            <a:r>
              <a:rPr lang="en-GB" dirty="0"/>
              <a:t>Member Meeting – April 2021</a:t>
            </a:r>
            <a:endParaRPr dirty="0"/>
          </a:p>
        </p:txBody>
      </p:sp>
      <p:pic>
        <p:nvPicPr>
          <p:cNvPr id="3" name="Picture 2"/>
          <p:cNvPicPr>
            <a:picLocks noChangeAspect="1"/>
          </p:cNvPicPr>
          <p:nvPr/>
        </p:nvPicPr>
        <p:blipFill>
          <a:blip r:embed="rId3"/>
          <a:stretch>
            <a:fillRect/>
          </a:stretch>
        </p:blipFill>
        <p:spPr>
          <a:xfrm>
            <a:off x="3439158" y="4688996"/>
            <a:ext cx="5740404" cy="3214626"/>
          </a:xfrm>
          <a:prstGeom prst="rect">
            <a:avLst/>
          </a:prstGeom>
        </p:spPr>
      </p:pic>
      <p:sp>
        <p:nvSpPr>
          <p:cNvPr id="6" name="TextBox 5"/>
          <p:cNvSpPr txBox="1"/>
          <p:nvPr/>
        </p:nvSpPr>
        <p:spPr>
          <a:xfrm>
            <a:off x="164424" y="390797"/>
            <a:ext cx="11476038"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dirty="0">
                <a:latin typeface="Calibri" panose="020F0502020204030204" pitchFamily="34" charset="0"/>
              </a:rPr>
              <a:t>The best laid plans</a:t>
            </a:r>
          </a:p>
          <a:p>
            <a:pPr algn="l"/>
            <a:r>
              <a:rPr lang="en-GB" b="0" dirty="0">
                <a:latin typeface="Calibri" panose="020F0502020204030204" pitchFamily="34" charset="0"/>
              </a:rPr>
              <a:t>	</a:t>
            </a:r>
            <a:endParaRPr lang="en-GB" b="0" u="sng" dirty="0">
              <a:latin typeface="Calibri" panose="020F0502020204030204" pitchFamily="34" charset="0"/>
            </a:endParaRPr>
          </a:p>
          <a:p>
            <a:pPr algn="l"/>
            <a:r>
              <a:rPr lang="en-GB" b="0" dirty="0">
                <a:latin typeface="Calibri" panose="020F0502020204030204" pitchFamily="34" charset="0"/>
              </a:rPr>
              <a:t>2020 was planned to be Buildoffsite's year of transformational change, and it was, but not according to plan! </a:t>
            </a:r>
          </a:p>
          <a:p>
            <a:pPr algn="l"/>
            <a:endParaRPr lang="en-GB" b="0" dirty="0">
              <a:latin typeface="Calibri" panose="020F0502020204030204" pitchFamily="34" charset="0"/>
            </a:endParaRPr>
          </a:p>
          <a:p>
            <a:pPr algn="l"/>
            <a:r>
              <a:rPr lang="en-GB" b="0" dirty="0">
                <a:latin typeface="Calibri" panose="020F0502020204030204" pitchFamily="34" charset="0"/>
              </a:rPr>
              <a:t>Building a positive future laid out our promise to our members:</a:t>
            </a:r>
          </a:p>
          <a:p>
            <a:pPr algn="l"/>
            <a:endParaRPr lang="en-GB" b="0" dirty="0">
              <a:latin typeface="Calibri" panose="020F0502020204030204" pitchFamily="34" charset="0"/>
            </a:endParaRPr>
          </a:p>
          <a:p>
            <a:pPr algn="l"/>
            <a:endParaRPr lang="en-GB" b="0" dirty="0">
              <a:latin typeface="Calibri" panose="020F0502020204030204" pitchFamily="34" charset="0"/>
            </a:endParaRPr>
          </a:p>
        </p:txBody>
      </p:sp>
      <p:sp>
        <p:nvSpPr>
          <p:cNvPr id="7" name="Rectangle 6"/>
          <p:cNvSpPr/>
          <p:nvPr/>
        </p:nvSpPr>
        <p:spPr>
          <a:xfrm>
            <a:off x="573024" y="2969679"/>
            <a:ext cx="11472672" cy="2677656"/>
          </a:xfrm>
          <a:prstGeom prst="rect">
            <a:avLst/>
          </a:prstGeom>
        </p:spPr>
        <p:txBody>
          <a:bodyPr wrap="square" numCol="2">
            <a:spAutoFit/>
          </a:bodyPr>
          <a:lstStyle/>
          <a:p>
            <a:pPr marL="342900" lvl="8" indent="-342900" algn="l">
              <a:buFont typeface="Arial" panose="020B0604020202020204" pitchFamily="34" charset="0"/>
              <a:buChar char="•"/>
              <a:tabLst>
                <a:tab pos="1073150" algn="l"/>
              </a:tabLst>
            </a:pPr>
            <a:r>
              <a:rPr lang="en-GB" b="0" dirty="0">
                <a:latin typeface="Calibri" panose="020F0502020204030204" pitchFamily="34" charset="0"/>
              </a:rPr>
              <a:t>Amplify our voice</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Working more collaboratively</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Shaking up the old hub structure</a:t>
            </a:r>
          </a:p>
          <a:p>
            <a:pPr marL="342900" lvl="8" indent="-342900" algn="l">
              <a:buFont typeface="Arial" panose="020B0604020202020204" pitchFamily="34" charset="0"/>
              <a:buChar char="•"/>
              <a:tabLst>
                <a:tab pos="1073150" algn="l"/>
              </a:tabLst>
            </a:pPr>
            <a:endParaRPr lang="en-GB" b="0" dirty="0">
              <a:latin typeface="Calibri" panose="020F0502020204030204" pitchFamily="34" charset="0"/>
            </a:endParaRPr>
          </a:p>
          <a:p>
            <a:pPr marL="342900" lvl="8" indent="-342900" algn="l">
              <a:buFont typeface="Arial" panose="020B0604020202020204" pitchFamily="34" charset="0"/>
              <a:buChar char="•"/>
              <a:tabLst>
                <a:tab pos="1073150" algn="l"/>
              </a:tabLst>
            </a:pPr>
            <a:endParaRPr lang="en-GB" b="0" dirty="0">
              <a:latin typeface="Calibri" panose="020F0502020204030204" pitchFamily="34" charset="0"/>
            </a:endParaRPr>
          </a:p>
          <a:p>
            <a:pPr marL="342900" lvl="8" indent="-342900" algn="l">
              <a:buFont typeface="Arial" panose="020B0604020202020204" pitchFamily="34" charset="0"/>
              <a:buChar char="•"/>
              <a:tabLst>
                <a:tab pos="1073150" algn="l"/>
              </a:tabLst>
            </a:pPr>
            <a:endParaRPr lang="en-GB" b="0" dirty="0">
              <a:latin typeface="Calibri" panose="020F0502020204030204" pitchFamily="34" charset="0"/>
            </a:endParaRPr>
          </a:p>
          <a:p>
            <a:pPr lvl="8" indent="0" algn="l">
              <a:tabLst>
                <a:tab pos="1073150" algn="l"/>
              </a:tabLst>
            </a:pPr>
            <a:endParaRPr lang="en-GB" b="0" dirty="0">
              <a:latin typeface="Calibri" panose="020F0502020204030204" pitchFamily="34" charset="0"/>
            </a:endParaRP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Strategic events and knowledge content</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Providing insight, opportunity and guidance</a:t>
            </a:r>
          </a:p>
        </p:txBody>
      </p:sp>
    </p:spTree>
    <p:extLst>
      <p:ext uri="{BB962C8B-B14F-4D97-AF65-F5344CB8AC3E}">
        <p14:creationId xmlns:p14="http://schemas.microsoft.com/office/powerpoint/2010/main" val="296488611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4837E4-8417-44B5-8C7E-3218CD6B1087}"/>
              </a:ext>
            </a:extLst>
          </p:cNvPr>
          <p:cNvSpPr>
            <a:spLocks noGrp="1"/>
          </p:cNvSpPr>
          <p:nvPr>
            <p:ph type="title"/>
          </p:nvPr>
        </p:nvSpPr>
        <p:spPr>
          <a:xfrm>
            <a:off x="894080" y="144499"/>
            <a:ext cx="9827655" cy="1411113"/>
          </a:xfrm>
        </p:spPr>
        <p:txBody>
          <a:bodyPr/>
          <a:lstStyle/>
          <a:p>
            <a:r>
              <a:rPr lang="en-GB" dirty="0">
                <a:highlight>
                  <a:srgbClr val="F9F9F9"/>
                </a:highlight>
              </a:rPr>
              <a:t> </a:t>
            </a:r>
            <a:r>
              <a:rPr lang="en-GB" dirty="0" err="1">
                <a:highlight>
                  <a:srgbClr val="F9F9F9"/>
                </a:highlight>
              </a:rPr>
              <a:t>DfMA</a:t>
            </a:r>
            <a:r>
              <a:rPr lang="en-GB" dirty="0">
                <a:highlight>
                  <a:srgbClr val="F9F9F9"/>
                </a:highlight>
              </a:rPr>
              <a:t> Guide</a:t>
            </a:r>
          </a:p>
        </p:txBody>
      </p:sp>
      <p:sp>
        <p:nvSpPr>
          <p:cNvPr id="5" name="Text Placeholder 4">
            <a:extLst>
              <a:ext uri="{FF2B5EF4-FFF2-40B4-BE49-F238E27FC236}">
                <a16:creationId xmlns:a16="http://schemas.microsoft.com/office/drawing/2014/main" id="{061B1017-9578-4CEB-B860-00DA6CCE6608}"/>
              </a:ext>
            </a:extLst>
          </p:cNvPr>
          <p:cNvSpPr>
            <a:spLocks noGrp="1"/>
          </p:cNvSpPr>
          <p:nvPr>
            <p:ph type="body" sz="quarter" idx="13"/>
          </p:nvPr>
        </p:nvSpPr>
        <p:spPr/>
        <p:txBody>
          <a:bodyPr/>
          <a:lstStyle/>
          <a:p>
            <a:endParaRPr lang="en-GB"/>
          </a:p>
        </p:txBody>
      </p:sp>
      <p:sp>
        <p:nvSpPr>
          <p:cNvPr id="10" name="TextBox 9">
            <a:extLst>
              <a:ext uri="{FF2B5EF4-FFF2-40B4-BE49-F238E27FC236}">
                <a16:creationId xmlns:a16="http://schemas.microsoft.com/office/drawing/2014/main" id="{954303B1-0654-4551-A0AD-0B645D08F44D}"/>
              </a:ext>
            </a:extLst>
          </p:cNvPr>
          <p:cNvSpPr txBox="1"/>
          <p:nvPr/>
        </p:nvSpPr>
        <p:spPr>
          <a:xfrm>
            <a:off x="332345" y="2291460"/>
            <a:ext cx="11643812" cy="2686633"/>
          </a:xfrm>
          <a:prstGeom prst="rect">
            <a:avLst/>
          </a:prstGeom>
          <a:noFill/>
        </p:spPr>
        <p:txBody>
          <a:bodyPr wrap="square">
            <a:spAutoFit/>
          </a:bodyPr>
          <a:lstStyle/>
          <a:p>
            <a:pPr marL="505734" indent="-505734" algn="just" defTabSz="1300460" hangingPunct="1">
              <a:lnSpc>
                <a:spcPct val="90000"/>
              </a:lnSpc>
              <a:spcBef>
                <a:spcPts val="853"/>
              </a:spcBef>
              <a:spcAft>
                <a:spcPts val="853"/>
              </a:spcAft>
              <a:buClr>
                <a:prstClr val="black">
                  <a:lumMod val="65000"/>
                  <a:lumOff val="35000"/>
                </a:prstClr>
              </a:buClr>
              <a:buFont typeface="Arial" panose="020B0604020202020204" pitchFamily="34" charset="0"/>
              <a:buChar char="•"/>
              <a:defRPr/>
            </a:pPr>
            <a:r>
              <a:rPr lang="en-GB" sz="3413" b="0" kern="12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To be jointly published by WIMES and the Water Hub </a:t>
            </a:r>
          </a:p>
          <a:p>
            <a:pPr marL="505734" indent="-505734" algn="just" defTabSz="1300460" hangingPunct="1">
              <a:lnSpc>
                <a:spcPct val="90000"/>
              </a:lnSpc>
              <a:spcBef>
                <a:spcPts val="853"/>
              </a:spcBef>
              <a:spcAft>
                <a:spcPts val="853"/>
              </a:spcAft>
              <a:buClr>
                <a:prstClr val="black">
                  <a:lumMod val="65000"/>
                  <a:lumOff val="35000"/>
                </a:prstClr>
              </a:buClr>
              <a:buFont typeface="Arial" panose="020B0604020202020204" pitchFamily="34" charset="0"/>
              <a:buChar char="•"/>
              <a:defRPr/>
            </a:pPr>
            <a:r>
              <a:rPr lang="en-GB" sz="3413" b="0" kern="12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The </a:t>
            </a:r>
            <a:r>
              <a:rPr lang="en-GB" sz="3413" b="0" kern="12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DfMA</a:t>
            </a:r>
            <a:r>
              <a:rPr lang="en-GB" sz="3413" b="0" kern="12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guide will provide ‘best-practice’ guidance for the design</a:t>
            </a:r>
            <a:r>
              <a:rPr lang="en-US" sz="3413" b="0" kern="12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manufacture &amp; assembly of chemical dosing equipment for the water industry </a:t>
            </a:r>
            <a:r>
              <a:rPr lang="en-GB" sz="3413" b="0" kern="12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using built offsite solutions</a:t>
            </a:r>
          </a:p>
        </p:txBody>
      </p:sp>
    </p:spTree>
    <p:extLst>
      <p:ext uri="{BB962C8B-B14F-4D97-AF65-F5344CB8AC3E}">
        <p14:creationId xmlns:p14="http://schemas.microsoft.com/office/powerpoint/2010/main" val="899281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6F58-27D9-4693-B07C-A909D29A4C5F}"/>
              </a:ext>
            </a:extLst>
          </p:cNvPr>
          <p:cNvSpPr>
            <a:spLocks noGrp="1"/>
          </p:cNvSpPr>
          <p:nvPr>
            <p:ph type="title"/>
          </p:nvPr>
        </p:nvSpPr>
        <p:spPr/>
        <p:txBody>
          <a:bodyPr/>
          <a:lstStyle/>
          <a:p>
            <a:r>
              <a:rPr lang="en-GB" dirty="0"/>
              <a:t>Summary of deliverables</a:t>
            </a:r>
          </a:p>
        </p:txBody>
      </p:sp>
      <p:sp>
        <p:nvSpPr>
          <p:cNvPr id="3" name="Content Placeholder 2">
            <a:extLst>
              <a:ext uri="{FF2B5EF4-FFF2-40B4-BE49-F238E27FC236}">
                <a16:creationId xmlns:a16="http://schemas.microsoft.com/office/drawing/2014/main" id="{976C7B88-EE54-4A2B-9A04-AC24C6E68A9D}"/>
              </a:ext>
            </a:extLst>
          </p:cNvPr>
          <p:cNvSpPr>
            <a:spLocks noGrp="1"/>
          </p:cNvSpPr>
          <p:nvPr>
            <p:ph idx="1"/>
          </p:nvPr>
        </p:nvSpPr>
        <p:spPr>
          <a:xfrm>
            <a:off x="462393" y="2271327"/>
            <a:ext cx="11632071" cy="4057677"/>
          </a:xfrm>
        </p:spPr>
        <p:txBody>
          <a:bodyPr/>
          <a:lstStyle/>
          <a:p>
            <a:pPr marL="505734" indent="-505734" algn="just">
              <a:spcBef>
                <a:spcPts val="853"/>
              </a:spcBef>
              <a:spcAft>
                <a:spcPts val="853"/>
              </a:spcAft>
              <a:buFont typeface="Arial" panose="020B0604020202020204" pitchFamily="34" charset="0"/>
              <a:buChar char="•"/>
            </a:pPr>
            <a:r>
              <a:rPr lang="en-US" sz="3413" dirty="0">
                <a:solidFill>
                  <a:schemeClr val="tx1"/>
                </a:solidFill>
              </a:rPr>
              <a:t>Updated WIMES 8.02 specification</a:t>
            </a:r>
          </a:p>
          <a:p>
            <a:pPr marL="505734" indent="-505734" algn="just">
              <a:spcBef>
                <a:spcPts val="853"/>
              </a:spcBef>
              <a:spcAft>
                <a:spcPts val="853"/>
              </a:spcAft>
              <a:buFont typeface="Arial" panose="020B0604020202020204" pitchFamily="34" charset="0"/>
              <a:buChar char="•"/>
            </a:pPr>
            <a:r>
              <a:rPr lang="en-US" sz="3413" dirty="0">
                <a:solidFill>
                  <a:schemeClr val="tx1"/>
                </a:solidFill>
              </a:rPr>
              <a:t>Product Data Templates for chemical dosing equipment</a:t>
            </a:r>
          </a:p>
          <a:p>
            <a:pPr marL="505734" indent="-505734" algn="just">
              <a:spcBef>
                <a:spcPts val="853"/>
              </a:spcBef>
              <a:spcAft>
                <a:spcPts val="853"/>
              </a:spcAft>
              <a:buFont typeface="Arial" panose="020B0604020202020204" pitchFamily="34" charset="0"/>
              <a:buChar char="•"/>
            </a:pPr>
            <a:r>
              <a:rPr lang="en-US" sz="3413" dirty="0">
                <a:solidFill>
                  <a:schemeClr val="tx1"/>
                </a:solidFill>
              </a:rPr>
              <a:t>Water Industry embodied carbon calculator (already available for use)</a:t>
            </a:r>
          </a:p>
          <a:p>
            <a:pPr marL="505734" indent="-505734" algn="just">
              <a:spcBef>
                <a:spcPts val="853"/>
              </a:spcBef>
              <a:spcAft>
                <a:spcPts val="853"/>
              </a:spcAft>
              <a:buFont typeface="Arial" panose="020B0604020202020204" pitchFamily="34" charset="0"/>
              <a:buChar char="•"/>
            </a:pPr>
            <a:r>
              <a:rPr lang="en-US" sz="3413" dirty="0" err="1">
                <a:solidFill>
                  <a:schemeClr val="tx1"/>
                </a:solidFill>
              </a:rPr>
              <a:t>DfMA</a:t>
            </a:r>
            <a:r>
              <a:rPr lang="en-US" sz="3413" dirty="0">
                <a:solidFill>
                  <a:schemeClr val="tx1"/>
                </a:solidFill>
              </a:rPr>
              <a:t> guide</a:t>
            </a:r>
          </a:p>
          <a:p>
            <a:pPr marL="505734" indent="-505734" algn="just">
              <a:spcBef>
                <a:spcPts val="853"/>
              </a:spcBef>
              <a:spcAft>
                <a:spcPts val="853"/>
              </a:spcAft>
              <a:buFont typeface="Arial" panose="020B0604020202020204" pitchFamily="34" charset="0"/>
              <a:buChar char="•"/>
            </a:pPr>
            <a:r>
              <a:rPr lang="en-US" sz="3413" dirty="0">
                <a:solidFill>
                  <a:schemeClr val="tx1"/>
                </a:solidFill>
              </a:rPr>
              <a:t>Delivery late summer 2021</a:t>
            </a:r>
          </a:p>
          <a:p>
            <a:pPr>
              <a:buFont typeface="Arial" panose="020B0604020202020204" pitchFamily="34" charset="0"/>
              <a:buChar char="•"/>
            </a:pPr>
            <a:endParaRPr lang="en-US" sz="3982" dirty="0">
              <a:solidFill>
                <a:schemeClr val="tx1"/>
              </a:solidFill>
              <a:latin typeface="+mn-lt"/>
              <a:cs typeface="+mn-cs"/>
            </a:endParaRPr>
          </a:p>
          <a:p>
            <a:endParaRPr lang="en-GB" sz="3982" dirty="0"/>
          </a:p>
        </p:txBody>
      </p:sp>
      <p:sp>
        <p:nvSpPr>
          <p:cNvPr id="4" name="Text Placeholder 3">
            <a:extLst>
              <a:ext uri="{FF2B5EF4-FFF2-40B4-BE49-F238E27FC236}">
                <a16:creationId xmlns:a16="http://schemas.microsoft.com/office/drawing/2014/main" id="{7419F678-F04B-4C18-AC51-71ED908AA893}"/>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866722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5CDC-5A7B-48DF-935B-C1ED93BFBE93}"/>
              </a:ext>
            </a:extLst>
          </p:cNvPr>
          <p:cNvSpPr>
            <a:spLocks noGrp="1"/>
          </p:cNvSpPr>
          <p:nvPr>
            <p:ph type="title"/>
          </p:nvPr>
        </p:nvSpPr>
        <p:spPr/>
        <p:txBody>
          <a:bodyPr/>
          <a:lstStyle/>
          <a:p>
            <a:r>
              <a:rPr lang="en-GB" dirty="0"/>
              <a:t>What’s next?</a:t>
            </a:r>
          </a:p>
        </p:txBody>
      </p:sp>
      <p:sp>
        <p:nvSpPr>
          <p:cNvPr id="3" name="Content Placeholder 2">
            <a:extLst>
              <a:ext uri="{FF2B5EF4-FFF2-40B4-BE49-F238E27FC236}">
                <a16:creationId xmlns:a16="http://schemas.microsoft.com/office/drawing/2014/main" id="{C7931383-AE9B-4DD2-B188-3766D2D76A03}"/>
              </a:ext>
            </a:extLst>
          </p:cNvPr>
          <p:cNvSpPr>
            <a:spLocks noGrp="1"/>
          </p:cNvSpPr>
          <p:nvPr>
            <p:ph idx="1"/>
          </p:nvPr>
        </p:nvSpPr>
        <p:spPr>
          <a:xfrm>
            <a:off x="894080" y="2560432"/>
            <a:ext cx="10999893" cy="3432614"/>
          </a:xfrm>
        </p:spPr>
        <p:txBody>
          <a:bodyPr/>
          <a:lstStyle/>
          <a:p>
            <a:pPr marL="0" indent="0" algn="ctr">
              <a:buNone/>
            </a:pPr>
            <a:r>
              <a:rPr lang="en-GB" sz="3413" dirty="0">
                <a:solidFill>
                  <a:schemeClr val="tx1"/>
                </a:solidFill>
              </a:rPr>
              <a:t>WIMES 8.02 Webinar 6 - 21</a:t>
            </a:r>
            <a:r>
              <a:rPr lang="en-GB" sz="3413" baseline="30000" dirty="0">
                <a:solidFill>
                  <a:schemeClr val="tx1"/>
                </a:solidFill>
              </a:rPr>
              <a:t>st</a:t>
            </a:r>
            <a:r>
              <a:rPr lang="en-GB" sz="3413" dirty="0">
                <a:solidFill>
                  <a:schemeClr val="tx1"/>
                </a:solidFill>
              </a:rPr>
              <a:t> April (10am – 3pm)</a:t>
            </a:r>
          </a:p>
          <a:p>
            <a:pPr marL="0" indent="0" algn="ctr">
              <a:buNone/>
            </a:pPr>
            <a:endParaRPr lang="en-GB" sz="3413" dirty="0">
              <a:solidFill>
                <a:schemeClr val="tx1"/>
              </a:solidFill>
            </a:endParaRPr>
          </a:p>
          <a:p>
            <a:pPr marL="0" indent="0" algn="ctr">
              <a:buNone/>
            </a:pPr>
            <a:r>
              <a:rPr lang="en-GB" sz="3413" dirty="0">
                <a:solidFill>
                  <a:schemeClr val="tx1"/>
                </a:solidFill>
              </a:rPr>
              <a:t>WIMES 8.02 Webinar 7 - 25</a:t>
            </a:r>
            <a:r>
              <a:rPr lang="en-GB" sz="3413" baseline="30000" dirty="0">
                <a:solidFill>
                  <a:schemeClr val="tx1"/>
                </a:solidFill>
              </a:rPr>
              <a:t>th</a:t>
            </a:r>
            <a:r>
              <a:rPr lang="en-GB" sz="3413" dirty="0">
                <a:solidFill>
                  <a:schemeClr val="tx1"/>
                </a:solidFill>
              </a:rPr>
              <a:t> May (10am – 3pm)</a:t>
            </a:r>
          </a:p>
          <a:p>
            <a:endParaRPr lang="en-GB" sz="3413" dirty="0">
              <a:solidFill>
                <a:schemeClr val="tx1"/>
              </a:solidFill>
            </a:endParaRPr>
          </a:p>
          <a:p>
            <a:pPr marL="0" indent="0" algn="ctr">
              <a:buNone/>
            </a:pPr>
            <a:r>
              <a:rPr lang="en-GB" sz="3413" dirty="0">
                <a:solidFill>
                  <a:schemeClr val="tx1"/>
                </a:solidFill>
              </a:rPr>
              <a:t>Join Us!</a:t>
            </a:r>
          </a:p>
          <a:p>
            <a:pPr marL="0" indent="0">
              <a:buNone/>
            </a:pPr>
            <a:endParaRPr lang="en-GB" sz="3413" dirty="0"/>
          </a:p>
          <a:p>
            <a:pPr marL="0" indent="0">
              <a:buNone/>
            </a:pPr>
            <a:endParaRPr lang="en-GB" sz="3413" dirty="0"/>
          </a:p>
        </p:txBody>
      </p:sp>
      <p:sp>
        <p:nvSpPr>
          <p:cNvPr id="4" name="Text Placeholder 3">
            <a:extLst>
              <a:ext uri="{FF2B5EF4-FFF2-40B4-BE49-F238E27FC236}">
                <a16:creationId xmlns:a16="http://schemas.microsoft.com/office/drawing/2014/main" id="{04DEE0BD-DCE0-41C8-B8A3-A05A874B1888}"/>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027305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9262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5CDC-5A7B-48DF-935B-C1ED93BFBE93}"/>
              </a:ext>
            </a:extLst>
          </p:cNvPr>
          <p:cNvSpPr>
            <a:spLocks noGrp="1"/>
          </p:cNvSpPr>
          <p:nvPr>
            <p:ph type="title"/>
          </p:nvPr>
        </p:nvSpPr>
        <p:spPr/>
        <p:txBody>
          <a:bodyPr/>
          <a:lstStyle/>
          <a:p>
            <a:r>
              <a:rPr lang="en-GB" dirty="0"/>
              <a:t>What’s Next?</a:t>
            </a:r>
          </a:p>
        </p:txBody>
      </p:sp>
      <p:sp>
        <p:nvSpPr>
          <p:cNvPr id="3" name="Content Placeholder 2">
            <a:extLst>
              <a:ext uri="{FF2B5EF4-FFF2-40B4-BE49-F238E27FC236}">
                <a16:creationId xmlns:a16="http://schemas.microsoft.com/office/drawing/2014/main" id="{C7931383-AE9B-4DD2-B188-3766D2D76A03}"/>
              </a:ext>
            </a:extLst>
          </p:cNvPr>
          <p:cNvSpPr>
            <a:spLocks noGrp="1"/>
          </p:cNvSpPr>
          <p:nvPr>
            <p:ph idx="1"/>
          </p:nvPr>
        </p:nvSpPr>
        <p:spPr>
          <a:xfrm>
            <a:off x="894080" y="2560432"/>
            <a:ext cx="10999893" cy="3432614"/>
          </a:xfrm>
        </p:spPr>
        <p:txBody>
          <a:bodyPr/>
          <a:lstStyle/>
          <a:p>
            <a:pPr marL="0" indent="0" algn="ctr">
              <a:buNone/>
            </a:pPr>
            <a:r>
              <a:rPr lang="en-GB" sz="3413" b="1" dirty="0"/>
              <a:t>21</a:t>
            </a:r>
            <a:r>
              <a:rPr lang="en-GB" sz="3413" b="1" baseline="30000" dirty="0"/>
              <a:t>st</a:t>
            </a:r>
            <a:r>
              <a:rPr lang="en-GB" sz="3413" b="1" dirty="0"/>
              <a:t> April Webinar 6 10am – 3pm</a:t>
            </a:r>
          </a:p>
          <a:p>
            <a:pPr marL="0" indent="0" algn="ctr">
              <a:buNone/>
            </a:pPr>
            <a:endParaRPr lang="en-GB" sz="3413" b="1" dirty="0"/>
          </a:p>
          <a:p>
            <a:pPr marL="0" indent="0" algn="ctr">
              <a:buNone/>
            </a:pPr>
            <a:r>
              <a:rPr lang="en-GB" sz="3413" b="1" dirty="0"/>
              <a:t>25</a:t>
            </a:r>
            <a:r>
              <a:rPr lang="en-GB" sz="3413" b="1" baseline="30000" dirty="0"/>
              <a:t>th</a:t>
            </a:r>
            <a:r>
              <a:rPr lang="en-GB" sz="3413" b="1" dirty="0"/>
              <a:t> May Webinar 7 10am – 3pm</a:t>
            </a:r>
          </a:p>
          <a:p>
            <a:endParaRPr lang="en-GB" sz="3413" b="1" dirty="0"/>
          </a:p>
          <a:p>
            <a:pPr marL="0" indent="0" algn="ctr">
              <a:buNone/>
            </a:pPr>
            <a:r>
              <a:rPr lang="en-GB" sz="3413" b="1" dirty="0"/>
              <a:t>Join Us!</a:t>
            </a:r>
          </a:p>
          <a:p>
            <a:pPr marL="0" indent="0">
              <a:buNone/>
            </a:pPr>
            <a:endParaRPr lang="en-GB" sz="3413" dirty="0"/>
          </a:p>
          <a:p>
            <a:pPr marL="0" indent="0">
              <a:buNone/>
            </a:pPr>
            <a:endParaRPr lang="en-GB" sz="3413" dirty="0"/>
          </a:p>
        </p:txBody>
      </p:sp>
      <p:sp>
        <p:nvSpPr>
          <p:cNvPr id="4" name="Text Placeholder 3">
            <a:extLst>
              <a:ext uri="{FF2B5EF4-FFF2-40B4-BE49-F238E27FC236}">
                <a16:creationId xmlns:a16="http://schemas.microsoft.com/office/drawing/2014/main" id="{04DEE0BD-DCE0-41C8-B8A3-A05A874B1888}"/>
              </a:ext>
            </a:extLst>
          </p:cNvPr>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2913696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2863850"/>
            <a:ext cx="10464800" cy="3302000"/>
          </a:xfrm>
          <a:prstGeom prst="rect">
            <a:avLst/>
          </a:prstGeom>
        </p:spPr>
        <p:txBody>
          <a:bodyPr>
            <a:noAutofit/>
          </a:bodyPr>
          <a:lstStyle/>
          <a:p>
            <a:r>
              <a:rPr lang="en-GB" sz="4800" b="1" dirty="0">
                <a:latin typeface="Calibri" panose="020F0502020204030204" pitchFamily="34" charset="0"/>
              </a:rPr>
              <a:t>Nigel Fraser</a:t>
            </a:r>
            <a:br>
              <a:rPr lang="en-GB" sz="4800" b="1" dirty="0">
                <a:latin typeface="Calibri" panose="020F0502020204030204" pitchFamily="34" charset="0"/>
              </a:rPr>
            </a:br>
            <a:r>
              <a:rPr lang="en-GB" sz="4800" b="1" dirty="0">
                <a:latin typeface="Calibri" panose="020F0502020204030204" pitchFamily="34" charset="0"/>
              </a:rPr>
              <a:t>Industry Advisor</a:t>
            </a:r>
            <a:br>
              <a:rPr lang="en-GB" sz="4800" b="1" dirty="0">
                <a:latin typeface="Calibri" panose="020F0502020204030204" pitchFamily="34" charset="0"/>
              </a:rPr>
            </a:br>
            <a:br>
              <a:rPr lang="en-GB" sz="4800" b="1" dirty="0">
                <a:latin typeface="Calibri" panose="020F0502020204030204" pitchFamily="34" charset="0"/>
              </a:rPr>
            </a:br>
            <a:r>
              <a:rPr lang="en-GB" sz="4800" b="1" dirty="0">
                <a:latin typeface="Calibri" panose="020F0502020204030204" pitchFamily="34" charset="0"/>
              </a:rPr>
              <a:t>Current focus – collaborative research reports &amp; publications</a:t>
            </a: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173018407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1849120"/>
            <a:ext cx="10464800" cy="6156960"/>
          </a:xfrm>
          <a:prstGeom prst="rect">
            <a:avLst/>
          </a:prstGeom>
        </p:spPr>
        <p:txBody>
          <a:bodyPr>
            <a:noAutofit/>
          </a:bodyPr>
          <a:lstStyle/>
          <a:p>
            <a:r>
              <a:rPr lang="en-GB" sz="2800" dirty="0">
                <a:latin typeface="Calibri" panose="020F0502020204030204" pitchFamily="34" charset="0"/>
              </a:rPr>
              <a:t>RECENT PUBLICATIONS</a:t>
            </a:r>
            <a:br>
              <a:rPr lang="en-GB" sz="2800" dirty="0">
                <a:latin typeface="Calibri" panose="020F0502020204030204" pitchFamily="34" charset="0"/>
              </a:rPr>
            </a:br>
            <a:br>
              <a:rPr lang="en-GB" sz="2800" dirty="0">
                <a:latin typeface="Calibri" panose="020F0502020204030204" pitchFamily="34" charset="0"/>
              </a:rPr>
            </a:br>
            <a:r>
              <a:rPr lang="en-GB" sz="2800" b="1" dirty="0">
                <a:latin typeface="Calibri" panose="020F0502020204030204" pitchFamily="34" charset="0"/>
              </a:rPr>
              <a:t>Linear Infrastructure Overbuild Guide </a:t>
            </a:r>
            <a:r>
              <a:rPr lang="en-GB" sz="2800" dirty="0">
                <a:latin typeface="Calibri" panose="020F0502020204030204" pitchFamily="34" charset="0"/>
              </a:rPr>
              <a:t>– post COVID-19 follow up</a:t>
            </a:r>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An </a:t>
            </a:r>
            <a:r>
              <a:rPr lang="en-GB" sz="2800" b="1" dirty="0">
                <a:latin typeface="Calibri" panose="020F0502020204030204" pitchFamily="34" charset="0"/>
              </a:rPr>
              <a:t>Offsite Sector Response to the Construction Playbook </a:t>
            </a:r>
            <a:r>
              <a:rPr lang="en-GB" sz="2800" dirty="0">
                <a:latin typeface="Calibri" panose="020F0502020204030204" pitchFamily="34" charset="0"/>
              </a:rPr>
              <a:t>– next steps?</a:t>
            </a:r>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As we emerge from the lockdowns we will be revisiting these reports</a:t>
            </a:r>
            <a:br>
              <a:rPr lang="en-GB" sz="2800" dirty="0">
                <a:latin typeface="Calibri" panose="020F0502020204030204" pitchFamily="34" charset="0"/>
              </a:rPr>
            </a:br>
            <a:br>
              <a:rPr lang="en-GB" sz="2800" dirty="0">
                <a:latin typeface="Calibri" panose="020F0502020204030204" pitchFamily="34" charset="0"/>
              </a:rPr>
            </a:b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5"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366888093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61008" y="1584960"/>
            <a:ext cx="10464800" cy="6156960"/>
          </a:xfrm>
          <a:prstGeom prst="rect">
            <a:avLst/>
          </a:prstGeom>
        </p:spPr>
        <p:txBody>
          <a:bodyPr>
            <a:noAutofit/>
          </a:bodyPr>
          <a:lstStyle/>
          <a:p>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WORK IN PROGRESS – 1</a:t>
            </a:r>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Let’s protect structures so we do not have to waste the carbon it takes to produce them. Let’s minimise whole life carbon.</a:t>
            </a:r>
            <a:br>
              <a:rPr lang="en-GB" sz="2800" dirty="0">
                <a:latin typeface="Calibri" panose="020F0502020204030204" pitchFamily="34" charset="0"/>
              </a:rPr>
            </a:br>
            <a:br>
              <a:rPr lang="en-GB" sz="2800" dirty="0">
                <a:latin typeface="Calibri" panose="020F0502020204030204" pitchFamily="34" charset="0"/>
              </a:rPr>
            </a:br>
            <a:r>
              <a:rPr lang="en-GB" sz="2800" b="1" dirty="0">
                <a:latin typeface="Calibri" panose="020F0502020204030204" pitchFamily="34" charset="0"/>
                <a:cs typeface="Calibri" panose="020F0502020204030204" pitchFamily="34" charset="0"/>
              </a:rPr>
              <a:t>Achieving Sustainable Resilience in New Precast Concrete Structures.</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A collaborative project with:</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Mott MacDonald, C-Probe Systems &amp; Structural Healthcare</a:t>
            </a:r>
            <a:br>
              <a:rPr lang="en-GB" sz="2800" dirty="0">
                <a:latin typeface="Calibri" panose="020F0502020204030204" pitchFamily="34" charset="0"/>
                <a:cs typeface="Calibri" panose="020F0502020204030204" pitchFamily="34" charset="0"/>
              </a:rPr>
            </a:b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Opportunities for pre-casters to contribute in the coming weeks</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And an open invitation for the review panel</a:t>
            </a:r>
            <a:br>
              <a:rPr lang="en-GB" sz="2800" dirty="0">
                <a:latin typeface="Calibri" panose="020F0502020204030204" pitchFamily="34" charset="0"/>
                <a:cs typeface="Calibri" panose="020F0502020204030204" pitchFamily="34" charset="0"/>
              </a:rPr>
            </a:b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Due for publication this summer</a:t>
            </a:r>
            <a:br>
              <a:rPr lang="en-GB" dirty="0"/>
            </a:br>
            <a:br>
              <a:rPr lang="en-GB" sz="2800" dirty="0">
                <a:latin typeface="Calibri" panose="020F0502020204030204" pitchFamily="34" charset="0"/>
              </a:rPr>
            </a:b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5"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417866961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61008" y="1584960"/>
            <a:ext cx="10464800" cy="6156960"/>
          </a:xfrm>
          <a:prstGeom prst="rect">
            <a:avLst/>
          </a:prstGeom>
        </p:spPr>
        <p:txBody>
          <a:bodyPr>
            <a:noAutofit/>
          </a:bodyPr>
          <a:lstStyle/>
          <a:p>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WORK IN PROGRESS - 2</a:t>
            </a:r>
            <a:br>
              <a:rPr lang="en-GB" sz="2800" dirty="0">
                <a:latin typeface="Calibri" panose="020F0502020204030204" pitchFamily="34" charset="0"/>
              </a:rPr>
            </a:b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RIBA updated its Plan of Work</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now</a:t>
            </a:r>
            <a:br>
              <a:rPr lang="en-GB" sz="2800" dirty="0">
                <a:latin typeface="Calibri" panose="020F0502020204030204" pitchFamily="34" charset="0"/>
                <a:cs typeface="Calibri" panose="020F0502020204030204" pitchFamily="34" charset="0"/>
              </a:rPr>
            </a:b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the </a:t>
            </a:r>
            <a:r>
              <a:rPr lang="en-GB" sz="2800" b="1" dirty="0" err="1">
                <a:latin typeface="Calibri" panose="020F0502020204030204" pitchFamily="34" charset="0"/>
                <a:cs typeface="Calibri" panose="020F0502020204030204" pitchFamily="34" charset="0"/>
              </a:rPr>
              <a:t>DfMA</a:t>
            </a:r>
            <a:r>
              <a:rPr lang="en-GB" sz="2800" b="1" dirty="0">
                <a:latin typeface="Calibri" panose="020F0502020204030204" pitchFamily="34" charset="0"/>
                <a:cs typeface="Calibri" panose="020F0502020204030204" pitchFamily="34" charset="0"/>
              </a:rPr>
              <a:t> Overlay </a:t>
            </a:r>
            <a:r>
              <a:rPr lang="en-GB" sz="2800" dirty="0">
                <a:latin typeface="Calibri" panose="020F0502020204030204" pitchFamily="34" charset="0"/>
                <a:cs typeface="Calibri" panose="020F0502020204030204" pitchFamily="34" charset="0"/>
              </a:rPr>
              <a:t>is being revised</a:t>
            </a:r>
            <a:br>
              <a:rPr lang="en-GB" sz="2800" dirty="0">
                <a:latin typeface="Calibri" panose="020F0502020204030204" pitchFamily="34" charset="0"/>
                <a:cs typeface="Calibri" panose="020F0502020204030204" pitchFamily="34" charset="0"/>
              </a:rPr>
            </a:br>
            <a:br>
              <a:rPr lang="en-GB" sz="2800" b="1"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by RIBA in conjunction with the Supply Chain School &amp; </a:t>
            </a:r>
            <a:r>
              <a:rPr lang="en-GB" sz="2800" dirty="0" err="1">
                <a:latin typeface="Calibri" panose="020F0502020204030204" pitchFamily="34" charset="0"/>
                <a:cs typeface="Calibri" panose="020F0502020204030204" pitchFamily="34" charset="0"/>
              </a:rPr>
              <a:t>Buildoffsite</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Technical author appointed &amp; working on initial draft.</a:t>
            </a:r>
            <a:br>
              <a:rPr lang="en-GB" sz="2800" dirty="0">
                <a:latin typeface="Calibri" panose="020F0502020204030204" pitchFamily="34" charset="0"/>
                <a:cs typeface="Calibri" panose="020F0502020204030204" pitchFamily="34" charset="0"/>
              </a:rPr>
            </a:b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Publication anticipated in the autumn.</a:t>
            </a:r>
            <a:br>
              <a:rPr lang="en-GB" dirty="0"/>
            </a:br>
            <a:br>
              <a:rPr lang="en-GB" sz="2800" dirty="0">
                <a:latin typeface="Calibri" panose="020F0502020204030204" pitchFamily="34" charset="0"/>
              </a:rPr>
            </a:b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5"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248295933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61008" y="1097280"/>
            <a:ext cx="10464800" cy="6156960"/>
          </a:xfrm>
          <a:prstGeom prst="rect">
            <a:avLst/>
          </a:prstGeom>
        </p:spPr>
        <p:txBody>
          <a:bodyPr>
            <a:noAutofit/>
          </a:bodyPr>
          <a:lstStyle/>
          <a:p>
            <a:br>
              <a:rPr lang="en-GB" sz="2800" dirty="0">
                <a:latin typeface="Calibri" panose="020F0502020204030204" pitchFamily="34" charset="0"/>
              </a:rPr>
            </a:br>
            <a:br>
              <a:rPr lang="en-GB" sz="2800" dirty="0">
                <a:latin typeface="Calibri" panose="020F0502020204030204" pitchFamily="34" charset="0"/>
                <a:cs typeface="Calibri" panose="020F0502020204030204" pitchFamily="34" charset="0"/>
              </a:rPr>
            </a:b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IN DEVELOPMENT with CIRIA</a:t>
            </a:r>
            <a:br>
              <a:rPr lang="en-GB" sz="2800" dirty="0">
                <a:latin typeface="Calibri" panose="020F0502020204030204" pitchFamily="34" charset="0"/>
                <a:cs typeface="Calibri" panose="020F0502020204030204" pitchFamily="34" charset="0"/>
              </a:rPr>
            </a:br>
            <a:br>
              <a:rPr lang="en-GB" sz="2800"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Offsite construction, concept design and delivery</a:t>
            </a:r>
            <a:br>
              <a:rPr lang="en-GB" sz="2800" b="1" dirty="0">
                <a:latin typeface="Calibri" panose="020F0502020204030204" pitchFamily="34" charset="0"/>
                <a:cs typeface="Calibri" panose="020F0502020204030204" pitchFamily="34" charset="0"/>
              </a:rPr>
            </a:br>
            <a:br>
              <a:rPr lang="en-GB" sz="2800" b="1"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A definitive guide to consolidate CIRIA, </a:t>
            </a:r>
            <a:r>
              <a:rPr lang="en-GB" sz="2800" dirty="0" err="1">
                <a:latin typeface="Calibri" panose="020F0502020204030204" pitchFamily="34" charset="0"/>
                <a:cs typeface="Calibri" panose="020F0502020204030204" pitchFamily="34" charset="0"/>
              </a:rPr>
              <a:t>Buildoffsite</a:t>
            </a:r>
            <a:r>
              <a:rPr lang="en-GB" sz="2800" dirty="0">
                <a:latin typeface="Calibri" panose="020F0502020204030204" pitchFamily="34" charset="0"/>
                <a:cs typeface="Calibri" panose="020F0502020204030204" pitchFamily="34" charset="0"/>
              </a:rPr>
              <a:t> &amp; Industry knowledge / best practice</a:t>
            </a:r>
            <a:br>
              <a:rPr lang="en-GB" sz="2800" dirty="0">
                <a:latin typeface="Calibri" panose="020F0502020204030204" pitchFamily="34" charset="0"/>
                <a:cs typeface="Calibri" panose="020F0502020204030204" pitchFamily="34" charset="0"/>
              </a:rPr>
            </a:b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This is in scope development with a funding campaign underway.</a:t>
            </a:r>
            <a:br>
              <a:rPr lang="en-GB" sz="2800" dirty="0">
                <a:latin typeface="Calibri" panose="020F0502020204030204" pitchFamily="34" charset="0"/>
                <a:cs typeface="Calibri" panose="020F0502020204030204" pitchFamily="34" charset="0"/>
              </a:rPr>
            </a:b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Anticipated development period – 12 months.</a:t>
            </a:r>
            <a:br>
              <a:rPr lang="en-GB" dirty="0"/>
            </a:br>
            <a:br>
              <a:rPr lang="en-GB" sz="2800" dirty="0">
                <a:latin typeface="Calibri" panose="020F0502020204030204" pitchFamily="34" charset="0"/>
              </a:rPr>
            </a:b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5"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408401327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5" y="8939788"/>
            <a:ext cx="4143763" cy="471924"/>
          </a:xfrm>
          <a:prstGeom prst="rect">
            <a:avLst/>
          </a:prstGeom>
        </p:spPr>
        <p:txBody>
          <a:bodyPr/>
          <a:lstStyle/>
          <a:p>
            <a:r>
              <a:rPr lang="en-GB" dirty="0"/>
              <a:t>Member Meeting – April 2021</a:t>
            </a:r>
            <a:endParaRPr dirty="0"/>
          </a:p>
        </p:txBody>
      </p:sp>
      <p:sp>
        <p:nvSpPr>
          <p:cNvPr id="6" name="TextBox 5"/>
          <p:cNvSpPr txBox="1"/>
          <p:nvPr/>
        </p:nvSpPr>
        <p:spPr>
          <a:xfrm>
            <a:off x="103466" y="401811"/>
            <a:ext cx="11476038"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dirty="0">
                <a:latin typeface="Calibri" panose="020F0502020204030204" pitchFamily="34" charset="0"/>
              </a:rPr>
              <a:t>The reality</a:t>
            </a:r>
          </a:p>
          <a:p>
            <a:pPr algn="l"/>
            <a:r>
              <a:rPr lang="en-GB" b="0" dirty="0">
                <a:latin typeface="Calibri" panose="020F0502020204030204" pitchFamily="34" charset="0"/>
              </a:rPr>
              <a:t>	</a:t>
            </a:r>
            <a:endParaRPr lang="en-GB" b="0" u="sng" dirty="0">
              <a:latin typeface="Calibri" panose="020F0502020204030204" pitchFamily="34" charset="0"/>
            </a:endParaRPr>
          </a:p>
          <a:p>
            <a:pPr algn="l"/>
            <a:endParaRPr lang="en-GB" b="0" dirty="0">
              <a:latin typeface="Calibri" panose="020F0502020204030204" pitchFamily="34" charset="0"/>
            </a:endParaRPr>
          </a:p>
          <a:p>
            <a:pPr algn="l"/>
            <a:endParaRPr lang="en-GB" b="0" dirty="0">
              <a:latin typeface="Calibri" panose="020F0502020204030204" pitchFamily="34" charset="0"/>
            </a:endParaRPr>
          </a:p>
          <a:p>
            <a:pPr algn="l"/>
            <a:endParaRPr lang="en-GB" b="0" dirty="0">
              <a:latin typeface="Calibri" panose="020F0502020204030204" pitchFamily="34" charset="0"/>
            </a:endParaRPr>
          </a:p>
        </p:txBody>
      </p:sp>
      <p:sp>
        <p:nvSpPr>
          <p:cNvPr id="7" name="Rectangle 6"/>
          <p:cNvSpPr/>
          <p:nvPr/>
        </p:nvSpPr>
        <p:spPr>
          <a:xfrm>
            <a:off x="377952" y="1116495"/>
            <a:ext cx="11472672" cy="2677656"/>
          </a:xfrm>
          <a:prstGeom prst="rect">
            <a:avLst/>
          </a:prstGeom>
        </p:spPr>
        <p:txBody>
          <a:bodyPr wrap="square" numCol="2">
            <a:spAutoFit/>
          </a:bodyPr>
          <a:lstStyle/>
          <a:p>
            <a:pPr marL="342900" lvl="8" indent="-342900" algn="l">
              <a:buFont typeface="Arial" panose="020B0604020202020204" pitchFamily="34" charset="0"/>
              <a:buChar char="•"/>
              <a:tabLst>
                <a:tab pos="1073150" algn="l"/>
              </a:tabLst>
            </a:pPr>
            <a:r>
              <a:rPr lang="en-GB" b="0" dirty="0">
                <a:latin typeface="Calibri" panose="020F0502020204030204" pitchFamily="34" charset="0"/>
              </a:rPr>
              <a:t>Complete diversion to online</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Ramped up events </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Adjustment to new ways of working</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Completely different approach to the network</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Few detours, derailments and delays</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Supporting members in the optimum way</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Industry refocus</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Priority work to support MMC in COVID response</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Many, many policy initiatives, statements, visions and ambitions</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A new context for the future </a:t>
            </a:r>
          </a:p>
        </p:txBody>
      </p:sp>
      <p:pic>
        <p:nvPicPr>
          <p:cNvPr id="4" name="Picture 3"/>
          <p:cNvPicPr>
            <a:picLocks noChangeAspect="1"/>
          </p:cNvPicPr>
          <p:nvPr/>
        </p:nvPicPr>
        <p:blipFill>
          <a:blip r:embed="rId3"/>
          <a:stretch>
            <a:fillRect/>
          </a:stretch>
        </p:blipFill>
        <p:spPr>
          <a:xfrm>
            <a:off x="1265072" y="4840224"/>
            <a:ext cx="5357005" cy="3009956"/>
          </a:xfrm>
          <a:prstGeom prst="rect">
            <a:avLst/>
          </a:prstGeom>
        </p:spPr>
      </p:pic>
      <p:pic>
        <p:nvPicPr>
          <p:cNvPr id="2" name="Picture 1"/>
          <p:cNvPicPr>
            <a:picLocks noChangeAspect="1"/>
          </p:cNvPicPr>
          <p:nvPr/>
        </p:nvPicPr>
        <p:blipFill>
          <a:blip r:embed="rId4"/>
          <a:stretch>
            <a:fillRect/>
          </a:stretch>
        </p:blipFill>
        <p:spPr>
          <a:xfrm>
            <a:off x="9446276" y="3794150"/>
            <a:ext cx="2959148" cy="2216505"/>
          </a:xfrm>
          <a:prstGeom prst="rect">
            <a:avLst/>
          </a:prstGeom>
        </p:spPr>
      </p:pic>
      <p:pic>
        <p:nvPicPr>
          <p:cNvPr id="5" name="Picture 4"/>
          <p:cNvPicPr>
            <a:picLocks noChangeAspect="1"/>
          </p:cNvPicPr>
          <p:nvPr/>
        </p:nvPicPr>
        <p:blipFill>
          <a:blip r:embed="rId5"/>
          <a:stretch>
            <a:fillRect/>
          </a:stretch>
        </p:blipFill>
        <p:spPr>
          <a:xfrm>
            <a:off x="7863841" y="5715522"/>
            <a:ext cx="2441130" cy="2441130"/>
          </a:xfrm>
          <a:prstGeom prst="rect">
            <a:avLst/>
          </a:prstGeom>
        </p:spPr>
      </p:pic>
    </p:spTree>
    <p:extLst>
      <p:ext uri="{BB962C8B-B14F-4D97-AF65-F5344CB8AC3E}">
        <p14:creationId xmlns:p14="http://schemas.microsoft.com/office/powerpoint/2010/main" val="416199902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61008" y="1584960"/>
            <a:ext cx="10464800" cy="6156960"/>
          </a:xfrm>
          <a:prstGeom prst="rect">
            <a:avLst/>
          </a:prstGeom>
        </p:spPr>
        <p:txBody>
          <a:bodyPr>
            <a:noAutofit/>
          </a:bodyPr>
          <a:lstStyle/>
          <a:p>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HOW WOULD YOU LIKE TO COLLABORATE / CONTRIBUTE?</a:t>
            </a:r>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Let me know at:</a:t>
            </a:r>
            <a:br>
              <a:rPr lang="en-GB" sz="2800" dirty="0">
                <a:latin typeface="Calibri" panose="020F0502020204030204" pitchFamily="34" charset="0"/>
              </a:rPr>
            </a:br>
            <a:br>
              <a:rPr lang="en-GB" sz="2800" dirty="0">
                <a:latin typeface="Calibri" panose="020F0502020204030204" pitchFamily="34" charset="0"/>
              </a:rPr>
            </a:br>
            <a:r>
              <a:rPr lang="en-GB" sz="2800" dirty="0" err="1">
                <a:latin typeface="Calibri" panose="020F0502020204030204" pitchFamily="34" charset="0"/>
              </a:rPr>
              <a:t>nigel.fraser@buildoffsite.com</a:t>
            </a:r>
            <a:br>
              <a:rPr lang="en-GB" dirty="0"/>
            </a:br>
            <a:br>
              <a:rPr lang="en-GB" sz="2800" dirty="0">
                <a:latin typeface="Calibri" panose="020F0502020204030204" pitchFamily="34" charset="0"/>
              </a:rPr>
            </a:b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5"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295676351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2863850"/>
            <a:ext cx="10464800" cy="3302000"/>
          </a:xfrm>
          <a:prstGeom prst="rect">
            <a:avLst/>
          </a:prstGeom>
        </p:spPr>
        <p:txBody>
          <a:bodyPr>
            <a:noAutofit/>
          </a:bodyPr>
          <a:lstStyle/>
          <a:p>
            <a:r>
              <a:rPr lang="en-GB" sz="4800" b="1" dirty="0">
                <a:latin typeface="Calibri" panose="020F0502020204030204" pitchFamily="34" charset="0"/>
              </a:rPr>
              <a:t>MEMBER SHOWCASE &amp; ACTIVITY UPDATES</a:t>
            </a:r>
            <a:br>
              <a:rPr lang="en-GB" sz="4800" b="1" dirty="0">
                <a:latin typeface="Calibri" panose="020F0502020204030204" pitchFamily="34" charset="0"/>
              </a:rPr>
            </a:br>
            <a:br>
              <a:rPr lang="en-GB" sz="4800" b="1" dirty="0">
                <a:latin typeface="Calibri" panose="020F0502020204030204" pitchFamily="34" charset="0"/>
              </a:rPr>
            </a:br>
            <a:r>
              <a:rPr lang="en-GB" sz="3200" b="1" dirty="0">
                <a:latin typeface="Calibri" panose="020F0502020204030204" pitchFamily="34" charset="0"/>
              </a:rPr>
              <a:t>Adrian Tomlinson, Operations Director, WS Transportation</a:t>
            </a:r>
            <a:br>
              <a:rPr lang="en-GB" sz="3200" b="1" dirty="0">
                <a:latin typeface="Calibri" panose="020F0502020204030204" pitchFamily="34" charset="0"/>
              </a:rPr>
            </a:br>
            <a:r>
              <a:rPr lang="en-GB" sz="3200" b="1" dirty="0">
                <a:latin typeface="Calibri" panose="020F0502020204030204" pitchFamily="34" charset="0"/>
              </a:rPr>
              <a:t>Abel Maciel, Director, Construction Blockchain Consortium</a:t>
            </a:r>
            <a:br>
              <a:rPr lang="en-GB" sz="4800" dirty="0">
                <a:latin typeface="Calibri" panose="020F0502020204030204" pitchFamily="34" charset="0"/>
              </a:rPr>
            </a:b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118253757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6" y="1219200"/>
            <a:ext cx="13001549" cy="731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920" b="0" dirty="0">
              <a:solidFill>
                <a:prstClr val="white"/>
              </a:solidFill>
            </a:endParaRPr>
          </a:p>
        </p:txBody>
      </p:sp>
      <p:pic>
        <p:nvPicPr>
          <p:cNvPr id="4" name="Content Placeholder 3">
            <a:extLst>
              <a:ext uri="{FF2B5EF4-FFF2-40B4-BE49-F238E27FC236}">
                <a16:creationId xmlns:a16="http://schemas.microsoft.com/office/drawing/2014/main" id="{F299C084-01C0-4050-B6A6-96A18B325C45}"/>
              </a:ext>
            </a:extLst>
          </p:cNvPr>
          <p:cNvPicPr>
            <a:picLocks noGrp="1"/>
          </p:cNvPicPr>
          <p:nvPr>
            <p:ph idx="1"/>
          </p:nvPr>
        </p:nvPicPr>
        <p:blipFill>
          <a:blip r:embed="rId2" cstate="print">
            <a:extLst>
              <a:ext uri="{28A0092B-C50C-407E-A947-70E740481C1C}">
                <a14:useLocalDpi xmlns:a14="http://schemas.microsoft.com/office/drawing/2010/main" val="0"/>
              </a:ext>
            </a:extLst>
          </a:blip>
          <a:srcRect l="424" r="424"/>
          <a:stretch/>
        </p:blipFill>
        <p:spPr>
          <a:xfrm>
            <a:off x="21" y="1220567"/>
            <a:ext cx="13004779" cy="7313833"/>
          </a:xfrm>
          <a:prstGeom prst="rect">
            <a:avLst/>
          </a:prstGeom>
        </p:spPr>
      </p:pic>
      <p:sp>
        <p:nvSpPr>
          <p:cNvPr id="6" name="Rectangle 5">
            <a:extLst>
              <a:ext uri="{FF2B5EF4-FFF2-40B4-BE49-F238E27FC236}">
                <a16:creationId xmlns:a16="http://schemas.microsoft.com/office/drawing/2014/main" id="{DE9EE799-27AE-49C6-8B15-EBB78F521C73}"/>
              </a:ext>
            </a:extLst>
          </p:cNvPr>
          <p:cNvSpPr/>
          <p:nvPr/>
        </p:nvSpPr>
        <p:spPr>
          <a:xfrm>
            <a:off x="546456" y="1219200"/>
            <a:ext cx="2829221" cy="7315200"/>
          </a:xfrm>
          <a:prstGeom prst="rect">
            <a:avLst/>
          </a:prstGeom>
          <a:solidFill>
            <a:srgbClr val="014B96">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7536" tIns="48768" rIns="97536" bIns="48768" numCol="1" spcCol="0" rtlCol="0" fromWordArt="0" anchor="ctr" anchorCtr="0" forceAA="0" compatLnSpc="1">
            <a:prstTxWarp prst="textNoShape">
              <a:avLst/>
            </a:prstTxWarp>
            <a:noAutofit/>
          </a:bodyPr>
          <a:lstStyle/>
          <a:p>
            <a:pPr algn="l" defTabSz="975390" hangingPunct="1"/>
            <a:endParaRPr lang="en-GB" sz="1920" b="0" kern="1200" dirty="0">
              <a:solidFill>
                <a:prstClr val="white"/>
              </a:solidFill>
            </a:endParaRPr>
          </a:p>
        </p:txBody>
      </p:sp>
      <p:sp>
        <p:nvSpPr>
          <p:cNvPr id="7" name="Text Box 8">
            <a:extLst>
              <a:ext uri="{FF2B5EF4-FFF2-40B4-BE49-F238E27FC236}">
                <a16:creationId xmlns:a16="http://schemas.microsoft.com/office/drawing/2014/main" id="{E82401CB-A093-47A6-B9C4-AF9A45B8DFDF}"/>
              </a:ext>
            </a:extLst>
          </p:cNvPr>
          <p:cNvSpPr txBox="1"/>
          <p:nvPr/>
        </p:nvSpPr>
        <p:spPr>
          <a:xfrm>
            <a:off x="534825" y="444040"/>
            <a:ext cx="2899156" cy="7941733"/>
          </a:xfrm>
          <a:prstGeom prst="rect">
            <a:avLst/>
          </a:prstGeom>
          <a:noFill/>
          <a:ln w="6350">
            <a:noFill/>
          </a:ln>
        </p:spPr>
        <p:txBody>
          <a:bodyPr rot="0" spcFirstLastPara="0" vert="horz" wrap="square" lIns="97536" tIns="48768" rIns="97536" bIns="48768" numCol="1" spcCol="0" rtlCol="0" fromWordArt="0" anchor="t" anchorCtr="0" forceAA="0" compatLnSpc="1">
            <a:prstTxWarp prst="textNoShape">
              <a:avLst/>
            </a:prstTxWarp>
            <a:noAutofit/>
          </a:bodyPr>
          <a:lstStyle/>
          <a:p>
            <a:pPr algn="l" defTabSz="975390" hangingPunct="1">
              <a:spcAft>
                <a:spcPts val="1067"/>
              </a:spcAft>
            </a:pPr>
            <a:r>
              <a:rPr lang="en-US" sz="3840" kern="1200" dirty="0">
                <a:solidFill>
                  <a:srgbClr val="014B96"/>
                </a:solidFill>
                <a:latin typeface="Century Gothic" panose="020B0502020202020204" pitchFamily="34" charset="0"/>
                <a:ea typeface="MS Gothic" panose="020B0609070205080204" pitchFamily="49" charset="-128"/>
                <a:cs typeface="Calibri" panose="020F0502020204030204" pitchFamily="34" charset="0"/>
              </a:rPr>
              <a:t> </a:t>
            </a:r>
            <a:endParaRPr lang="en-GB" sz="3840" kern="1200" dirty="0">
              <a:solidFill>
                <a:srgbClr val="082A75"/>
              </a:solidFill>
              <a:latin typeface="Arial" panose="020B0604020202020204" pitchFamily="34" charset="0"/>
              <a:ea typeface="MS Gothic" panose="020B0609070205080204" pitchFamily="49" charset="-128"/>
              <a:cs typeface="Times New Roman" panose="02020603050405020304" pitchFamily="18" charset="0"/>
            </a:endParaRPr>
          </a:p>
          <a:p>
            <a:pPr algn="l" defTabSz="975390" hangingPunct="1">
              <a:spcAft>
                <a:spcPts val="1067"/>
              </a:spcAft>
            </a:pPr>
            <a:r>
              <a:rPr lang="en-GB" sz="3840" kern="1200" dirty="0">
                <a:solidFill>
                  <a:srgbClr val="FFFFFF"/>
                </a:solidFill>
                <a:latin typeface="Century Gothic" panose="020B0502020202020204" pitchFamily="34" charset="0"/>
                <a:ea typeface="MS Gothic" panose="020B0609070205080204" pitchFamily="49" charset="-128"/>
                <a:cs typeface="Calibri" panose="020F0502020204030204" pitchFamily="34" charset="0"/>
              </a:rPr>
              <a:t>Build Offsite </a:t>
            </a:r>
          </a:p>
          <a:p>
            <a:pPr algn="l" defTabSz="975390" hangingPunct="1">
              <a:spcAft>
                <a:spcPts val="1067"/>
              </a:spcAft>
            </a:pPr>
            <a:r>
              <a:rPr lang="en-GB" sz="3840" kern="1200" dirty="0">
                <a:solidFill>
                  <a:srgbClr val="FFFFFF"/>
                </a:solidFill>
                <a:latin typeface="Century Gothic" panose="020B0502020202020204" pitchFamily="34" charset="0"/>
                <a:ea typeface="MS Gothic" panose="020B0609070205080204" pitchFamily="49" charset="-128"/>
                <a:cs typeface="Calibri" panose="020F0502020204030204" pitchFamily="34" charset="0"/>
              </a:rPr>
              <a:t>Networking</a:t>
            </a:r>
          </a:p>
          <a:p>
            <a:pPr algn="l" defTabSz="975390" hangingPunct="1">
              <a:spcAft>
                <a:spcPts val="1067"/>
              </a:spcAft>
            </a:pPr>
            <a:br>
              <a:rPr lang="en-US" sz="1920" kern="1200" dirty="0">
                <a:solidFill>
                  <a:srgbClr val="FFFFFF"/>
                </a:solidFill>
                <a:latin typeface="Century Gothic" panose="020B0502020202020204" pitchFamily="34" charset="0"/>
                <a:ea typeface="MS Gothic" panose="020B0609070205080204" pitchFamily="49" charset="-128"/>
                <a:cs typeface="Calibri" panose="020F0502020204030204" pitchFamily="34" charset="0"/>
              </a:rPr>
            </a:br>
            <a:endParaRPr lang="en-US" sz="1920" kern="1200" dirty="0">
              <a:solidFill>
                <a:srgbClr val="FFFFFF"/>
              </a:solidFill>
              <a:latin typeface="Century Gothic" panose="020B0502020202020204" pitchFamily="34" charset="0"/>
              <a:ea typeface="MS Gothic" panose="020B0609070205080204" pitchFamily="49" charset="-128"/>
              <a:cs typeface="Calibri" panose="020F0502020204030204" pitchFamily="34" charset="0"/>
            </a:endParaRPr>
          </a:p>
          <a:p>
            <a:pPr algn="l" defTabSz="975390" hangingPunct="1">
              <a:spcAft>
                <a:spcPts val="1067"/>
              </a:spcAft>
            </a:pPr>
            <a:endParaRPr lang="en-US" sz="1920" kern="1200" dirty="0">
              <a:solidFill>
                <a:srgbClr val="FFFFFF"/>
              </a:solidFill>
              <a:latin typeface="Century Gothic" panose="020B0502020202020204" pitchFamily="34" charset="0"/>
              <a:ea typeface="MS Gothic" panose="020B0609070205080204" pitchFamily="49" charset="-128"/>
              <a:cs typeface="Calibri" panose="020F0502020204030204" pitchFamily="34" charset="0"/>
            </a:endParaRPr>
          </a:p>
          <a:p>
            <a:pPr algn="l" defTabSz="975390" hangingPunct="1">
              <a:spcAft>
                <a:spcPts val="1067"/>
              </a:spcAft>
            </a:pPr>
            <a:endParaRPr lang="en-US" sz="1920" kern="1200" dirty="0">
              <a:solidFill>
                <a:srgbClr val="FFFFFF"/>
              </a:solidFill>
              <a:latin typeface="Century Gothic" panose="020B0502020202020204" pitchFamily="34" charset="0"/>
              <a:ea typeface="MS Gothic" panose="020B0609070205080204" pitchFamily="49" charset="-128"/>
              <a:cs typeface="Calibri" panose="020F0502020204030204" pitchFamily="34" charset="0"/>
            </a:endParaRPr>
          </a:p>
          <a:p>
            <a:pPr algn="l" defTabSz="975390" hangingPunct="1">
              <a:spcAft>
                <a:spcPts val="1067"/>
              </a:spcAft>
            </a:pPr>
            <a:r>
              <a:rPr lang="en-US" sz="1920" kern="1200" dirty="0">
                <a:solidFill>
                  <a:srgbClr val="FFFFFF"/>
                </a:solidFill>
                <a:latin typeface="Century Gothic" panose="020B0502020202020204" pitchFamily="34" charset="0"/>
                <a:ea typeface="MS Gothic" panose="020B0609070205080204" pitchFamily="49" charset="-128"/>
                <a:cs typeface="Calibri" panose="020F0502020204030204" pitchFamily="34" charset="0"/>
              </a:rPr>
              <a:t>Thursday 8</a:t>
            </a:r>
            <a:r>
              <a:rPr lang="en-US" sz="1920" kern="1200" baseline="30000" dirty="0">
                <a:solidFill>
                  <a:srgbClr val="FFFFFF"/>
                </a:solidFill>
                <a:latin typeface="Century Gothic" panose="020B0502020202020204" pitchFamily="34" charset="0"/>
                <a:ea typeface="MS Gothic" panose="020B0609070205080204" pitchFamily="49" charset="-128"/>
                <a:cs typeface="Calibri" panose="020F0502020204030204" pitchFamily="34" charset="0"/>
              </a:rPr>
              <a:t>th</a:t>
            </a:r>
            <a:r>
              <a:rPr lang="en-US" sz="1920" kern="1200" dirty="0">
                <a:solidFill>
                  <a:srgbClr val="FFFFFF"/>
                </a:solidFill>
                <a:latin typeface="Century Gothic" panose="020B0502020202020204" pitchFamily="34" charset="0"/>
                <a:ea typeface="MS Gothic" panose="020B0609070205080204" pitchFamily="49" charset="-128"/>
                <a:cs typeface="Calibri" panose="020F0502020204030204" pitchFamily="34" charset="0"/>
              </a:rPr>
              <a:t> April 2021</a:t>
            </a:r>
            <a:endParaRPr lang="en-GB" sz="3840" kern="1200" dirty="0">
              <a:solidFill>
                <a:srgbClr val="082A75"/>
              </a:solidFill>
              <a:latin typeface="Arial" panose="020B0604020202020204" pitchFamily="34" charset="0"/>
              <a:ea typeface="MS Gothic" panose="020B0609070205080204" pitchFamily="49" charset="-128"/>
              <a:cs typeface="Times New Roman" panose="02020603050405020304" pitchFamily="18" charset="0"/>
            </a:endParaRPr>
          </a:p>
          <a:p>
            <a:pPr algn="l" defTabSz="975390" hangingPunct="1">
              <a:spcAft>
                <a:spcPts val="1067"/>
              </a:spcAft>
            </a:pPr>
            <a:r>
              <a:rPr lang="en-US" sz="1920" kern="1200" dirty="0">
                <a:solidFill>
                  <a:srgbClr val="FFFFFF"/>
                </a:solidFill>
                <a:latin typeface="Century Gothic" panose="020B0502020202020204" pitchFamily="34" charset="0"/>
                <a:ea typeface="MS Gothic" panose="020B0609070205080204" pitchFamily="49" charset="-128"/>
                <a:cs typeface="Calibri" panose="020F0502020204030204" pitchFamily="34" charset="0"/>
              </a:rPr>
              <a:t> </a:t>
            </a:r>
            <a:endParaRPr lang="en-GB" sz="3840" kern="1200" dirty="0">
              <a:solidFill>
                <a:srgbClr val="082A75"/>
              </a:solidFill>
              <a:latin typeface="Arial" panose="020B0604020202020204" pitchFamily="34" charset="0"/>
              <a:ea typeface="MS Gothic" panose="020B0609070205080204" pitchFamily="49" charset="-128"/>
              <a:cs typeface="Times New Roman" panose="02020603050405020304" pitchFamily="18" charset="0"/>
            </a:endParaRPr>
          </a:p>
        </p:txBody>
      </p:sp>
      <p:pic>
        <p:nvPicPr>
          <p:cNvPr id="8" name="Picture 7">
            <a:extLst>
              <a:ext uri="{FF2B5EF4-FFF2-40B4-BE49-F238E27FC236}">
                <a16:creationId xmlns:a16="http://schemas.microsoft.com/office/drawing/2014/main" id="{27372BDC-DBFD-4EA9-BA25-74ADD798C8B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752" y="10826496"/>
            <a:ext cx="4469045" cy="712555"/>
          </a:xfrm>
          <a:prstGeom prst="rect">
            <a:avLst/>
          </a:prstGeom>
          <a:noFill/>
          <a:ln>
            <a:noFill/>
          </a:ln>
        </p:spPr>
      </p:pic>
    </p:spTree>
    <p:extLst>
      <p:ext uri="{BB962C8B-B14F-4D97-AF65-F5344CB8AC3E}">
        <p14:creationId xmlns:p14="http://schemas.microsoft.com/office/powerpoint/2010/main" val="3589757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AB96BEE1-3AE4-41B9-B78C-08084CAAB1C6}"/>
              </a:ext>
            </a:extLst>
          </p:cNvPr>
          <p:cNvSpPr/>
          <p:nvPr/>
        </p:nvSpPr>
        <p:spPr>
          <a:xfrm>
            <a:off x="10424734" y="3967924"/>
            <a:ext cx="3811943" cy="4005198"/>
          </a:xfrm>
          <a:prstGeom prst="ellipse">
            <a:avLst/>
          </a:prstGeom>
          <a:solidFill>
            <a:srgbClr val="014B96"/>
          </a:solidFill>
          <a:ln>
            <a:solidFill>
              <a:srgbClr val="014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sp>
        <p:nvSpPr>
          <p:cNvPr id="2" name="Title 1">
            <a:extLst>
              <a:ext uri="{FF2B5EF4-FFF2-40B4-BE49-F238E27FC236}">
                <a16:creationId xmlns:a16="http://schemas.microsoft.com/office/drawing/2014/main" id="{E427B37C-219E-4813-AD02-40657ED2D353}"/>
              </a:ext>
            </a:extLst>
          </p:cNvPr>
          <p:cNvSpPr>
            <a:spLocks noGrp="1"/>
          </p:cNvSpPr>
          <p:nvPr>
            <p:ph type="title"/>
          </p:nvPr>
        </p:nvSpPr>
        <p:spPr>
          <a:xfrm>
            <a:off x="227270" y="1067688"/>
            <a:ext cx="13033207" cy="1413934"/>
          </a:xfrm>
        </p:spPr>
        <p:txBody>
          <a:bodyPr>
            <a:normAutofit/>
          </a:bodyPr>
          <a:lstStyle/>
          <a:p>
            <a:r>
              <a:rPr lang="en-GB" sz="4267" b="1" dirty="0">
                <a:solidFill>
                  <a:srgbClr val="27B4EA"/>
                </a:solidFill>
                <a:latin typeface="Century Gothic" panose="020B0502020202020204" pitchFamily="34" charset="0"/>
              </a:rPr>
              <a:t>Introduction</a:t>
            </a:r>
          </a:p>
        </p:txBody>
      </p:sp>
      <p:cxnSp>
        <p:nvCxnSpPr>
          <p:cNvPr id="4" name="Straight Connector 3">
            <a:extLst>
              <a:ext uri="{FF2B5EF4-FFF2-40B4-BE49-F238E27FC236}">
                <a16:creationId xmlns:a16="http://schemas.microsoft.com/office/drawing/2014/main" id="{8DCF1350-3DB7-4E64-81ED-DBE92A130274}"/>
              </a:ext>
            </a:extLst>
          </p:cNvPr>
          <p:cNvCxnSpPr/>
          <p:nvPr/>
        </p:nvCxnSpPr>
        <p:spPr>
          <a:xfrm>
            <a:off x="1107933" y="2118804"/>
            <a:ext cx="5473380" cy="0"/>
          </a:xfrm>
          <a:prstGeom prst="line">
            <a:avLst/>
          </a:prstGeom>
          <a:ln w="57150">
            <a:solidFill>
              <a:srgbClr val="014B9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E3E9ED0-2DAE-4C23-B0E8-8150EA5120D4}"/>
              </a:ext>
            </a:extLst>
          </p:cNvPr>
          <p:cNvSpPr/>
          <p:nvPr/>
        </p:nvSpPr>
        <p:spPr>
          <a:xfrm>
            <a:off x="12624" y="7742485"/>
            <a:ext cx="13004800" cy="791916"/>
          </a:xfrm>
          <a:prstGeom prst="rect">
            <a:avLst/>
          </a:prstGeom>
          <a:solidFill>
            <a:srgbClr val="27B4EA"/>
          </a:solidFill>
          <a:ln>
            <a:solidFill>
              <a:srgbClr val="27B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sp>
        <p:nvSpPr>
          <p:cNvPr id="7" name="Rectangle 6">
            <a:extLst>
              <a:ext uri="{FF2B5EF4-FFF2-40B4-BE49-F238E27FC236}">
                <a16:creationId xmlns:a16="http://schemas.microsoft.com/office/drawing/2014/main" id="{20A9746E-34C9-476C-82DD-4951697AA460}"/>
              </a:ext>
            </a:extLst>
          </p:cNvPr>
          <p:cNvSpPr/>
          <p:nvPr/>
        </p:nvSpPr>
        <p:spPr>
          <a:xfrm>
            <a:off x="0" y="8304731"/>
            <a:ext cx="13004800" cy="229669"/>
          </a:xfrm>
          <a:prstGeom prst="rect">
            <a:avLst/>
          </a:prstGeom>
          <a:solidFill>
            <a:srgbClr val="014B96"/>
          </a:solidFill>
          <a:ln>
            <a:solidFill>
              <a:srgbClr val="014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pic>
        <p:nvPicPr>
          <p:cNvPr id="8" name="Picture 7" descr="Logo&#10;&#10;Description automatically generated">
            <a:extLst>
              <a:ext uri="{FF2B5EF4-FFF2-40B4-BE49-F238E27FC236}">
                <a16:creationId xmlns:a16="http://schemas.microsoft.com/office/drawing/2014/main" id="{9C1FE386-01D6-42B5-A68D-1B3446DB0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8136" y="7742768"/>
            <a:ext cx="3516665" cy="561963"/>
          </a:xfrm>
          <a:prstGeom prst="rect">
            <a:avLst/>
          </a:prstGeom>
        </p:spPr>
      </p:pic>
      <p:sp>
        <p:nvSpPr>
          <p:cNvPr id="9" name="TextBox 8">
            <a:extLst>
              <a:ext uri="{FF2B5EF4-FFF2-40B4-BE49-F238E27FC236}">
                <a16:creationId xmlns:a16="http://schemas.microsoft.com/office/drawing/2014/main" id="{1FD207BD-9E2E-4208-9D9D-694F63C80414}"/>
              </a:ext>
            </a:extLst>
          </p:cNvPr>
          <p:cNvSpPr txBox="1"/>
          <p:nvPr/>
        </p:nvSpPr>
        <p:spPr>
          <a:xfrm>
            <a:off x="421016" y="3169923"/>
            <a:ext cx="8942725" cy="3999493"/>
          </a:xfrm>
          <a:prstGeom prst="rect">
            <a:avLst/>
          </a:prstGeom>
          <a:noFill/>
        </p:spPr>
        <p:txBody>
          <a:bodyPr wrap="square" rtlCol="0">
            <a:spAutoFit/>
          </a:bodyPr>
          <a:lstStyle/>
          <a:p>
            <a:pPr algn="l" defTabSz="975390" hangingPunct="1"/>
            <a:endParaRPr lang="en-GB" sz="2987" b="0" kern="1200" dirty="0">
              <a:solidFill>
                <a:srgbClr val="4472C4">
                  <a:lumMod val="50000"/>
                </a:srgbClr>
              </a:solidFill>
              <a:latin typeface="Calibri" panose="020F0502020204030204" pitchFamily="34" charset="0"/>
              <a:ea typeface="+mn-ea"/>
              <a:cs typeface="Times New Roman" panose="02020603050405020304" pitchFamily="18" charset="0"/>
            </a:endParaRPr>
          </a:p>
          <a:p>
            <a:pPr algn="l" defTabSz="975390" hangingPunct="1"/>
            <a:r>
              <a:rPr lang="en-GB" sz="4267" kern="1200" dirty="0">
                <a:solidFill>
                  <a:srgbClr val="4472C4">
                    <a:lumMod val="50000"/>
                  </a:srgbClr>
                </a:solidFill>
                <a:latin typeface="Calibri" panose="020F0502020204030204" pitchFamily="34" charset="0"/>
                <a:ea typeface="+mn-ea"/>
                <a:cs typeface="Times New Roman" panose="02020603050405020304" pitchFamily="18" charset="0"/>
              </a:rPr>
              <a:t>Adrian Tomlinson</a:t>
            </a:r>
          </a:p>
          <a:p>
            <a:pPr algn="l" defTabSz="975390" hangingPunct="1"/>
            <a:r>
              <a:rPr lang="en-GB" sz="4267" b="0" kern="1200" dirty="0">
                <a:solidFill>
                  <a:srgbClr val="4472C4">
                    <a:lumMod val="50000"/>
                  </a:srgbClr>
                </a:solidFill>
                <a:latin typeface="Calibri" panose="020F0502020204030204" pitchFamily="34" charset="0"/>
                <a:ea typeface="+mn-ea"/>
                <a:cs typeface="Times New Roman" panose="02020603050405020304" pitchFamily="18" charset="0"/>
              </a:rPr>
              <a:t>Operations Director</a:t>
            </a:r>
          </a:p>
          <a:p>
            <a:pPr algn="l" defTabSz="975390" hangingPunct="1"/>
            <a:r>
              <a:rPr lang="en-GB" sz="2987" kern="1200" dirty="0">
                <a:solidFill>
                  <a:srgbClr val="808080"/>
                </a:solidFill>
                <a:latin typeface="Calibri" panose="020F0502020204030204"/>
                <a:ea typeface="Calibri" panose="020F0502020204030204" pitchFamily="34" charset="0"/>
                <a:cs typeface="Calibri" panose="020F0502020204030204" pitchFamily="34" charset="0"/>
              </a:rPr>
              <a:t>Mobile: 07766 207023</a:t>
            </a:r>
            <a:br>
              <a:rPr lang="en-GB" sz="2987" kern="1200" dirty="0">
                <a:solidFill>
                  <a:srgbClr val="808080"/>
                </a:solidFill>
                <a:latin typeface="Calibri" panose="020F0502020204030204"/>
                <a:ea typeface="Calibri" panose="020F0502020204030204" pitchFamily="34" charset="0"/>
                <a:cs typeface="Calibri" panose="020F0502020204030204" pitchFamily="34" charset="0"/>
              </a:rPr>
            </a:br>
            <a:r>
              <a:rPr lang="en-GB" sz="2987" kern="1200" dirty="0">
                <a:solidFill>
                  <a:srgbClr val="808080"/>
                </a:solidFill>
                <a:latin typeface="Calibri" panose="020F0502020204030204"/>
                <a:ea typeface="Calibri" panose="020F0502020204030204" pitchFamily="34" charset="0"/>
                <a:cs typeface="Calibri" panose="020F0502020204030204" pitchFamily="34" charset="0"/>
              </a:rPr>
              <a:t>Email: </a:t>
            </a:r>
            <a:r>
              <a:rPr lang="en-GB" sz="2987" kern="1200" dirty="0">
                <a:solidFill>
                  <a:srgbClr val="808080"/>
                </a:solidFill>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adrian.tomlinson@wstransportation.com</a:t>
            </a:r>
            <a:endParaRPr lang="en-GB" sz="2987" kern="1200" dirty="0">
              <a:solidFill>
                <a:srgbClr val="808080"/>
              </a:solidFill>
              <a:latin typeface="Calibri" panose="020F0502020204030204"/>
              <a:ea typeface="+mn-ea"/>
              <a:cs typeface="Calibri" panose="020F0502020204030204" pitchFamily="34" charset="0"/>
            </a:endParaRPr>
          </a:p>
          <a:p>
            <a:pPr defTabSz="975390" hangingPunct="1"/>
            <a:endParaRPr lang="en-GB" sz="2987" kern="1200" dirty="0">
              <a:solidFill>
                <a:srgbClr val="4472C4">
                  <a:lumMod val="50000"/>
                </a:srgbClr>
              </a:solidFill>
              <a:latin typeface="Century Gothic" panose="020B0502020202020204" pitchFamily="34" charset="0"/>
              <a:ea typeface="+mn-ea"/>
              <a:cs typeface="+mn-cs"/>
            </a:endParaRPr>
          </a:p>
          <a:p>
            <a:pPr algn="l" defTabSz="975390" hangingPunct="1"/>
            <a:endParaRPr lang="en-GB" sz="2987" b="0" kern="1200" dirty="0">
              <a:solidFill>
                <a:srgbClr val="4472C4">
                  <a:lumMod val="50000"/>
                </a:srgbClr>
              </a:solidFill>
              <a:latin typeface="Calibri" panose="020F0502020204030204" pitchFamily="34" charset="0"/>
              <a:ea typeface="+mn-ea"/>
              <a:cs typeface="Times New Roman" panose="02020603050405020304" pitchFamily="18" charset="0"/>
            </a:endParaRPr>
          </a:p>
          <a:p>
            <a:pPr algn="l" defTabSz="975390" hangingPunct="1"/>
            <a:endParaRPr lang="en-GB" sz="1920" b="0" kern="1200" dirty="0">
              <a:solidFill>
                <a:srgbClr val="4472C4">
                  <a:lumMod val="50000"/>
                </a:srgbClr>
              </a:solidFill>
              <a:latin typeface="Calibri" panose="020F0502020204030204"/>
              <a:ea typeface="+mn-ea"/>
              <a:cs typeface="+mn-cs"/>
            </a:endParaRPr>
          </a:p>
        </p:txBody>
      </p:sp>
      <p:sp>
        <p:nvSpPr>
          <p:cNvPr id="13" name="Oval 12">
            <a:extLst>
              <a:ext uri="{FF2B5EF4-FFF2-40B4-BE49-F238E27FC236}">
                <a16:creationId xmlns:a16="http://schemas.microsoft.com/office/drawing/2014/main" id="{3BD5322D-1DB4-4EFF-BC65-5D5FD676EE2F}"/>
              </a:ext>
            </a:extLst>
          </p:cNvPr>
          <p:cNvSpPr/>
          <p:nvPr/>
        </p:nvSpPr>
        <p:spPr>
          <a:xfrm>
            <a:off x="10864728" y="920456"/>
            <a:ext cx="3276412" cy="2920582"/>
          </a:xfrm>
          <a:prstGeom prst="ellipse">
            <a:avLst/>
          </a:prstGeom>
          <a:solidFill>
            <a:srgbClr val="27B4EA"/>
          </a:solidFill>
          <a:ln>
            <a:solidFill>
              <a:srgbClr val="27B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sp>
        <p:nvSpPr>
          <p:cNvPr id="11" name="Oval 10">
            <a:extLst>
              <a:ext uri="{FF2B5EF4-FFF2-40B4-BE49-F238E27FC236}">
                <a16:creationId xmlns:a16="http://schemas.microsoft.com/office/drawing/2014/main" id="{97B29BA1-C8A8-426B-9A32-8BCCAD2BB79B}"/>
              </a:ext>
            </a:extLst>
          </p:cNvPr>
          <p:cNvSpPr/>
          <p:nvPr/>
        </p:nvSpPr>
        <p:spPr>
          <a:xfrm>
            <a:off x="9949125" y="2748897"/>
            <a:ext cx="3197540" cy="305890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spTree>
    <p:extLst>
      <p:ext uri="{BB962C8B-B14F-4D97-AF65-F5344CB8AC3E}">
        <p14:creationId xmlns:p14="http://schemas.microsoft.com/office/powerpoint/2010/main" val="2166554874"/>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DCF1350-3DB7-4E64-81ED-DBE92A130274}"/>
              </a:ext>
            </a:extLst>
          </p:cNvPr>
          <p:cNvCxnSpPr/>
          <p:nvPr/>
        </p:nvCxnSpPr>
        <p:spPr>
          <a:xfrm>
            <a:off x="1107933" y="2118804"/>
            <a:ext cx="5473380" cy="0"/>
          </a:xfrm>
          <a:prstGeom prst="line">
            <a:avLst/>
          </a:prstGeom>
          <a:ln w="57150">
            <a:solidFill>
              <a:srgbClr val="014B9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8186B8-D522-4073-93BF-C736F037111B}"/>
              </a:ext>
            </a:extLst>
          </p:cNvPr>
          <p:cNvSpPr txBox="1"/>
          <p:nvPr/>
        </p:nvSpPr>
        <p:spPr>
          <a:xfrm>
            <a:off x="344753" y="2425111"/>
            <a:ext cx="4917867" cy="4425058"/>
          </a:xfrm>
          <a:prstGeom prst="rect">
            <a:avLst/>
          </a:prstGeom>
          <a:noFill/>
        </p:spPr>
        <p:txBody>
          <a:bodyPr wrap="square" rtlCol="0">
            <a:spAutoFit/>
          </a:bodyPr>
          <a:lstStyle/>
          <a:p>
            <a:pPr algn="l" defTabSz="975390" hangingPunct="1"/>
            <a:r>
              <a:rPr lang="en-GB" sz="2560" kern="1200" dirty="0">
                <a:solidFill>
                  <a:srgbClr val="4472C4">
                    <a:lumMod val="50000"/>
                  </a:srgbClr>
                </a:solidFill>
                <a:latin typeface="Century Gothic" panose="020B0502020202020204" pitchFamily="34" charset="0"/>
                <a:ea typeface="+mn-ea"/>
                <a:cs typeface="+mn-cs"/>
              </a:rPr>
              <a:t>Overview:</a:t>
            </a:r>
          </a:p>
          <a:p>
            <a:pPr marL="365771" indent="-365771" algn="l" defTabSz="975390" hangingPunct="1">
              <a:buFont typeface="Calibri" panose="020F0502020204030204" pitchFamily="34" charset="0"/>
              <a:buChar char="-"/>
            </a:pPr>
            <a:r>
              <a:rPr lang="en-GB" sz="2133" b="0" kern="1200" dirty="0">
                <a:solidFill>
                  <a:prstClr val="black">
                    <a:lumMod val="50000"/>
                    <a:lumOff val="50000"/>
                  </a:prstClr>
                </a:solidFill>
                <a:latin typeface="Calibri" panose="020F0502020204030204" pitchFamily="34" charset="0"/>
                <a:ea typeface="Times New Roman" panose="02020603050405020304" pitchFamily="18" charset="0"/>
                <a:cs typeface="+mn-cs"/>
              </a:rPr>
              <a:t>FORs Gold, CLOCS, Crossrail, Euro 6 compliant</a:t>
            </a:r>
          </a:p>
          <a:p>
            <a:pPr marL="365771" indent="-365771" algn="l" defTabSz="975390" hangingPunct="1">
              <a:buFont typeface="Calibri" panose="020F0502020204030204" pitchFamily="34" charset="0"/>
              <a:buChar char="-"/>
            </a:pPr>
            <a:r>
              <a:rPr lang="en-GB" sz="2133" b="0" kern="1200" dirty="0">
                <a:solidFill>
                  <a:prstClr val="black">
                    <a:lumMod val="50000"/>
                    <a:lumOff val="50000"/>
                  </a:prstClr>
                </a:solidFill>
                <a:latin typeface="Calibri" panose="020F0502020204030204" pitchFamily="34" charset="0"/>
                <a:ea typeface="Times New Roman" panose="02020603050405020304" pitchFamily="18" charset="0"/>
                <a:cs typeface="+mn-cs"/>
              </a:rPr>
              <a:t>All vehicles are Direct Vision Compliant </a:t>
            </a:r>
          </a:p>
          <a:p>
            <a:pPr marL="365771" indent="-365771" algn="l" defTabSz="975390" hangingPunct="1">
              <a:buFont typeface="Calibri" panose="020F0502020204030204" pitchFamily="34" charset="0"/>
              <a:buChar char="-"/>
            </a:pPr>
            <a:r>
              <a:rPr lang="en-GB" sz="2133" b="0" kern="1200" dirty="0">
                <a:solidFill>
                  <a:prstClr val="black">
                    <a:lumMod val="50000"/>
                    <a:lumOff val="50000"/>
                  </a:prstClr>
                </a:solidFill>
                <a:latin typeface="Calibri" panose="020F0502020204030204" pitchFamily="34" charset="0"/>
                <a:ea typeface="Times New Roman" panose="02020603050405020304" pitchFamily="18" charset="0"/>
                <a:cs typeface="+mn-cs"/>
              </a:rPr>
              <a:t>Own workshop based in Runcorn</a:t>
            </a:r>
          </a:p>
          <a:p>
            <a:pPr marL="365771" indent="-365771" algn="l" defTabSz="975390" hangingPunct="1">
              <a:buFont typeface="Calibri" panose="020F0502020204030204" pitchFamily="34" charset="0"/>
              <a:buChar char="-"/>
            </a:pPr>
            <a:r>
              <a:rPr lang="en-GB" sz="2133" b="0" kern="1200" dirty="0">
                <a:solidFill>
                  <a:prstClr val="black">
                    <a:lumMod val="50000"/>
                    <a:lumOff val="50000"/>
                  </a:prstClr>
                </a:solidFill>
                <a:latin typeface="Calibri" panose="020F0502020204030204" pitchFamily="34" charset="0"/>
                <a:ea typeface="Times New Roman" panose="02020603050405020304" pitchFamily="18" charset="0"/>
                <a:cs typeface="+mn-cs"/>
              </a:rPr>
              <a:t>Won 3 awards this year:</a:t>
            </a:r>
          </a:p>
          <a:p>
            <a:pPr marL="853467" lvl="1" indent="-365771" algn="l" defTabSz="975390" hangingPunct="1">
              <a:buFont typeface="Calibri" panose="020F0502020204030204" pitchFamily="34" charset="0"/>
              <a:buChar char="-"/>
            </a:pPr>
            <a:r>
              <a:rPr lang="en-GB" sz="2133" b="0" kern="1200" dirty="0">
                <a:solidFill>
                  <a:prstClr val="black">
                    <a:lumMod val="50000"/>
                    <a:lumOff val="50000"/>
                  </a:prstClr>
                </a:solidFill>
                <a:latin typeface="Calibri" panose="020F0502020204030204" pitchFamily="34" charset="0"/>
                <a:ea typeface="Times New Roman" panose="02020603050405020304" pitchFamily="18" charset="0"/>
                <a:cs typeface="+mn-cs"/>
              </a:rPr>
              <a:t>Best Nationwide Haulier, SME News</a:t>
            </a:r>
          </a:p>
          <a:p>
            <a:pPr marL="853467" lvl="1" indent="-365771" algn="l" defTabSz="975390" hangingPunct="1">
              <a:buFont typeface="Calibri" panose="020F0502020204030204" pitchFamily="34" charset="0"/>
              <a:buChar char="-"/>
            </a:pPr>
            <a:r>
              <a:rPr lang="en-GB" sz="2133" b="0" kern="1200" dirty="0">
                <a:solidFill>
                  <a:prstClr val="black">
                    <a:lumMod val="50000"/>
                    <a:lumOff val="50000"/>
                  </a:prstClr>
                </a:solidFill>
                <a:latin typeface="Calibri" panose="020F0502020204030204" pitchFamily="34" charset="0"/>
                <a:ea typeface="Times New Roman" panose="02020603050405020304" pitchFamily="18" charset="0"/>
                <a:cs typeface="+mn-cs"/>
              </a:rPr>
              <a:t>Excellence in Construction Transport Services, SME News </a:t>
            </a:r>
          </a:p>
          <a:p>
            <a:pPr marL="853467" lvl="1" indent="-365771" algn="l" defTabSz="975390" hangingPunct="1">
              <a:buFont typeface="Calibri" panose="020F0502020204030204" pitchFamily="34" charset="0"/>
              <a:buChar char="-"/>
            </a:pPr>
            <a:r>
              <a:rPr lang="en-GB" sz="2133" b="0" kern="1200" dirty="0">
                <a:solidFill>
                  <a:prstClr val="black">
                    <a:lumMod val="50000"/>
                    <a:lumOff val="50000"/>
                  </a:prstClr>
                </a:solidFill>
                <a:latin typeface="Calibri" panose="020F0502020204030204" pitchFamily="34" charset="0"/>
                <a:ea typeface="Times New Roman" panose="02020603050405020304" pitchFamily="18" charset="0"/>
                <a:cs typeface="+mn-cs"/>
              </a:rPr>
              <a:t>Transport Solutions Company of the Year, Manchester &amp; North West Prestige Awards</a:t>
            </a:r>
            <a:endParaRPr lang="en-GB" sz="2133" b="0" kern="1200" dirty="0">
              <a:solidFill>
                <a:prstClr val="black">
                  <a:lumMod val="50000"/>
                  <a:lumOff val="50000"/>
                </a:prstClr>
              </a:solidFill>
              <a:latin typeface="Calibri" panose="020F0502020204030204" pitchFamily="34" charset="0"/>
              <a:ea typeface="Calibri" panose="020F0502020204030204" pitchFamily="34" charset="0"/>
              <a:cs typeface="+mn-cs"/>
            </a:endParaRPr>
          </a:p>
        </p:txBody>
      </p:sp>
      <p:sp>
        <p:nvSpPr>
          <p:cNvPr id="7" name="Rectangle 6">
            <a:extLst>
              <a:ext uri="{FF2B5EF4-FFF2-40B4-BE49-F238E27FC236}">
                <a16:creationId xmlns:a16="http://schemas.microsoft.com/office/drawing/2014/main" id="{E7C52413-F263-4803-9633-6FE831C1CABC}"/>
              </a:ext>
            </a:extLst>
          </p:cNvPr>
          <p:cNvSpPr/>
          <p:nvPr/>
        </p:nvSpPr>
        <p:spPr>
          <a:xfrm>
            <a:off x="0" y="7742485"/>
            <a:ext cx="13004800" cy="791916"/>
          </a:xfrm>
          <a:prstGeom prst="rect">
            <a:avLst/>
          </a:prstGeom>
          <a:solidFill>
            <a:srgbClr val="27B4EA"/>
          </a:solidFill>
          <a:ln>
            <a:solidFill>
              <a:srgbClr val="27B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sp>
        <p:nvSpPr>
          <p:cNvPr id="8" name="Rectangle 7">
            <a:extLst>
              <a:ext uri="{FF2B5EF4-FFF2-40B4-BE49-F238E27FC236}">
                <a16:creationId xmlns:a16="http://schemas.microsoft.com/office/drawing/2014/main" id="{F1684EB5-0663-4442-84CE-8B2DCF024CEA}"/>
              </a:ext>
            </a:extLst>
          </p:cNvPr>
          <p:cNvSpPr/>
          <p:nvPr/>
        </p:nvSpPr>
        <p:spPr>
          <a:xfrm>
            <a:off x="0" y="8304731"/>
            <a:ext cx="13004800" cy="229669"/>
          </a:xfrm>
          <a:prstGeom prst="rect">
            <a:avLst/>
          </a:prstGeom>
          <a:solidFill>
            <a:srgbClr val="014B96"/>
          </a:solidFill>
          <a:ln>
            <a:solidFill>
              <a:srgbClr val="014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pic>
        <p:nvPicPr>
          <p:cNvPr id="9" name="Picture 8" descr="Logo&#10;&#10;Description automatically generated">
            <a:extLst>
              <a:ext uri="{FF2B5EF4-FFF2-40B4-BE49-F238E27FC236}">
                <a16:creationId xmlns:a16="http://schemas.microsoft.com/office/drawing/2014/main" id="{4C5C814B-404B-4246-828B-4F2D109FB8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8136" y="7742768"/>
            <a:ext cx="3516665" cy="561963"/>
          </a:xfrm>
          <a:prstGeom prst="rect">
            <a:avLst/>
          </a:prstGeom>
        </p:spPr>
      </p:pic>
      <p:sp>
        <p:nvSpPr>
          <p:cNvPr id="5" name="TextBox 4">
            <a:extLst>
              <a:ext uri="{FF2B5EF4-FFF2-40B4-BE49-F238E27FC236}">
                <a16:creationId xmlns:a16="http://schemas.microsoft.com/office/drawing/2014/main" id="{5C9319DF-01B2-4A74-BDDD-4D8BAF955015}"/>
              </a:ext>
            </a:extLst>
          </p:cNvPr>
          <p:cNvSpPr txBox="1"/>
          <p:nvPr/>
        </p:nvSpPr>
        <p:spPr>
          <a:xfrm>
            <a:off x="8724551" y="2973058"/>
            <a:ext cx="184731" cy="387798"/>
          </a:xfrm>
          <a:prstGeom prst="rect">
            <a:avLst/>
          </a:prstGeom>
          <a:noFill/>
        </p:spPr>
        <p:txBody>
          <a:bodyPr wrap="none" rtlCol="0">
            <a:spAutoFit/>
          </a:bodyPr>
          <a:lstStyle/>
          <a:p>
            <a:pPr algn="l" defTabSz="975390" hangingPunct="1"/>
            <a:endParaRPr lang="en-GB" sz="1920" b="0" kern="1200" dirty="0">
              <a:solidFill>
                <a:prstClr val="black"/>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863B3178-E911-45C8-93DE-26E00221EC9F}"/>
              </a:ext>
            </a:extLst>
          </p:cNvPr>
          <p:cNvSpPr txBox="1"/>
          <p:nvPr/>
        </p:nvSpPr>
        <p:spPr>
          <a:xfrm>
            <a:off x="8921598" y="3564423"/>
            <a:ext cx="3863559" cy="4162550"/>
          </a:xfrm>
          <a:prstGeom prst="rect">
            <a:avLst/>
          </a:prstGeom>
          <a:noFill/>
        </p:spPr>
        <p:txBody>
          <a:bodyPr wrap="square" rtlCol="0">
            <a:spAutoFit/>
          </a:bodyPr>
          <a:lstStyle/>
          <a:p>
            <a:pPr algn="l" defTabSz="975390" hangingPunct="1"/>
            <a:r>
              <a:rPr lang="en-GB" sz="2560" kern="1200" dirty="0">
                <a:solidFill>
                  <a:srgbClr val="4472C4">
                    <a:lumMod val="50000"/>
                  </a:srgbClr>
                </a:solidFill>
                <a:latin typeface="Century Gothic" panose="020B0502020202020204" pitchFamily="34" charset="0"/>
                <a:ea typeface="+mn-ea"/>
                <a:cs typeface="+mn-cs"/>
              </a:rPr>
              <a:t>Fleet:</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44 Hiabs </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mn-ea"/>
                <a:cs typeface="+mn-cs"/>
              </a:rPr>
              <a:t>60 vehicles on Flatbed division with 350 trailers</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mn-ea"/>
                <a:cs typeface="+mn-cs"/>
              </a:rPr>
              <a:t>22 vehicles on High and Heavy division </a:t>
            </a:r>
            <a:br>
              <a:rPr lang="en-GB" sz="2133" b="0" kern="1200" dirty="0">
                <a:solidFill>
                  <a:srgbClr val="E7E6E6">
                    <a:lumMod val="50000"/>
                  </a:srgbClr>
                </a:solidFill>
                <a:latin typeface="Calibri" panose="020F0502020204030204" pitchFamily="34" charset="0"/>
                <a:ea typeface="+mn-ea"/>
                <a:cs typeface="+mn-cs"/>
              </a:rPr>
            </a:br>
            <a:r>
              <a:rPr lang="en-GB" sz="2133" b="0" kern="1200" dirty="0">
                <a:solidFill>
                  <a:srgbClr val="E7E6E6">
                    <a:lumMod val="50000"/>
                  </a:srgbClr>
                </a:solidFill>
                <a:latin typeface="Calibri" panose="020F0502020204030204" pitchFamily="34" charset="0"/>
                <a:ea typeface="+mn-ea"/>
                <a:cs typeface="+mn-cs"/>
              </a:rPr>
              <a:t>(mixture of stepframes and kickers)</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mn-ea"/>
                <a:cs typeface="+mn-cs"/>
              </a:rPr>
              <a:t>65 vehicles on Curtain Sider division with 150 trailers</a:t>
            </a:r>
          </a:p>
          <a:p>
            <a:pPr algn="l" defTabSz="975390" hangingPunct="1"/>
            <a:br>
              <a:rPr lang="en-GB" sz="2560" kern="1200" dirty="0">
                <a:solidFill>
                  <a:srgbClr val="27B4EA"/>
                </a:solidFill>
                <a:latin typeface="Century Gothic" panose="020B0502020202020204" pitchFamily="34" charset="0"/>
                <a:ea typeface="+mn-ea"/>
                <a:cs typeface="+mn-cs"/>
              </a:rPr>
            </a:br>
            <a:endParaRPr lang="en-GB" sz="2133" kern="1200" dirty="0">
              <a:solidFill>
                <a:srgbClr val="27B4EA"/>
              </a:solidFill>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3D6BF5F-B920-40FA-813A-5FE02D480857}"/>
              </a:ext>
            </a:extLst>
          </p:cNvPr>
          <p:cNvSpPr txBox="1"/>
          <p:nvPr/>
        </p:nvSpPr>
        <p:spPr>
          <a:xfrm>
            <a:off x="5681862" y="3559740"/>
            <a:ext cx="3144198" cy="4425058"/>
          </a:xfrm>
          <a:prstGeom prst="rect">
            <a:avLst/>
          </a:prstGeom>
          <a:noFill/>
        </p:spPr>
        <p:txBody>
          <a:bodyPr wrap="square" rtlCol="0">
            <a:spAutoFit/>
          </a:bodyPr>
          <a:lstStyle/>
          <a:p>
            <a:pPr algn="l" defTabSz="975390" hangingPunct="1"/>
            <a:r>
              <a:rPr lang="en-GB" sz="2560" kern="1200" dirty="0">
                <a:solidFill>
                  <a:srgbClr val="4472C4">
                    <a:lumMod val="50000"/>
                  </a:srgbClr>
                </a:solidFill>
                <a:latin typeface="Century Gothic" panose="020B0502020202020204" pitchFamily="34" charset="0"/>
                <a:ea typeface="+mn-ea"/>
                <a:cs typeface="+mn-cs"/>
              </a:rPr>
              <a:t>Depots:</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Runcorn</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Thirsk</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Wombourne</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Rugby</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Coventry</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Loughborough </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Dagenham</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Immingham</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Ballianamallard</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Coleraine </a:t>
            </a:r>
          </a:p>
          <a:p>
            <a:pPr marL="304810" indent="-304810" algn="l" defTabSz="975390" hangingPunct="1">
              <a:buFont typeface="Arial" panose="020B0604020202020204" pitchFamily="34" charset="0"/>
              <a:buChar char="•"/>
            </a:pPr>
            <a:r>
              <a:rPr lang="en-GB" sz="2133" b="0" kern="1200" dirty="0">
                <a:solidFill>
                  <a:srgbClr val="E7E6E6">
                    <a:lumMod val="50000"/>
                  </a:srgbClr>
                </a:solidFill>
                <a:latin typeface="Calibri" panose="020F0502020204030204" pitchFamily="34" charset="0"/>
                <a:ea typeface="Times New Roman" panose="02020603050405020304" pitchFamily="18" charset="0"/>
                <a:cs typeface="+mn-cs"/>
              </a:rPr>
              <a:t>Lutterworth</a:t>
            </a:r>
            <a:br>
              <a:rPr lang="en-GB" sz="2560" kern="1200" dirty="0">
                <a:solidFill>
                  <a:srgbClr val="27B4EA"/>
                </a:solidFill>
                <a:latin typeface="Century Gothic" panose="020B0502020202020204" pitchFamily="34" charset="0"/>
                <a:ea typeface="+mn-ea"/>
                <a:cs typeface="+mn-cs"/>
              </a:rPr>
            </a:br>
            <a:endParaRPr lang="en-GB" sz="2133" kern="1200" dirty="0">
              <a:solidFill>
                <a:srgbClr val="27B4EA"/>
              </a:solidFill>
              <a:latin typeface="Century Gothic" panose="020B0502020202020204" pitchFamily="34" charset="0"/>
              <a:ea typeface="+mn-ea"/>
              <a:cs typeface="+mn-cs"/>
            </a:endParaRPr>
          </a:p>
        </p:txBody>
      </p:sp>
      <p:pic>
        <p:nvPicPr>
          <p:cNvPr id="14" name="Picture 13" descr="A picture containing text&#10;&#10;Description automatically generated">
            <a:extLst>
              <a:ext uri="{FF2B5EF4-FFF2-40B4-BE49-F238E27FC236}">
                <a16:creationId xmlns:a16="http://schemas.microsoft.com/office/drawing/2014/main" id="{FC1E2C83-A673-477D-BF49-8BFEB9444B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900"/>
          <a:stretch/>
        </p:blipFill>
        <p:spPr>
          <a:xfrm>
            <a:off x="7947398" y="2300070"/>
            <a:ext cx="5057402" cy="672823"/>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B143F894-CF82-4537-BA5A-C02F8C71B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970" y="1278680"/>
            <a:ext cx="4445397" cy="991948"/>
          </a:xfrm>
          <a:prstGeom prst="rect">
            <a:avLst/>
          </a:prstGeom>
        </p:spPr>
      </p:pic>
      <p:sp>
        <p:nvSpPr>
          <p:cNvPr id="19" name="Title 1">
            <a:extLst>
              <a:ext uri="{FF2B5EF4-FFF2-40B4-BE49-F238E27FC236}">
                <a16:creationId xmlns:a16="http://schemas.microsoft.com/office/drawing/2014/main" id="{61DA77BF-6988-4846-AC41-B8C420A89FAD}"/>
              </a:ext>
            </a:extLst>
          </p:cNvPr>
          <p:cNvSpPr txBox="1">
            <a:spLocks/>
          </p:cNvSpPr>
          <p:nvPr/>
        </p:nvSpPr>
        <p:spPr>
          <a:xfrm>
            <a:off x="227270" y="1067688"/>
            <a:ext cx="13033207" cy="1413934"/>
          </a:xfrm>
          <a:prstGeom prst="rect">
            <a:avLst/>
          </a:prstGeom>
        </p:spPr>
        <p:txBody>
          <a:bodyPr vert="horz" lIns="97536" tIns="48768" rIns="97536" bIns="4876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67" dirty="0">
                <a:solidFill>
                  <a:srgbClr val="27B4EA"/>
                </a:solidFill>
                <a:latin typeface="Century Gothic" panose="020B0502020202020204" pitchFamily="34" charset="0"/>
              </a:rPr>
              <a:t>WS Transportation</a:t>
            </a:r>
          </a:p>
        </p:txBody>
      </p:sp>
    </p:spTree>
    <p:extLst>
      <p:ext uri="{BB962C8B-B14F-4D97-AF65-F5344CB8AC3E}">
        <p14:creationId xmlns:p14="http://schemas.microsoft.com/office/powerpoint/2010/main" val="1127719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7B37C-219E-4813-AD02-40657ED2D353}"/>
              </a:ext>
            </a:extLst>
          </p:cNvPr>
          <p:cNvSpPr>
            <a:spLocks noGrp="1"/>
          </p:cNvSpPr>
          <p:nvPr>
            <p:ph type="title"/>
          </p:nvPr>
        </p:nvSpPr>
        <p:spPr>
          <a:xfrm>
            <a:off x="227270" y="1067688"/>
            <a:ext cx="13033207" cy="1413934"/>
          </a:xfrm>
        </p:spPr>
        <p:txBody>
          <a:bodyPr>
            <a:normAutofit/>
          </a:bodyPr>
          <a:lstStyle/>
          <a:p>
            <a:r>
              <a:rPr lang="en-GB" sz="4267" b="1" dirty="0">
                <a:solidFill>
                  <a:srgbClr val="27B4EA"/>
                </a:solidFill>
                <a:latin typeface="Century Gothic" panose="020B0502020202020204" pitchFamily="34" charset="0"/>
              </a:rPr>
              <a:t>Customers</a:t>
            </a:r>
          </a:p>
        </p:txBody>
      </p:sp>
      <p:cxnSp>
        <p:nvCxnSpPr>
          <p:cNvPr id="4" name="Straight Connector 3">
            <a:extLst>
              <a:ext uri="{FF2B5EF4-FFF2-40B4-BE49-F238E27FC236}">
                <a16:creationId xmlns:a16="http://schemas.microsoft.com/office/drawing/2014/main" id="{8DCF1350-3DB7-4E64-81ED-DBE92A130274}"/>
              </a:ext>
            </a:extLst>
          </p:cNvPr>
          <p:cNvCxnSpPr/>
          <p:nvPr/>
        </p:nvCxnSpPr>
        <p:spPr>
          <a:xfrm>
            <a:off x="1107933" y="2118804"/>
            <a:ext cx="5473380" cy="0"/>
          </a:xfrm>
          <a:prstGeom prst="line">
            <a:avLst/>
          </a:prstGeom>
          <a:ln w="57150">
            <a:solidFill>
              <a:srgbClr val="014B9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E3E9ED0-2DAE-4C23-B0E8-8150EA5120D4}"/>
              </a:ext>
            </a:extLst>
          </p:cNvPr>
          <p:cNvSpPr/>
          <p:nvPr/>
        </p:nvSpPr>
        <p:spPr>
          <a:xfrm>
            <a:off x="0" y="7742485"/>
            <a:ext cx="13004800" cy="791916"/>
          </a:xfrm>
          <a:prstGeom prst="rect">
            <a:avLst/>
          </a:prstGeom>
          <a:solidFill>
            <a:srgbClr val="27B4EA"/>
          </a:solidFill>
          <a:ln>
            <a:solidFill>
              <a:srgbClr val="27B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sp>
        <p:nvSpPr>
          <p:cNvPr id="7" name="Rectangle 6">
            <a:extLst>
              <a:ext uri="{FF2B5EF4-FFF2-40B4-BE49-F238E27FC236}">
                <a16:creationId xmlns:a16="http://schemas.microsoft.com/office/drawing/2014/main" id="{20A9746E-34C9-476C-82DD-4951697AA460}"/>
              </a:ext>
            </a:extLst>
          </p:cNvPr>
          <p:cNvSpPr/>
          <p:nvPr/>
        </p:nvSpPr>
        <p:spPr>
          <a:xfrm>
            <a:off x="0" y="8304731"/>
            <a:ext cx="13004800" cy="229669"/>
          </a:xfrm>
          <a:prstGeom prst="rect">
            <a:avLst/>
          </a:prstGeom>
          <a:solidFill>
            <a:srgbClr val="014B96"/>
          </a:solidFill>
          <a:ln>
            <a:solidFill>
              <a:srgbClr val="014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pic>
        <p:nvPicPr>
          <p:cNvPr id="8" name="Picture 7" descr="Logo&#10;&#10;Description automatically generated">
            <a:extLst>
              <a:ext uri="{FF2B5EF4-FFF2-40B4-BE49-F238E27FC236}">
                <a16:creationId xmlns:a16="http://schemas.microsoft.com/office/drawing/2014/main" id="{9C1FE386-01D6-42B5-A68D-1B3446DB0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8136" y="7742768"/>
            <a:ext cx="3516665" cy="561963"/>
          </a:xfrm>
          <a:prstGeom prst="rect">
            <a:avLst/>
          </a:prstGeom>
        </p:spPr>
      </p:pic>
      <p:pic>
        <p:nvPicPr>
          <p:cNvPr id="10" name="Picture 9" descr="CPM Group">
            <a:extLst>
              <a:ext uri="{FF2B5EF4-FFF2-40B4-BE49-F238E27FC236}">
                <a16:creationId xmlns:a16="http://schemas.microsoft.com/office/drawing/2014/main" id="{A6C942CB-DAE7-4648-B418-EAC13BBF0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467" y="1894743"/>
            <a:ext cx="1533356" cy="4773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2C172AB-E3A5-4FF2-8293-4E404E0E9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2495" y="2944532"/>
            <a:ext cx="1263178" cy="516875"/>
          </a:xfrm>
          <a:prstGeom prst="rect">
            <a:avLst/>
          </a:prstGeom>
        </p:spPr>
      </p:pic>
      <p:pic>
        <p:nvPicPr>
          <p:cNvPr id="12" name="Picture 11">
            <a:extLst>
              <a:ext uri="{FF2B5EF4-FFF2-40B4-BE49-F238E27FC236}">
                <a16:creationId xmlns:a16="http://schemas.microsoft.com/office/drawing/2014/main" id="{7E5496E0-D74F-4AF9-AE2E-538F9D1DCF7C}"/>
              </a:ext>
            </a:extLst>
          </p:cNvPr>
          <p:cNvPicPr>
            <a:picLocks noChangeAspect="1"/>
          </p:cNvPicPr>
          <p:nvPr/>
        </p:nvPicPr>
        <p:blipFill rotWithShape="1">
          <a:blip r:embed="rId5">
            <a:extLst>
              <a:ext uri="{28A0092B-C50C-407E-A947-70E740481C1C}">
                <a14:useLocalDpi xmlns:a14="http://schemas.microsoft.com/office/drawing/2010/main" val="0"/>
              </a:ext>
            </a:extLst>
          </a:blip>
          <a:srcRect b="29882"/>
          <a:stretch/>
        </p:blipFill>
        <p:spPr>
          <a:xfrm>
            <a:off x="9235282" y="4245471"/>
            <a:ext cx="1736295" cy="702222"/>
          </a:xfrm>
          <a:prstGeom prst="rect">
            <a:avLst/>
          </a:prstGeom>
        </p:spPr>
      </p:pic>
      <p:pic>
        <p:nvPicPr>
          <p:cNvPr id="13" name="Picture 12">
            <a:extLst>
              <a:ext uri="{FF2B5EF4-FFF2-40B4-BE49-F238E27FC236}">
                <a16:creationId xmlns:a16="http://schemas.microsoft.com/office/drawing/2014/main" id="{9565168B-6F96-47B8-8CC1-A24518DC1D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820" y="4441194"/>
            <a:ext cx="2166967" cy="542659"/>
          </a:xfrm>
          <a:prstGeom prst="rect">
            <a:avLst/>
          </a:prstGeom>
        </p:spPr>
      </p:pic>
      <p:pic>
        <p:nvPicPr>
          <p:cNvPr id="14" name="Picture 13">
            <a:extLst>
              <a:ext uri="{FF2B5EF4-FFF2-40B4-BE49-F238E27FC236}">
                <a16:creationId xmlns:a16="http://schemas.microsoft.com/office/drawing/2014/main" id="{9C58BB47-1790-4851-B7F5-58DF180AFE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0096" y="5059879"/>
            <a:ext cx="2584285" cy="533712"/>
          </a:xfrm>
          <a:prstGeom prst="rect">
            <a:avLst/>
          </a:prstGeom>
        </p:spPr>
      </p:pic>
      <p:pic>
        <p:nvPicPr>
          <p:cNvPr id="15" name="Picture 14">
            <a:extLst>
              <a:ext uri="{FF2B5EF4-FFF2-40B4-BE49-F238E27FC236}">
                <a16:creationId xmlns:a16="http://schemas.microsoft.com/office/drawing/2014/main" id="{58DA048E-D871-44D9-A618-593D0C1990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6391" y="7167289"/>
            <a:ext cx="2417406" cy="461993"/>
          </a:xfrm>
          <a:prstGeom prst="rect">
            <a:avLst/>
          </a:prstGeom>
        </p:spPr>
      </p:pic>
      <p:pic>
        <p:nvPicPr>
          <p:cNvPr id="16" name="Picture 15">
            <a:extLst>
              <a:ext uri="{FF2B5EF4-FFF2-40B4-BE49-F238E27FC236}">
                <a16:creationId xmlns:a16="http://schemas.microsoft.com/office/drawing/2014/main" id="{6F2D4D40-D971-4E1B-B5E2-DD03A0C654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067" y="6406216"/>
            <a:ext cx="2193038" cy="694874"/>
          </a:xfrm>
          <a:prstGeom prst="rect">
            <a:avLst/>
          </a:prstGeom>
        </p:spPr>
      </p:pic>
      <p:pic>
        <p:nvPicPr>
          <p:cNvPr id="17" name="Picture 16">
            <a:extLst>
              <a:ext uri="{FF2B5EF4-FFF2-40B4-BE49-F238E27FC236}">
                <a16:creationId xmlns:a16="http://schemas.microsoft.com/office/drawing/2014/main" id="{80D8EB9E-B58F-478D-8A18-E38EFF594BFA}"/>
              </a:ext>
            </a:extLst>
          </p:cNvPr>
          <p:cNvPicPr>
            <a:picLocks noChangeAspect="1"/>
          </p:cNvPicPr>
          <p:nvPr/>
        </p:nvPicPr>
        <p:blipFill rotWithShape="1">
          <a:blip r:embed="rId10">
            <a:extLst>
              <a:ext uri="{28A0092B-C50C-407E-A947-70E740481C1C}">
                <a14:useLocalDpi xmlns:a14="http://schemas.microsoft.com/office/drawing/2010/main" val="0"/>
              </a:ext>
            </a:extLst>
          </a:blip>
          <a:srcRect r="49769"/>
          <a:stretch/>
        </p:blipFill>
        <p:spPr>
          <a:xfrm>
            <a:off x="11352375" y="4746485"/>
            <a:ext cx="1428969" cy="487177"/>
          </a:xfrm>
          <a:prstGeom prst="rect">
            <a:avLst/>
          </a:prstGeom>
        </p:spPr>
      </p:pic>
      <p:pic>
        <p:nvPicPr>
          <p:cNvPr id="18" name="Picture 17">
            <a:extLst>
              <a:ext uri="{FF2B5EF4-FFF2-40B4-BE49-F238E27FC236}">
                <a16:creationId xmlns:a16="http://schemas.microsoft.com/office/drawing/2014/main" id="{0BB83D91-A0B3-4660-B4D1-30AC1930F2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21658" y="5450848"/>
            <a:ext cx="1576378" cy="923402"/>
          </a:xfrm>
          <a:prstGeom prst="rect">
            <a:avLst/>
          </a:prstGeom>
        </p:spPr>
      </p:pic>
      <p:pic>
        <p:nvPicPr>
          <p:cNvPr id="19" name="Picture 18">
            <a:extLst>
              <a:ext uri="{FF2B5EF4-FFF2-40B4-BE49-F238E27FC236}">
                <a16:creationId xmlns:a16="http://schemas.microsoft.com/office/drawing/2014/main" id="{CD9C8C74-631F-4150-B726-5C121D83C52D}"/>
              </a:ext>
            </a:extLst>
          </p:cNvPr>
          <p:cNvPicPr>
            <a:picLocks noChangeAspect="1"/>
          </p:cNvPicPr>
          <p:nvPr/>
        </p:nvPicPr>
        <p:blipFill>
          <a:blip r:embed="rId12"/>
          <a:stretch>
            <a:fillRect/>
          </a:stretch>
        </p:blipFill>
        <p:spPr>
          <a:xfrm>
            <a:off x="8784225" y="5837850"/>
            <a:ext cx="2010783" cy="530159"/>
          </a:xfrm>
          <a:prstGeom prst="rect">
            <a:avLst/>
          </a:prstGeom>
        </p:spPr>
      </p:pic>
      <p:pic>
        <p:nvPicPr>
          <p:cNvPr id="20" name="Picture 19">
            <a:extLst>
              <a:ext uri="{FF2B5EF4-FFF2-40B4-BE49-F238E27FC236}">
                <a16:creationId xmlns:a16="http://schemas.microsoft.com/office/drawing/2014/main" id="{310F9CD4-7BAC-40E1-AE00-6F3F4094D6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4918" y="2160528"/>
            <a:ext cx="2009511" cy="604310"/>
          </a:xfrm>
          <a:prstGeom prst="rect">
            <a:avLst/>
          </a:prstGeom>
        </p:spPr>
      </p:pic>
      <p:pic>
        <p:nvPicPr>
          <p:cNvPr id="21" name="Picture 20">
            <a:extLst>
              <a:ext uri="{FF2B5EF4-FFF2-40B4-BE49-F238E27FC236}">
                <a16:creationId xmlns:a16="http://schemas.microsoft.com/office/drawing/2014/main" id="{6BC45BB4-2CB3-4FEB-85C4-DAD8D00F73E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24967" y="6327732"/>
            <a:ext cx="2349079" cy="815131"/>
          </a:xfrm>
          <a:prstGeom prst="rect">
            <a:avLst/>
          </a:prstGeom>
        </p:spPr>
      </p:pic>
      <p:pic>
        <p:nvPicPr>
          <p:cNvPr id="22" name="Picture 21" descr="A close up of a sign&#10;&#10;Description generated with high confidence">
            <a:extLst>
              <a:ext uri="{FF2B5EF4-FFF2-40B4-BE49-F238E27FC236}">
                <a16:creationId xmlns:a16="http://schemas.microsoft.com/office/drawing/2014/main" id="{6FBB7A1C-97C3-42CF-B788-38EB57A560B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47896" y="6584209"/>
            <a:ext cx="2510909" cy="457284"/>
          </a:xfrm>
          <a:prstGeom prst="rect">
            <a:avLst/>
          </a:prstGeom>
        </p:spPr>
      </p:pic>
      <p:pic>
        <p:nvPicPr>
          <p:cNvPr id="24" name="Picture 2" descr="Image result for garic logo">
            <a:extLst>
              <a:ext uri="{FF2B5EF4-FFF2-40B4-BE49-F238E27FC236}">
                <a16:creationId xmlns:a16="http://schemas.microsoft.com/office/drawing/2014/main" id="{AB67576B-9D17-47DB-A740-DE68A391369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8824" b="16064"/>
          <a:stretch/>
        </p:blipFill>
        <p:spPr bwMode="auto">
          <a:xfrm>
            <a:off x="235086" y="5148536"/>
            <a:ext cx="1674394" cy="5451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sapphire balconies logo">
            <a:extLst>
              <a:ext uri="{FF2B5EF4-FFF2-40B4-BE49-F238E27FC236}">
                <a16:creationId xmlns:a16="http://schemas.microsoft.com/office/drawing/2014/main" id="{2DD8AA58-1798-4A71-94F8-8861FE7468D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5468" b="35945"/>
          <a:stretch/>
        </p:blipFill>
        <p:spPr bwMode="auto">
          <a:xfrm>
            <a:off x="223456" y="3018303"/>
            <a:ext cx="2149403" cy="61444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age result for premier modular logo">
            <a:extLst>
              <a:ext uri="{FF2B5EF4-FFF2-40B4-BE49-F238E27FC236}">
                <a16:creationId xmlns:a16="http://schemas.microsoft.com/office/drawing/2014/main" id="{E98E5D69-7C9D-4B43-A37F-4F1B2C023A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9700" y="2260518"/>
            <a:ext cx="1715075" cy="6431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ad modular">
            <a:extLst>
              <a:ext uri="{FF2B5EF4-FFF2-40B4-BE49-F238E27FC236}">
                <a16:creationId xmlns:a16="http://schemas.microsoft.com/office/drawing/2014/main" id="{FC3DAB2A-D6B6-4BA8-A685-7B58AF5016E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6150" y="3659766"/>
            <a:ext cx="1357118" cy="6649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mage result for pickering plant logo">
            <a:extLst>
              <a:ext uri="{FF2B5EF4-FFF2-40B4-BE49-F238E27FC236}">
                <a16:creationId xmlns:a16="http://schemas.microsoft.com/office/drawing/2014/main" id="{5EC2E075-44B2-4461-AC97-49BFAB63C65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92892" y="2724168"/>
            <a:ext cx="2507935" cy="7022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Image result for volker fitzpatrick logo">
            <a:extLst>
              <a:ext uri="{FF2B5EF4-FFF2-40B4-BE49-F238E27FC236}">
                <a16:creationId xmlns:a16="http://schemas.microsoft.com/office/drawing/2014/main" id="{371B9D83-27EA-4451-8DAD-DCA46FA9B02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38017" b="39913"/>
          <a:stretch/>
        </p:blipFill>
        <p:spPr bwMode="auto">
          <a:xfrm>
            <a:off x="254946" y="5823715"/>
            <a:ext cx="3729943" cy="5716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Image result for foundation piling logo">
            <a:extLst>
              <a:ext uri="{FF2B5EF4-FFF2-40B4-BE49-F238E27FC236}">
                <a16:creationId xmlns:a16="http://schemas.microsoft.com/office/drawing/2014/main" id="{20917D0E-0481-4C86-991A-5560B0E17E9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29282" y="3484453"/>
            <a:ext cx="1048676" cy="10883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SAMSON">
            <a:extLst>
              <a:ext uri="{FF2B5EF4-FFF2-40B4-BE49-F238E27FC236}">
                <a16:creationId xmlns:a16="http://schemas.microsoft.com/office/drawing/2014/main" id="{229224AA-6708-46F1-9CB6-2B0539F78E9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75232" y="7135985"/>
            <a:ext cx="1837453" cy="46837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1" descr="cid:image001.jpg@01D50F2D.26F78BC0">
            <a:extLst>
              <a:ext uri="{FF2B5EF4-FFF2-40B4-BE49-F238E27FC236}">
                <a16:creationId xmlns:a16="http://schemas.microsoft.com/office/drawing/2014/main" id="{2496736E-6F61-4455-B6EB-F3CC07780855}"/>
              </a:ext>
            </a:extLst>
          </p:cNvPr>
          <p:cNvPicPr>
            <a:picLocks noChangeAspect="1" noChangeArrowheads="1"/>
          </p:cNvPicPr>
          <p:nvPr/>
        </p:nvPicPr>
        <p:blipFill>
          <a:blip r:embed="rId24" r:link="rId25">
            <a:extLst>
              <a:ext uri="{28A0092B-C50C-407E-A947-70E740481C1C}">
                <a14:useLocalDpi xmlns:a14="http://schemas.microsoft.com/office/drawing/2010/main" val="0"/>
              </a:ext>
            </a:extLst>
          </a:blip>
          <a:srcRect/>
          <a:stretch>
            <a:fillRect/>
          </a:stretch>
        </p:blipFill>
        <p:spPr bwMode="auto">
          <a:xfrm>
            <a:off x="6755634" y="6106616"/>
            <a:ext cx="1741753" cy="35859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4" descr="Image result for atg access">
            <a:extLst>
              <a:ext uri="{FF2B5EF4-FFF2-40B4-BE49-F238E27FC236}">
                <a16:creationId xmlns:a16="http://schemas.microsoft.com/office/drawing/2014/main" id="{DE29E738-B38A-4463-B675-072A5584CEB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4946" y="6465212"/>
            <a:ext cx="1477660" cy="10990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8" descr="Image result for aggreko logo">
            <a:extLst>
              <a:ext uri="{FF2B5EF4-FFF2-40B4-BE49-F238E27FC236}">
                <a16:creationId xmlns:a16="http://schemas.microsoft.com/office/drawing/2014/main" id="{508D4CAF-B38E-4E95-A85E-0DC38B5C0CDE}"/>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32962" b="35343"/>
          <a:stretch/>
        </p:blipFill>
        <p:spPr bwMode="auto">
          <a:xfrm>
            <a:off x="11021720" y="2216003"/>
            <a:ext cx="1801424" cy="57094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0655AA7-4311-43C1-8ECE-3AB615EF29BF}"/>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983786" y="3671619"/>
            <a:ext cx="2071309" cy="363252"/>
          </a:xfrm>
          <a:prstGeom prst="rect">
            <a:avLst/>
          </a:prstGeom>
        </p:spPr>
      </p:pic>
      <p:pic>
        <p:nvPicPr>
          <p:cNvPr id="36" name="Picture 2" descr="Image result for modularwise logo">
            <a:extLst>
              <a:ext uri="{FF2B5EF4-FFF2-40B4-BE49-F238E27FC236}">
                <a16:creationId xmlns:a16="http://schemas.microsoft.com/office/drawing/2014/main" id="{2D957349-1F42-412F-9BF9-2175CD11999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211418" y="5535050"/>
            <a:ext cx="2349079" cy="51679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mage result for springfield modular logo">
            <a:extLst>
              <a:ext uri="{FF2B5EF4-FFF2-40B4-BE49-F238E27FC236}">
                <a16:creationId xmlns:a16="http://schemas.microsoft.com/office/drawing/2014/main" id="{022B1918-E634-4A54-9D26-EECC0C29D4B3}"/>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26866" b="27070"/>
          <a:stretch/>
        </p:blipFill>
        <p:spPr bwMode="auto">
          <a:xfrm>
            <a:off x="4172589" y="4428616"/>
            <a:ext cx="1538219" cy="7085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Logo, company name&#10;&#10;Description automatically generated">
            <a:extLst>
              <a:ext uri="{FF2B5EF4-FFF2-40B4-BE49-F238E27FC236}">
                <a16:creationId xmlns:a16="http://schemas.microsoft.com/office/drawing/2014/main" id="{23B1084B-439C-47D9-9A85-34EAAB08B68C}"/>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21122" b="22571"/>
          <a:stretch/>
        </p:blipFill>
        <p:spPr>
          <a:xfrm>
            <a:off x="10472438" y="1453055"/>
            <a:ext cx="2312683" cy="723445"/>
          </a:xfrm>
          <a:prstGeom prst="rect">
            <a:avLst/>
          </a:prstGeom>
        </p:spPr>
      </p:pic>
      <p:pic>
        <p:nvPicPr>
          <p:cNvPr id="40" name="Picture 39">
            <a:extLst>
              <a:ext uri="{FF2B5EF4-FFF2-40B4-BE49-F238E27FC236}">
                <a16:creationId xmlns:a16="http://schemas.microsoft.com/office/drawing/2014/main" id="{5661E91B-0F88-4E18-BB00-F17BECAFD1F0}"/>
              </a:ext>
            </a:extLst>
          </p:cNvPr>
          <p:cNvPicPr>
            <a:picLocks noChangeAspect="1"/>
          </p:cNvPicPr>
          <p:nvPr/>
        </p:nvPicPr>
        <p:blipFill rotWithShape="1">
          <a:blip r:embed="rId32"/>
          <a:srcRect l="20009" t="18251" r="23074" b="15151"/>
          <a:stretch/>
        </p:blipFill>
        <p:spPr>
          <a:xfrm>
            <a:off x="5974764" y="4179356"/>
            <a:ext cx="1538219" cy="1012414"/>
          </a:xfrm>
          <a:prstGeom prst="rect">
            <a:avLst/>
          </a:prstGeom>
        </p:spPr>
      </p:pic>
      <p:pic>
        <p:nvPicPr>
          <p:cNvPr id="41" name="Picture 40" descr="Logo, icon&#10;&#10;Description automatically generated">
            <a:extLst>
              <a:ext uri="{FF2B5EF4-FFF2-40B4-BE49-F238E27FC236}">
                <a16:creationId xmlns:a16="http://schemas.microsoft.com/office/drawing/2014/main" id="{8B25FE12-0D72-4DFC-80C3-E365A5DDF91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172589" y="3061609"/>
            <a:ext cx="1521026" cy="392187"/>
          </a:xfrm>
          <a:prstGeom prst="rect">
            <a:avLst/>
          </a:prstGeom>
        </p:spPr>
      </p:pic>
      <p:pic>
        <p:nvPicPr>
          <p:cNvPr id="42" name="Picture 41">
            <a:extLst>
              <a:ext uri="{FF2B5EF4-FFF2-40B4-BE49-F238E27FC236}">
                <a16:creationId xmlns:a16="http://schemas.microsoft.com/office/drawing/2014/main" id="{E6263281-804B-44DB-AD9F-51E3EA4B57A6}"/>
              </a:ext>
            </a:extLst>
          </p:cNvPr>
          <p:cNvPicPr>
            <a:picLocks noChangeAspect="1"/>
          </p:cNvPicPr>
          <p:nvPr/>
        </p:nvPicPr>
        <p:blipFill rotWithShape="1">
          <a:blip r:embed="rId34"/>
          <a:srcRect t="9970" b="15000"/>
          <a:stretch/>
        </p:blipFill>
        <p:spPr>
          <a:xfrm>
            <a:off x="2426850" y="2232007"/>
            <a:ext cx="1521026" cy="1141244"/>
          </a:xfrm>
          <a:prstGeom prst="rect">
            <a:avLst/>
          </a:prstGeom>
        </p:spPr>
      </p:pic>
      <p:pic>
        <p:nvPicPr>
          <p:cNvPr id="43" name="Picture 2" descr="Gunn JCB Ltd (@GunnJCB) | Twitter">
            <a:extLst>
              <a:ext uri="{FF2B5EF4-FFF2-40B4-BE49-F238E27FC236}">
                <a16:creationId xmlns:a16="http://schemas.microsoft.com/office/drawing/2014/main" id="{9972D709-504F-477C-88A1-AF5495782C98}"/>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462712" y="3654409"/>
            <a:ext cx="1029145" cy="102914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mercedes benz logo">
            <a:extLst>
              <a:ext uri="{FF2B5EF4-FFF2-40B4-BE49-F238E27FC236}">
                <a16:creationId xmlns:a16="http://schemas.microsoft.com/office/drawing/2014/main" id="{50D1CC8D-B823-44A1-BAEA-5BD9630ED996}"/>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469003" y="4446851"/>
            <a:ext cx="1409847" cy="7930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NH Industrial - Wikipedia">
            <a:extLst>
              <a:ext uri="{FF2B5EF4-FFF2-40B4-BE49-F238E27FC236}">
                <a16:creationId xmlns:a16="http://schemas.microsoft.com/office/drawing/2014/main" id="{83AFBE0D-57D1-4D74-BED1-4E764ECE0EE0}"/>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611113" y="3461407"/>
            <a:ext cx="1404367" cy="81336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Manitou Group - Handling Your World">
            <a:extLst>
              <a:ext uri="{FF2B5EF4-FFF2-40B4-BE49-F238E27FC236}">
                <a16:creationId xmlns:a16="http://schemas.microsoft.com/office/drawing/2014/main" id="{D8B65FCB-4DA8-419B-AD2B-1949102D7654}"/>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064429" y="2291648"/>
            <a:ext cx="2051779" cy="6098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thwaites Logo">
            <a:extLst>
              <a:ext uri="{FF2B5EF4-FFF2-40B4-BE49-F238E27FC236}">
                <a16:creationId xmlns:a16="http://schemas.microsoft.com/office/drawing/2014/main" id="{DB97871E-7EEE-4FBE-85D5-E16C2FC37EED}"/>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527497" y="5912549"/>
            <a:ext cx="1411289" cy="14112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A8B6AAF-E9AB-4EA2-98F5-2B75334A0C3F}"/>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277295" y="5511152"/>
            <a:ext cx="1825444" cy="2740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dos do event hire logo -">
            <a:extLst>
              <a:ext uri="{FF2B5EF4-FFF2-40B4-BE49-F238E27FC236}">
                <a16:creationId xmlns:a16="http://schemas.microsoft.com/office/drawing/2014/main" id="{C32BC003-AA53-4041-9A34-2EF69F813879}"/>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6034783" y="2878812"/>
            <a:ext cx="1209659" cy="5722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obile Mini, Inc. - AnnualReports.com">
            <a:extLst>
              <a:ext uri="{FF2B5EF4-FFF2-40B4-BE49-F238E27FC236}">
                <a16:creationId xmlns:a16="http://schemas.microsoft.com/office/drawing/2014/main" id="{065631D8-0E63-497D-B948-73BF884BBC25}"/>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336785" y="7094161"/>
            <a:ext cx="1826351" cy="5466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enari Group - The Emergency Services Show 2021 - The Emergency Services  Show 2021">
            <a:extLst>
              <a:ext uri="{FF2B5EF4-FFF2-40B4-BE49-F238E27FC236}">
                <a16:creationId xmlns:a16="http://schemas.microsoft.com/office/drawing/2014/main" id="{4312C18C-2D8A-43ED-984D-4A8BA6834FFF}"/>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4307659" y="3661551"/>
            <a:ext cx="2209793" cy="56108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ostal Worker jobs from SECURAFENCE LIMITED - reed.co.uk">
            <a:extLst>
              <a:ext uri="{FF2B5EF4-FFF2-40B4-BE49-F238E27FC236}">
                <a16:creationId xmlns:a16="http://schemas.microsoft.com/office/drawing/2014/main" id="{01F14C14-50D2-40F1-9D7F-D74FB35ED948}"/>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23292" t="15910" r="25012" b="13911"/>
          <a:stretch/>
        </p:blipFill>
        <p:spPr bwMode="auto">
          <a:xfrm>
            <a:off x="7357653" y="2606518"/>
            <a:ext cx="1260594" cy="71300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XPO Logistics announces Q2 2020 results| Ti-insight.com">
            <a:extLst>
              <a:ext uri="{FF2B5EF4-FFF2-40B4-BE49-F238E27FC236}">
                <a16:creationId xmlns:a16="http://schemas.microsoft.com/office/drawing/2014/main" id="{F8E50ADB-C7BB-4126-B09E-B2F681B3F6C9}"/>
              </a:ext>
            </a:extLst>
          </p:cNvPr>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l="8854" t="30776" r="12493" b="30652"/>
          <a:stretch/>
        </p:blipFill>
        <p:spPr bwMode="auto">
          <a:xfrm>
            <a:off x="13899799" y="3580304"/>
            <a:ext cx="137779" cy="5630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igid Mesh Security Fencing Systems and Security Gates | CLD Fencing Systems">
            <a:extLst>
              <a:ext uri="{FF2B5EF4-FFF2-40B4-BE49-F238E27FC236}">
                <a16:creationId xmlns:a16="http://schemas.microsoft.com/office/drawing/2014/main" id="{C2692FC5-24F8-4627-80BC-94F84887422B}"/>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6912555" y="5261227"/>
            <a:ext cx="1416932" cy="7407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alcony Manufacturer &amp; Structural Steel Fabricator | Brooksby Projects Ltd">
            <a:extLst>
              <a:ext uri="{FF2B5EF4-FFF2-40B4-BE49-F238E27FC236}">
                <a16:creationId xmlns:a16="http://schemas.microsoft.com/office/drawing/2014/main" id="{0AF870C2-1EA6-4D8F-A748-17350A037B01}"/>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6517452" y="7172365"/>
            <a:ext cx="1901865" cy="41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065283"/>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DCF1350-3DB7-4E64-81ED-DBE92A130274}"/>
              </a:ext>
            </a:extLst>
          </p:cNvPr>
          <p:cNvCxnSpPr/>
          <p:nvPr/>
        </p:nvCxnSpPr>
        <p:spPr>
          <a:xfrm>
            <a:off x="1107933" y="2118804"/>
            <a:ext cx="5473380" cy="0"/>
          </a:xfrm>
          <a:prstGeom prst="line">
            <a:avLst/>
          </a:prstGeom>
          <a:ln w="57150">
            <a:solidFill>
              <a:srgbClr val="014B9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8186B8-D522-4073-93BF-C736F037111B}"/>
              </a:ext>
            </a:extLst>
          </p:cNvPr>
          <p:cNvSpPr txBox="1"/>
          <p:nvPr/>
        </p:nvSpPr>
        <p:spPr>
          <a:xfrm>
            <a:off x="2433273" y="2677480"/>
            <a:ext cx="7910914" cy="486287"/>
          </a:xfrm>
          <a:prstGeom prst="rect">
            <a:avLst/>
          </a:prstGeom>
          <a:noFill/>
        </p:spPr>
        <p:txBody>
          <a:bodyPr wrap="square" rtlCol="0">
            <a:spAutoFit/>
          </a:bodyPr>
          <a:lstStyle/>
          <a:p>
            <a:pPr algn="l" defTabSz="975390" hangingPunct="1"/>
            <a:r>
              <a:rPr lang="en-GB" sz="2560" kern="1200" dirty="0">
                <a:solidFill>
                  <a:srgbClr val="4472C4">
                    <a:lumMod val="50000"/>
                  </a:srgbClr>
                </a:solidFill>
                <a:latin typeface="Century Gothic" panose="020B0502020202020204" pitchFamily="34" charset="0"/>
                <a:ea typeface="+mn-ea"/>
                <a:cs typeface="+mn-cs"/>
              </a:rPr>
              <a:t>For further information about WS please contact:</a:t>
            </a:r>
          </a:p>
        </p:txBody>
      </p:sp>
      <p:sp>
        <p:nvSpPr>
          <p:cNvPr id="7" name="Rectangle 6">
            <a:extLst>
              <a:ext uri="{FF2B5EF4-FFF2-40B4-BE49-F238E27FC236}">
                <a16:creationId xmlns:a16="http://schemas.microsoft.com/office/drawing/2014/main" id="{E7C52413-F263-4803-9633-6FE831C1CABC}"/>
              </a:ext>
            </a:extLst>
          </p:cNvPr>
          <p:cNvSpPr/>
          <p:nvPr/>
        </p:nvSpPr>
        <p:spPr>
          <a:xfrm>
            <a:off x="0" y="7742485"/>
            <a:ext cx="13004800" cy="791916"/>
          </a:xfrm>
          <a:prstGeom prst="rect">
            <a:avLst/>
          </a:prstGeom>
          <a:solidFill>
            <a:srgbClr val="27B4EA"/>
          </a:solidFill>
          <a:ln>
            <a:solidFill>
              <a:srgbClr val="27B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sp>
        <p:nvSpPr>
          <p:cNvPr id="8" name="Rectangle 7">
            <a:extLst>
              <a:ext uri="{FF2B5EF4-FFF2-40B4-BE49-F238E27FC236}">
                <a16:creationId xmlns:a16="http://schemas.microsoft.com/office/drawing/2014/main" id="{F1684EB5-0663-4442-84CE-8B2DCF024CEA}"/>
              </a:ext>
            </a:extLst>
          </p:cNvPr>
          <p:cNvSpPr/>
          <p:nvPr/>
        </p:nvSpPr>
        <p:spPr>
          <a:xfrm>
            <a:off x="0" y="8304731"/>
            <a:ext cx="13004800" cy="229669"/>
          </a:xfrm>
          <a:prstGeom prst="rect">
            <a:avLst/>
          </a:prstGeom>
          <a:solidFill>
            <a:srgbClr val="014B96"/>
          </a:solidFill>
          <a:ln>
            <a:solidFill>
              <a:srgbClr val="014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pic>
        <p:nvPicPr>
          <p:cNvPr id="9" name="Picture 8" descr="Logo&#10;&#10;Description automatically generated">
            <a:extLst>
              <a:ext uri="{FF2B5EF4-FFF2-40B4-BE49-F238E27FC236}">
                <a16:creationId xmlns:a16="http://schemas.microsoft.com/office/drawing/2014/main" id="{4C5C814B-404B-4246-828B-4F2D109FB8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8136" y="7742768"/>
            <a:ext cx="3516665" cy="561963"/>
          </a:xfrm>
          <a:prstGeom prst="rect">
            <a:avLst/>
          </a:prstGeom>
        </p:spPr>
      </p:pic>
      <p:sp>
        <p:nvSpPr>
          <p:cNvPr id="5" name="TextBox 4">
            <a:extLst>
              <a:ext uri="{FF2B5EF4-FFF2-40B4-BE49-F238E27FC236}">
                <a16:creationId xmlns:a16="http://schemas.microsoft.com/office/drawing/2014/main" id="{5C9319DF-01B2-4A74-BDDD-4D8BAF955015}"/>
              </a:ext>
            </a:extLst>
          </p:cNvPr>
          <p:cNvSpPr txBox="1"/>
          <p:nvPr/>
        </p:nvSpPr>
        <p:spPr>
          <a:xfrm>
            <a:off x="8724551" y="2973058"/>
            <a:ext cx="184731" cy="387798"/>
          </a:xfrm>
          <a:prstGeom prst="rect">
            <a:avLst/>
          </a:prstGeom>
          <a:noFill/>
        </p:spPr>
        <p:txBody>
          <a:bodyPr wrap="none" rtlCol="0">
            <a:spAutoFit/>
          </a:bodyPr>
          <a:lstStyle/>
          <a:p>
            <a:pPr algn="l" defTabSz="975390" hangingPunct="1"/>
            <a:endParaRPr lang="en-GB" sz="1920" b="0" kern="1200" dirty="0">
              <a:solidFill>
                <a:prstClr val="black"/>
              </a:solidFill>
              <a:latin typeface="Calibri" panose="020F0502020204030204"/>
              <a:ea typeface="+mn-ea"/>
              <a:cs typeface="+mn-cs"/>
            </a:endParaRPr>
          </a:p>
        </p:txBody>
      </p:sp>
      <p:sp>
        <p:nvSpPr>
          <p:cNvPr id="19" name="Title 1">
            <a:extLst>
              <a:ext uri="{FF2B5EF4-FFF2-40B4-BE49-F238E27FC236}">
                <a16:creationId xmlns:a16="http://schemas.microsoft.com/office/drawing/2014/main" id="{61DA77BF-6988-4846-AC41-B8C420A89FAD}"/>
              </a:ext>
            </a:extLst>
          </p:cNvPr>
          <p:cNvSpPr txBox="1">
            <a:spLocks/>
          </p:cNvSpPr>
          <p:nvPr/>
        </p:nvSpPr>
        <p:spPr>
          <a:xfrm>
            <a:off x="227270" y="1067688"/>
            <a:ext cx="13033207" cy="1413934"/>
          </a:xfrm>
          <a:prstGeom prst="rect">
            <a:avLst/>
          </a:prstGeom>
        </p:spPr>
        <p:txBody>
          <a:bodyPr vert="horz" lIns="97536" tIns="48768" rIns="97536" bIns="4876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67" dirty="0">
                <a:solidFill>
                  <a:srgbClr val="27B4EA"/>
                </a:solidFill>
                <a:latin typeface="Century Gothic" panose="020B0502020202020204" pitchFamily="34" charset="0"/>
              </a:rPr>
              <a:t>Contact Us</a:t>
            </a:r>
          </a:p>
        </p:txBody>
      </p:sp>
      <p:sp>
        <p:nvSpPr>
          <p:cNvPr id="18" name="Oval 17">
            <a:extLst>
              <a:ext uri="{FF2B5EF4-FFF2-40B4-BE49-F238E27FC236}">
                <a16:creationId xmlns:a16="http://schemas.microsoft.com/office/drawing/2014/main" id="{845C2176-99BE-4AFF-9298-9C431DCA924A}"/>
              </a:ext>
            </a:extLst>
          </p:cNvPr>
          <p:cNvSpPr/>
          <p:nvPr/>
        </p:nvSpPr>
        <p:spPr>
          <a:xfrm>
            <a:off x="4576061" y="3500182"/>
            <a:ext cx="3516665" cy="3575938"/>
          </a:xfrm>
          <a:prstGeom prst="ellipse">
            <a:avLst/>
          </a:prstGeom>
          <a:solidFill>
            <a:srgbClr val="014B96"/>
          </a:solidFill>
          <a:ln>
            <a:solidFill>
              <a:srgbClr val="014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sp>
        <p:nvSpPr>
          <p:cNvPr id="20" name="Oval 19">
            <a:extLst>
              <a:ext uri="{FF2B5EF4-FFF2-40B4-BE49-F238E27FC236}">
                <a16:creationId xmlns:a16="http://schemas.microsoft.com/office/drawing/2014/main" id="{0896199D-40C3-423D-97F9-AC1847A8B87D}"/>
              </a:ext>
            </a:extLst>
          </p:cNvPr>
          <p:cNvSpPr/>
          <p:nvPr/>
        </p:nvSpPr>
        <p:spPr>
          <a:xfrm>
            <a:off x="8744525" y="3431803"/>
            <a:ext cx="3696993" cy="3649941"/>
          </a:xfrm>
          <a:prstGeom prst="ellipse">
            <a:avLst/>
          </a:prstGeom>
          <a:solidFill>
            <a:srgbClr val="27B4EA"/>
          </a:solidFill>
          <a:ln>
            <a:solidFill>
              <a:srgbClr val="27B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kern="1200" dirty="0">
              <a:solidFill>
                <a:prstClr val="white"/>
              </a:solidFill>
            </a:endParaRPr>
          </a:p>
        </p:txBody>
      </p:sp>
      <p:sp>
        <p:nvSpPr>
          <p:cNvPr id="17" name="Rectangle 2">
            <a:extLst>
              <a:ext uri="{FF2B5EF4-FFF2-40B4-BE49-F238E27FC236}">
                <a16:creationId xmlns:a16="http://schemas.microsoft.com/office/drawing/2014/main" id="{B4A3699D-3EEB-4ADD-9CB4-141EE112A4B0}"/>
              </a:ext>
            </a:extLst>
          </p:cNvPr>
          <p:cNvSpPr>
            <a:spLocks noChangeArrowheads="1"/>
          </p:cNvSpPr>
          <p:nvPr/>
        </p:nvSpPr>
        <p:spPr bwMode="auto">
          <a:xfrm>
            <a:off x="8744525" y="4434617"/>
            <a:ext cx="3696993" cy="170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36" tIns="48768" rIns="97536" bIns="48768" numCol="1" anchor="ctr" anchorCtr="0" compatLnSpc="1">
            <a:prstTxWarp prst="textNoShape">
              <a:avLst/>
            </a:prstTxWarp>
            <a:spAutoFit/>
          </a:bodyPr>
          <a:lstStyle/>
          <a:p>
            <a:pPr defTabSz="975390" hangingPunct="1"/>
            <a:r>
              <a:rPr lang="en-GB" sz="1920" kern="1200" dirty="0">
                <a:solidFill>
                  <a:prstClr val="white"/>
                </a:solidFill>
                <a:latin typeface="Trebuchet MS" panose="020B0603020202020204" pitchFamily="34" charset="0"/>
                <a:ea typeface="Calibri" panose="020F0502020204030204" pitchFamily="34" charset="0"/>
                <a:cs typeface="+mn-cs"/>
              </a:rPr>
              <a:t>Jez Desmond</a:t>
            </a:r>
            <a:endParaRPr lang="en-GB" sz="1920" b="0" kern="1200" dirty="0">
              <a:solidFill>
                <a:prstClr val="white"/>
              </a:solidFill>
              <a:latin typeface="Calibri" panose="020F0502020204030204" pitchFamily="34" charset="0"/>
              <a:ea typeface="Calibri" panose="020F0502020204030204" pitchFamily="34" charset="0"/>
              <a:cs typeface="+mn-cs"/>
            </a:endParaRPr>
          </a:p>
          <a:p>
            <a:pPr defTabSz="975390" hangingPunct="1"/>
            <a:r>
              <a:rPr lang="en-GB" sz="1920" kern="1200" dirty="0">
                <a:solidFill>
                  <a:prstClr val="white"/>
                </a:solidFill>
                <a:latin typeface="Trebuchet MS" panose="020B0603020202020204" pitchFamily="34" charset="0"/>
                <a:ea typeface="Calibri" panose="020F0502020204030204" pitchFamily="34" charset="0"/>
                <a:cs typeface="+mn-cs"/>
              </a:rPr>
              <a:t>Head of Commercial</a:t>
            </a:r>
            <a:endParaRPr lang="en-GB" sz="1920" b="0" kern="1200" dirty="0">
              <a:solidFill>
                <a:prstClr val="white"/>
              </a:solidFill>
              <a:latin typeface="Calibri" panose="020F0502020204030204" pitchFamily="34" charset="0"/>
              <a:ea typeface="Calibri" panose="020F0502020204030204" pitchFamily="34" charset="0"/>
              <a:cs typeface="+mn-cs"/>
            </a:endParaRPr>
          </a:p>
          <a:p>
            <a:pPr defTabSz="975390" hangingPunct="1"/>
            <a:r>
              <a:rPr lang="en-GB" sz="1920" kern="1200" dirty="0">
                <a:solidFill>
                  <a:prstClr val="white"/>
                </a:solidFill>
                <a:latin typeface="Trebuchet MS" panose="020B0603020202020204" pitchFamily="34" charset="0"/>
                <a:ea typeface="Calibri" panose="020F0502020204030204" pitchFamily="34" charset="0"/>
                <a:cs typeface="+mn-cs"/>
              </a:rPr>
              <a:t> </a:t>
            </a:r>
            <a:endParaRPr lang="en-GB" sz="1920" b="0" kern="1200" dirty="0">
              <a:solidFill>
                <a:prstClr val="white"/>
              </a:solidFill>
              <a:latin typeface="Calibri" panose="020F0502020204030204" pitchFamily="34" charset="0"/>
              <a:ea typeface="Calibri" panose="020F0502020204030204" pitchFamily="34" charset="0"/>
              <a:cs typeface="+mn-cs"/>
            </a:endParaRPr>
          </a:p>
          <a:p>
            <a:pPr defTabSz="975390" hangingPunct="1"/>
            <a:r>
              <a:rPr lang="en-GB" sz="1493" kern="1200" dirty="0">
                <a:solidFill>
                  <a:prstClr val="white"/>
                </a:solidFill>
                <a:latin typeface="Trebuchet MS" panose="020B0603020202020204" pitchFamily="34" charset="0"/>
                <a:ea typeface="Calibri" panose="020F0502020204030204" pitchFamily="34" charset="0"/>
                <a:cs typeface="+mn-cs"/>
              </a:rPr>
              <a:t>07931 115377</a:t>
            </a:r>
            <a:br>
              <a:rPr lang="en-GB" sz="1493" kern="1200" dirty="0">
                <a:solidFill>
                  <a:prstClr val="white"/>
                </a:solidFill>
                <a:latin typeface="Trebuchet MS" panose="020B0603020202020204" pitchFamily="34" charset="0"/>
                <a:ea typeface="Calibri" panose="020F0502020204030204" pitchFamily="34" charset="0"/>
                <a:cs typeface="+mn-cs"/>
              </a:rPr>
            </a:br>
            <a:r>
              <a:rPr lang="en-GB" sz="1280" u="sng" kern="1200" dirty="0">
                <a:solidFill>
                  <a:prstClr val="white"/>
                </a:solidFill>
                <a:latin typeface="Trebuchet MS" panose="020B0603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jez@wstransportation.com</a:t>
            </a:r>
            <a:endParaRPr lang="en-GB" sz="1280" b="0" kern="1200" dirty="0">
              <a:solidFill>
                <a:prstClr val="white"/>
              </a:solidFill>
              <a:latin typeface="Calibri" panose="020F0502020204030204" pitchFamily="34" charset="0"/>
              <a:ea typeface="Calibri" panose="020F0502020204030204" pitchFamily="34" charset="0"/>
              <a:cs typeface="+mn-cs"/>
            </a:endParaRPr>
          </a:p>
          <a:p>
            <a:pPr algn="l" defTabSz="975390" eaLnBrk="0" fontAlgn="base">
              <a:spcBef>
                <a:spcPct val="0"/>
              </a:spcBef>
              <a:spcAft>
                <a:spcPct val="0"/>
              </a:spcAft>
            </a:pPr>
            <a:endParaRPr lang="en-GB" altLang="en-US" sz="1920" b="0" kern="1200" dirty="0">
              <a:solidFill>
                <a:prstClr val="black"/>
              </a:solidFill>
              <a:latin typeface="Arial" panose="020B0604020202020204" pitchFamily="34" charset="0"/>
              <a:ea typeface="+mn-ea"/>
              <a:cs typeface="+mn-cs"/>
            </a:endParaRPr>
          </a:p>
        </p:txBody>
      </p:sp>
      <p:sp>
        <p:nvSpPr>
          <p:cNvPr id="2" name="Rectangle 2">
            <a:extLst>
              <a:ext uri="{FF2B5EF4-FFF2-40B4-BE49-F238E27FC236}">
                <a16:creationId xmlns:a16="http://schemas.microsoft.com/office/drawing/2014/main" id="{EFD2CAAA-CDCB-4B51-959F-E9B013825F31}"/>
              </a:ext>
            </a:extLst>
          </p:cNvPr>
          <p:cNvSpPr>
            <a:spLocks noChangeArrowheads="1"/>
          </p:cNvSpPr>
          <p:nvPr/>
        </p:nvSpPr>
        <p:spPr bwMode="auto">
          <a:xfrm>
            <a:off x="4576061" y="4424588"/>
            <a:ext cx="3516665" cy="173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36" tIns="48768" rIns="97536" bIns="48768" numCol="1" anchor="ctr" anchorCtr="0" compatLnSpc="1">
            <a:prstTxWarp prst="textNoShape">
              <a:avLst/>
            </a:prstTxWarp>
            <a:spAutoFit/>
          </a:bodyPr>
          <a:lstStyle/>
          <a:p>
            <a:pPr defTabSz="975390" eaLnBrk="0" fontAlgn="base">
              <a:spcBef>
                <a:spcPct val="0"/>
              </a:spcBef>
              <a:spcAft>
                <a:spcPct val="0"/>
              </a:spcAft>
            </a:pPr>
            <a:r>
              <a:rPr lang="en-GB" altLang="en-US" sz="1920" kern="1200" dirty="0">
                <a:solidFill>
                  <a:prstClr val="white"/>
                </a:solidFill>
                <a:latin typeface="Trebuchet MS" panose="020B0603020202020204" pitchFamily="34" charset="0"/>
                <a:ea typeface="Calibri" panose="020F0502020204030204" pitchFamily="34" charset="0"/>
                <a:cs typeface="+mn-cs"/>
              </a:rPr>
              <a:t>Emma Desmond</a:t>
            </a:r>
            <a:endParaRPr lang="en-GB" altLang="en-US" sz="1493" b="0" kern="1200" dirty="0">
              <a:solidFill>
                <a:prstClr val="white"/>
              </a:solidFill>
              <a:latin typeface="Calibri" panose="020F0502020204030204"/>
              <a:ea typeface="+mn-ea"/>
              <a:cs typeface="+mn-cs"/>
            </a:endParaRPr>
          </a:p>
          <a:p>
            <a:pPr defTabSz="975390" eaLnBrk="0" fontAlgn="base">
              <a:spcBef>
                <a:spcPct val="0"/>
              </a:spcBef>
              <a:spcAft>
                <a:spcPct val="0"/>
              </a:spcAft>
            </a:pPr>
            <a:r>
              <a:rPr lang="en-GB" altLang="en-US" sz="1920" kern="1200" dirty="0">
                <a:solidFill>
                  <a:prstClr val="white"/>
                </a:solidFill>
                <a:latin typeface="Trebuchet MS" panose="020B0603020202020204" pitchFamily="34" charset="0"/>
                <a:ea typeface="Calibri" panose="020F0502020204030204" pitchFamily="34" charset="0"/>
                <a:cs typeface="+mn-cs"/>
              </a:rPr>
              <a:t>Commercials</a:t>
            </a:r>
            <a:endParaRPr lang="en-GB" altLang="en-US" sz="1493" b="0" kern="1200" dirty="0">
              <a:solidFill>
                <a:prstClr val="white"/>
              </a:solidFill>
              <a:latin typeface="Calibri" panose="020F0502020204030204"/>
              <a:ea typeface="+mn-ea"/>
              <a:cs typeface="+mn-cs"/>
            </a:endParaRPr>
          </a:p>
          <a:p>
            <a:pPr defTabSz="975390" eaLnBrk="0" fontAlgn="base">
              <a:spcBef>
                <a:spcPct val="0"/>
              </a:spcBef>
              <a:spcAft>
                <a:spcPct val="0"/>
              </a:spcAft>
            </a:pPr>
            <a:r>
              <a:rPr lang="en-GB" altLang="en-US" sz="2133" kern="1200" dirty="0">
                <a:solidFill>
                  <a:prstClr val="white"/>
                </a:solidFill>
                <a:latin typeface="Trebuchet MS" panose="020B0603020202020204" pitchFamily="34" charset="0"/>
                <a:ea typeface="Calibri" panose="020F0502020204030204" pitchFamily="34" charset="0"/>
                <a:cs typeface="+mn-cs"/>
              </a:rPr>
              <a:t> </a:t>
            </a:r>
            <a:endParaRPr lang="en-GB" altLang="en-US" sz="1707" b="0" kern="1200" dirty="0">
              <a:solidFill>
                <a:prstClr val="white"/>
              </a:solidFill>
              <a:latin typeface="Calibri" panose="020F0502020204030204"/>
              <a:ea typeface="+mn-ea"/>
              <a:cs typeface="+mn-cs"/>
            </a:endParaRPr>
          </a:p>
          <a:p>
            <a:pPr defTabSz="975390" eaLnBrk="0" fontAlgn="base">
              <a:spcBef>
                <a:spcPct val="0"/>
              </a:spcBef>
              <a:spcAft>
                <a:spcPct val="0"/>
              </a:spcAft>
            </a:pPr>
            <a:r>
              <a:rPr lang="en-GB" altLang="en-US" sz="1493" kern="1200" dirty="0">
                <a:solidFill>
                  <a:prstClr val="white"/>
                </a:solidFill>
                <a:latin typeface="Trebuchet MS" panose="020B0603020202020204" pitchFamily="34" charset="0"/>
                <a:ea typeface="Calibri" panose="020F0502020204030204" pitchFamily="34" charset="0"/>
                <a:cs typeface="+mn-cs"/>
              </a:rPr>
              <a:t>07377 523068</a:t>
            </a:r>
            <a:endParaRPr lang="en-GB" altLang="en-US" sz="1280" b="0" kern="1200" dirty="0">
              <a:solidFill>
                <a:prstClr val="white"/>
              </a:solidFill>
              <a:latin typeface="Calibri" panose="020F0502020204030204"/>
              <a:ea typeface="+mn-ea"/>
              <a:cs typeface="+mn-cs"/>
            </a:endParaRPr>
          </a:p>
          <a:p>
            <a:pPr defTabSz="975390" eaLnBrk="0" fontAlgn="base">
              <a:spcBef>
                <a:spcPct val="0"/>
              </a:spcBef>
              <a:spcAft>
                <a:spcPct val="0"/>
              </a:spcAft>
            </a:pPr>
            <a:r>
              <a:rPr lang="en-GB" altLang="en-US" sz="1280" u="sng" kern="1200" dirty="0">
                <a:solidFill>
                  <a:prstClr val="white"/>
                </a:solidFill>
                <a:latin typeface="Trebuchet MS" panose="020B0603020202020204" pitchFamily="34" charset="0"/>
                <a:ea typeface="Calibri" panose="020F0502020204030204" pitchFamily="34" charset="0"/>
                <a:cs typeface="+mn-cs"/>
                <a:hlinkClick r:id="rId4">
                  <a:extLst>
                    <a:ext uri="{A12FA001-AC4F-418D-AE19-62706E023703}">
                      <ahyp:hlinkClr xmlns:ahyp="http://schemas.microsoft.com/office/drawing/2018/hyperlinkcolor" val="tx"/>
                    </a:ext>
                  </a:extLst>
                </a:hlinkClick>
              </a:rPr>
              <a:t>emma.desmond@wstransportation.com</a:t>
            </a:r>
            <a:endParaRPr lang="en-GB" altLang="en-US" sz="1173" b="0" kern="1200" dirty="0">
              <a:solidFill>
                <a:prstClr val="white"/>
              </a:solidFill>
              <a:latin typeface="Calibri" panose="020F0502020204030204"/>
              <a:ea typeface="+mn-ea"/>
              <a:cs typeface="+mn-cs"/>
            </a:endParaRPr>
          </a:p>
          <a:p>
            <a:pPr algn="l" defTabSz="975390" eaLnBrk="0" fontAlgn="base">
              <a:spcBef>
                <a:spcPct val="0"/>
              </a:spcBef>
              <a:spcAft>
                <a:spcPct val="0"/>
              </a:spcAft>
            </a:pPr>
            <a:endParaRPr lang="en-GB" altLang="en-US" sz="1920" b="0" kern="1200" dirty="0">
              <a:solidFill>
                <a:prstClr val="black"/>
              </a:solidFill>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0C0C4B65-0472-4529-8941-53F981F3B1B6}"/>
              </a:ext>
            </a:extLst>
          </p:cNvPr>
          <p:cNvSpPr/>
          <p:nvPr/>
        </p:nvSpPr>
        <p:spPr>
          <a:xfrm>
            <a:off x="227270" y="3478729"/>
            <a:ext cx="3696993" cy="3649941"/>
          </a:xfrm>
          <a:prstGeom prst="ellipse">
            <a:avLst/>
          </a:prstGeom>
          <a:solidFill>
            <a:srgbClr val="27B4EA"/>
          </a:solidFill>
          <a:ln>
            <a:solidFill>
              <a:srgbClr val="27B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en-GB" sz="1920" b="0" kern="1200" dirty="0">
              <a:solidFill>
                <a:prstClr val="white"/>
              </a:solidFill>
            </a:endParaRPr>
          </a:p>
        </p:txBody>
      </p:sp>
      <p:sp>
        <p:nvSpPr>
          <p:cNvPr id="24" name="TextBox 23">
            <a:extLst>
              <a:ext uri="{FF2B5EF4-FFF2-40B4-BE49-F238E27FC236}">
                <a16:creationId xmlns:a16="http://schemas.microsoft.com/office/drawing/2014/main" id="{B94B27B3-C334-46E4-BC1C-F139BD8ECC16}"/>
              </a:ext>
            </a:extLst>
          </p:cNvPr>
          <p:cNvSpPr txBox="1"/>
          <p:nvPr/>
        </p:nvSpPr>
        <p:spPr>
          <a:xfrm>
            <a:off x="227269" y="4422633"/>
            <a:ext cx="3696994" cy="1372683"/>
          </a:xfrm>
          <a:prstGeom prst="rect">
            <a:avLst/>
          </a:prstGeom>
          <a:noFill/>
        </p:spPr>
        <p:txBody>
          <a:bodyPr wrap="square">
            <a:spAutoFit/>
          </a:bodyPr>
          <a:lstStyle/>
          <a:p>
            <a:pPr defTabSz="975390" hangingPunct="1"/>
            <a:r>
              <a:rPr lang="en-GB" sz="1920" kern="1200" dirty="0">
                <a:solidFill>
                  <a:prstClr val="white"/>
                </a:solidFill>
                <a:latin typeface="Trebuchet MS" panose="020B0603020202020204" pitchFamily="34" charset="0"/>
                <a:ea typeface="Calibri" panose="020F0502020204030204" pitchFamily="34" charset="0"/>
                <a:cs typeface="+mn-cs"/>
              </a:rPr>
              <a:t>Adrian Tomlinson</a:t>
            </a:r>
            <a:endParaRPr lang="en-GB" sz="1920" b="0" kern="1200" dirty="0">
              <a:solidFill>
                <a:prstClr val="white"/>
              </a:solidFill>
              <a:latin typeface="Calibri" panose="020F0502020204030204" pitchFamily="34" charset="0"/>
              <a:ea typeface="Calibri" panose="020F0502020204030204" pitchFamily="34" charset="0"/>
              <a:cs typeface="+mn-cs"/>
            </a:endParaRPr>
          </a:p>
          <a:p>
            <a:pPr defTabSz="975390" hangingPunct="1"/>
            <a:r>
              <a:rPr lang="en-GB" sz="1920" kern="1200" dirty="0">
                <a:solidFill>
                  <a:prstClr val="white"/>
                </a:solidFill>
                <a:latin typeface="Trebuchet MS" panose="020B0603020202020204" pitchFamily="34" charset="0"/>
                <a:ea typeface="Calibri" panose="020F0502020204030204" pitchFamily="34" charset="0"/>
                <a:cs typeface="+mn-cs"/>
              </a:rPr>
              <a:t>Operations Director</a:t>
            </a:r>
            <a:endParaRPr lang="en-GB" sz="1920" b="0" kern="1200" dirty="0">
              <a:solidFill>
                <a:prstClr val="white"/>
              </a:solidFill>
              <a:latin typeface="Calibri" panose="020F0502020204030204" pitchFamily="34" charset="0"/>
              <a:ea typeface="Calibri" panose="020F0502020204030204" pitchFamily="34" charset="0"/>
              <a:cs typeface="+mn-cs"/>
            </a:endParaRPr>
          </a:p>
          <a:p>
            <a:pPr defTabSz="975390" hangingPunct="1"/>
            <a:r>
              <a:rPr lang="en-GB" sz="1707" kern="1200" dirty="0">
                <a:solidFill>
                  <a:prstClr val="white"/>
                </a:solidFill>
                <a:latin typeface="Trebuchet MS" panose="020B0603020202020204" pitchFamily="34" charset="0"/>
                <a:ea typeface="Calibri" panose="020F0502020204030204" pitchFamily="34" charset="0"/>
                <a:cs typeface="+mn-cs"/>
              </a:rPr>
              <a:t> </a:t>
            </a:r>
            <a:endParaRPr lang="en-GB" sz="2133" b="0" kern="1200" dirty="0">
              <a:solidFill>
                <a:prstClr val="white"/>
              </a:solidFill>
              <a:latin typeface="Calibri" panose="020F0502020204030204" pitchFamily="34" charset="0"/>
              <a:ea typeface="Calibri" panose="020F0502020204030204" pitchFamily="34" charset="0"/>
              <a:cs typeface="+mn-cs"/>
            </a:endParaRPr>
          </a:p>
          <a:p>
            <a:pPr defTabSz="975390" hangingPunct="1"/>
            <a:r>
              <a:rPr lang="en-GB" sz="1493" kern="1200" dirty="0">
                <a:solidFill>
                  <a:prstClr val="white"/>
                </a:solidFill>
                <a:latin typeface="Trebuchet MS" panose="020B0603020202020204" pitchFamily="34" charset="0"/>
                <a:ea typeface="Calibri" panose="020F0502020204030204" pitchFamily="34" charset="0"/>
                <a:cs typeface="+mn-cs"/>
              </a:rPr>
              <a:t>07766 207023 </a:t>
            </a:r>
          </a:p>
          <a:p>
            <a:pPr defTabSz="975390" hangingPunct="1"/>
            <a:r>
              <a:rPr lang="en-GB" sz="1280" u="sng" kern="1200" dirty="0">
                <a:solidFill>
                  <a:prstClr val="white"/>
                </a:solidFill>
                <a:latin typeface="Trebuchet MS" panose="020B0603020202020204" pitchFamily="34" charset="0"/>
                <a:ea typeface="Calibri" panose="020F0502020204030204" pitchFamily="34" charset="0"/>
                <a:cs typeface="+mn-cs"/>
                <a:hlinkClick r:id="rId5">
                  <a:extLst>
                    <a:ext uri="{A12FA001-AC4F-418D-AE19-62706E023703}">
                      <ahyp:hlinkClr xmlns:ahyp="http://schemas.microsoft.com/office/drawing/2018/hyperlinkcolor" val="tx"/>
                    </a:ext>
                  </a:extLst>
                </a:hlinkClick>
              </a:rPr>
              <a:t>adrian.tomlinson@wstransportation.com</a:t>
            </a:r>
            <a:endParaRPr lang="en-GB" sz="1920" b="0" kern="1200" dirty="0">
              <a:solidFill>
                <a:prstClr val="white"/>
              </a:solidFill>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52591014"/>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2863850"/>
            <a:ext cx="10464800" cy="3302000"/>
          </a:xfrm>
          <a:prstGeom prst="rect">
            <a:avLst/>
          </a:prstGeom>
        </p:spPr>
        <p:txBody>
          <a:bodyPr>
            <a:noAutofit/>
          </a:bodyPr>
          <a:lstStyle/>
          <a:p>
            <a:r>
              <a:rPr lang="en-GB" sz="4800" b="1" dirty="0">
                <a:latin typeface="Calibri" panose="020F0502020204030204" pitchFamily="34" charset="0"/>
              </a:rPr>
              <a:t>LOOKING AHEAD</a:t>
            </a:r>
            <a:br>
              <a:rPr lang="en-GB" sz="4800" dirty="0">
                <a:latin typeface="Calibri" panose="020F0502020204030204" pitchFamily="34" charset="0"/>
              </a:rPr>
            </a:b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752014565"/>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61010" y="1732881"/>
            <a:ext cx="10464800" cy="3302000"/>
          </a:xfrm>
          <a:prstGeom prst="rect">
            <a:avLst/>
          </a:prstGeom>
        </p:spPr>
        <p:txBody>
          <a:bodyPr>
            <a:noAutofit/>
          </a:bodyPr>
          <a:lstStyle/>
          <a:p>
            <a:pPr algn="l"/>
            <a:br>
              <a:rPr lang="en-GB" sz="4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Publication of Manifesto</a:t>
            </a:r>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Details on how members can get involved in Working Groups or Client Group &amp; details of first meeting &amp; agenda</a:t>
            </a:r>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Events Calendar and dates for the diary – Buildoffsite &amp; BOPAS</a:t>
            </a:r>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New Monthly Member Highlights</a:t>
            </a:r>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Refreshed website &amp; new members area</a:t>
            </a:r>
            <a:br>
              <a:rPr lang="en-GB" sz="2800" dirty="0">
                <a:latin typeface="Calibri" panose="020F0502020204030204" pitchFamily="34" charset="0"/>
              </a:rPr>
            </a:br>
            <a:br>
              <a:rPr lang="en-GB" sz="2800" dirty="0">
                <a:latin typeface="Calibri" panose="020F0502020204030204" pitchFamily="34" charset="0"/>
              </a:rPr>
            </a:br>
            <a:r>
              <a:rPr lang="en-GB" sz="2800" dirty="0">
                <a:latin typeface="Calibri" panose="020F0502020204030204" pitchFamily="34" charset="0"/>
              </a:rPr>
              <a:t>Updates on activity and opportunities to engage with other industry groups</a:t>
            </a:r>
            <a:br>
              <a:rPr lang="en-GB" sz="2800" dirty="0">
                <a:latin typeface="Calibri" panose="020F0502020204030204" pitchFamily="34" charset="0"/>
              </a:rPr>
            </a:br>
            <a:r>
              <a:rPr lang="en-GB" sz="2800" dirty="0">
                <a:latin typeface="Calibri" panose="020F0502020204030204" pitchFamily="34" charset="0"/>
              </a:rPr>
              <a:t>	Construction Innovation Hub</a:t>
            </a:r>
            <a:br>
              <a:rPr lang="en-GB" sz="2800" dirty="0">
                <a:latin typeface="Calibri" panose="020F0502020204030204" pitchFamily="34" charset="0"/>
              </a:rPr>
            </a:br>
            <a:r>
              <a:rPr lang="en-GB" sz="2800" dirty="0">
                <a:latin typeface="Calibri" panose="020F0502020204030204" pitchFamily="34" charset="0"/>
              </a:rPr>
              <a:t>	Smart Construction Network</a:t>
            </a:r>
            <a:br>
              <a:rPr lang="en-GB" sz="2800" dirty="0">
                <a:latin typeface="Calibri" panose="020F0502020204030204" pitchFamily="34" charset="0"/>
              </a:rPr>
            </a:br>
            <a:r>
              <a:rPr lang="en-GB" sz="2800" dirty="0">
                <a:latin typeface="Calibri" panose="020F0502020204030204" pitchFamily="34" charset="0"/>
              </a:rPr>
              <a:t>	Construction Leadership Council</a:t>
            </a: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393674656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2863850"/>
            <a:ext cx="10464800" cy="3302000"/>
          </a:xfrm>
          <a:prstGeom prst="rect">
            <a:avLst/>
          </a:prstGeom>
        </p:spPr>
        <p:txBody>
          <a:bodyPr>
            <a:noAutofit/>
          </a:bodyPr>
          <a:lstStyle/>
          <a:p>
            <a:r>
              <a:rPr lang="en-GB" sz="4800" b="1" dirty="0">
                <a:latin typeface="Calibri" panose="020F0502020204030204" pitchFamily="34" charset="0"/>
              </a:rPr>
              <a:t>THANK YOU!</a:t>
            </a:r>
            <a:br>
              <a:rPr lang="en-GB" sz="4800" dirty="0">
                <a:latin typeface="Calibri" panose="020F0502020204030204" pitchFamily="34" charset="0"/>
              </a:rPr>
            </a:b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14228406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5" y="8939788"/>
            <a:ext cx="4143763" cy="471924"/>
          </a:xfrm>
          <a:prstGeom prst="rect">
            <a:avLst/>
          </a:prstGeom>
        </p:spPr>
        <p:txBody>
          <a:bodyPr/>
          <a:lstStyle/>
          <a:p>
            <a:r>
              <a:rPr lang="en-GB" dirty="0"/>
              <a:t>Member Meeting – April 2021</a:t>
            </a:r>
            <a:endParaRPr dirty="0"/>
          </a:p>
        </p:txBody>
      </p:sp>
      <p:sp>
        <p:nvSpPr>
          <p:cNvPr id="6" name="TextBox 5"/>
          <p:cNvSpPr txBox="1"/>
          <p:nvPr/>
        </p:nvSpPr>
        <p:spPr>
          <a:xfrm>
            <a:off x="414528" y="392363"/>
            <a:ext cx="11476038"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dirty="0">
                <a:latin typeface="Calibri" panose="020F0502020204030204" pitchFamily="34" charset="0"/>
              </a:rPr>
              <a:t>A new perspective</a:t>
            </a:r>
          </a:p>
          <a:p>
            <a:pPr algn="l"/>
            <a:r>
              <a:rPr lang="en-GB" b="0" dirty="0">
                <a:latin typeface="Calibri" panose="020F0502020204030204" pitchFamily="34" charset="0"/>
              </a:rPr>
              <a:t>	</a:t>
            </a:r>
            <a:endParaRPr lang="en-GB" b="0" u="sng" dirty="0">
              <a:latin typeface="Calibri" panose="020F0502020204030204" pitchFamily="34" charset="0"/>
            </a:endParaRPr>
          </a:p>
          <a:p>
            <a:pPr algn="l"/>
            <a:r>
              <a:rPr lang="en-GB" b="0" dirty="0">
                <a:latin typeface="Calibri" panose="020F0502020204030204" pitchFamily="34" charset="0"/>
              </a:rPr>
              <a:t>We’ve learned a lot in the past 12 months, revised thinking, collaborated and reviewed. </a:t>
            </a:r>
          </a:p>
          <a:p>
            <a:pPr algn="l"/>
            <a:endParaRPr lang="en-GB" b="0" dirty="0">
              <a:latin typeface="Calibri" panose="020F0502020204030204" pitchFamily="34" charset="0"/>
            </a:endParaRPr>
          </a:p>
          <a:p>
            <a:pPr algn="l"/>
            <a:r>
              <a:rPr lang="en-GB" b="0" dirty="0">
                <a:latin typeface="Calibri" panose="020F0502020204030204" pitchFamily="34" charset="0"/>
              </a:rPr>
              <a:t>Using the new perspective and policy context to build back to play better and further the offsite and MMC sectors:</a:t>
            </a:r>
          </a:p>
        </p:txBody>
      </p:sp>
      <p:sp>
        <p:nvSpPr>
          <p:cNvPr id="7" name="Rectangle 6"/>
          <p:cNvSpPr/>
          <p:nvPr/>
        </p:nvSpPr>
        <p:spPr>
          <a:xfrm>
            <a:off x="414528" y="2884335"/>
            <a:ext cx="11472672" cy="3416320"/>
          </a:xfrm>
          <a:prstGeom prst="rect">
            <a:avLst/>
          </a:prstGeom>
        </p:spPr>
        <p:txBody>
          <a:bodyPr wrap="square" numCol="1">
            <a:spAutoFit/>
          </a:bodyPr>
          <a:lstStyle/>
          <a:p>
            <a:pPr marL="342900" lvl="8" indent="-342900" algn="l">
              <a:buFont typeface="Arial" panose="020B0604020202020204" pitchFamily="34" charset="0"/>
              <a:buChar char="•"/>
              <a:tabLst>
                <a:tab pos="1073150" algn="l"/>
              </a:tabLst>
            </a:pPr>
            <a:r>
              <a:rPr lang="en-GB" b="0" dirty="0">
                <a:latin typeface="Calibri" panose="020F0502020204030204" pitchFamily="34" charset="0"/>
              </a:rPr>
              <a:t>Collaborating for Impact – the Buildoffsite Manifesto</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Lobbying and influencing</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New event programme</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Opportunity focused</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Client Group</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Sector working groups</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Guidance and knowledge</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Stakeholder support</a:t>
            </a:r>
          </a:p>
          <a:p>
            <a:pPr marL="342900" lvl="8" indent="-342900" algn="l">
              <a:buFont typeface="Arial" panose="020B0604020202020204" pitchFamily="34" charset="0"/>
              <a:buChar char="•"/>
              <a:tabLst>
                <a:tab pos="1073150" algn="l"/>
              </a:tabLst>
            </a:pPr>
            <a:r>
              <a:rPr lang="en-GB" b="0" dirty="0">
                <a:latin typeface="Calibri" panose="020F0502020204030204" pitchFamily="34" charset="0"/>
              </a:rPr>
              <a:t>Working with members</a:t>
            </a:r>
          </a:p>
        </p:txBody>
      </p:sp>
      <p:pic>
        <p:nvPicPr>
          <p:cNvPr id="4" name="Picture 3"/>
          <p:cNvPicPr>
            <a:picLocks noChangeAspect="1"/>
          </p:cNvPicPr>
          <p:nvPr/>
        </p:nvPicPr>
        <p:blipFill rotWithShape="1">
          <a:blip r:embed="rId3"/>
          <a:srcRect b="8309"/>
          <a:stretch/>
        </p:blipFill>
        <p:spPr>
          <a:xfrm>
            <a:off x="6341677" y="4592494"/>
            <a:ext cx="5384131" cy="2989405"/>
          </a:xfrm>
          <a:prstGeom prst="rect">
            <a:avLst/>
          </a:prstGeom>
        </p:spPr>
      </p:pic>
    </p:spTree>
    <p:extLst>
      <p:ext uri="{BB962C8B-B14F-4D97-AF65-F5344CB8AC3E}">
        <p14:creationId xmlns:p14="http://schemas.microsoft.com/office/powerpoint/2010/main" val="401047920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1208906" y="2863850"/>
            <a:ext cx="10464800" cy="3302000"/>
          </a:xfrm>
          <a:prstGeom prst="rect">
            <a:avLst/>
          </a:prstGeom>
        </p:spPr>
        <p:txBody>
          <a:bodyPr>
            <a:noAutofit/>
          </a:bodyPr>
          <a:lstStyle/>
          <a:p>
            <a:r>
              <a:rPr lang="en-GB" sz="4800" b="1" dirty="0">
                <a:latin typeface="Calibri" panose="020F0502020204030204" pitchFamily="34" charset="0"/>
              </a:rPr>
              <a:t>COLLABORATING FOR IMPACT</a:t>
            </a:r>
            <a:br>
              <a:rPr lang="en-GB" sz="4800" b="1" dirty="0">
                <a:latin typeface="Calibri" panose="020F0502020204030204" pitchFamily="34" charset="0"/>
              </a:rPr>
            </a:br>
            <a:r>
              <a:rPr lang="en-GB" sz="4800" b="1" dirty="0">
                <a:latin typeface="Calibri" panose="020F0502020204030204" pitchFamily="34" charset="0"/>
              </a:rPr>
              <a:t>THE BUILDOFFSITE MANIFESTO</a:t>
            </a:r>
            <a:br>
              <a:rPr lang="en-GB" sz="4800" dirty="0">
                <a:latin typeface="Calibri" panose="020F0502020204030204" pitchFamily="34" charset="0"/>
              </a:rPr>
            </a:br>
            <a:br>
              <a:rPr lang="en-GB" sz="4800" dirty="0">
                <a:latin typeface="Calibri" panose="020F0502020204030204" pitchFamily="34" charset="0"/>
              </a:rPr>
            </a:br>
            <a:r>
              <a:rPr lang="en-GB" sz="3200" b="1" dirty="0">
                <a:latin typeface="Calibri" panose="020F0502020204030204" pitchFamily="34" charset="0"/>
              </a:rPr>
              <a:t>Joe Dyde</a:t>
            </a:r>
            <a:br>
              <a:rPr lang="en-GB" sz="3200" b="1" dirty="0">
                <a:latin typeface="Calibri" panose="020F0502020204030204" pitchFamily="34" charset="0"/>
              </a:rPr>
            </a:br>
            <a:r>
              <a:rPr lang="en-GB" sz="3200" b="1" dirty="0">
                <a:latin typeface="Calibri" panose="020F0502020204030204" pitchFamily="34" charset="0"/>
              </a:rPr>
              <a:t>Business Manager, Buildoffsite</a:t>
            </a:r>
            <a:br>
              <a:rPr lang="en-GB" sz="2800" dirty="0">
                <a:latin typeface="Calibri" panose="020F0502020204030204" pitchFamily="34" charset="0"/>
              </a:rPr>
            </a:br>
            <a:endParaRPr sz="2800" dirty="0">
              <a:latin typeface="Calibri" panose="020F0502020204030204" pitchFamily="34" charset="0"/>
            </a:endParaRPr>
          </a:p>
        </p:txBody>
      </p:sp>
      <p:sp>
        <p:nvSpPr>
          <p:cNvPr id="170" name="Title"/>
          <p:cNvSpPr txBox="1">
            <a:spLocks noGrp="1"/>
          </p:cNvSpPr>
          <p:nvPr>
            <p:ph type="body" idx="13"/>
          </p:nvPr>
        </p:nvSpPr>
        <p:spPr>
          <a:xfrm>
            <a:off x="7582047" y="8939788"/>
            <a:ext cx="4143763" cy="471924"/>
          </a:xfrm>
          <a:prstGeom prst="rect">
            <a:avLst/>
          </a:prstGeom>
        </p:spPr>
        <p:txBody>
          <a:bodyPr/>
          <a:lstStyle/>
          <a:p>
            <a:r>
              <a:rPr lang="en-GB" dirty="0"/>
              <a:t>Member Meeting – April 2021</a:t>
            </a:r>
            <a:endParaRPr dirty="0"/>
          </a:p>
        </p:txBody>
      </p:sp>
    </p:spTree>
    <p:extLst>
      <p:ext uri="{BB962C8B-B14F-4D97-AF65-F5344CB8AC3E}">
        <p14:creationId xmlns:p14="http://schemas.microsoft.com/office/powerpoint/2010/main" val="23722734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p:cNvSpPr txBox="1">
            <a:spLocks noGrp="1"/>
          </p:cNvSpPr>
          <p:nvPr>
            <p:ph type="body" idx="13"/>
          </p:nvPr>
        </p:nvSpPr>
        <p:spPr>
          <a:xfrm>
            <a:off x="7582046" y="8939788"/>
            <a:ext cx="4143763" cy="471924"/>
          </a:xfrm>
          <a:prstGeom prst="rect">
            <a:avLst/>
          </a:prstGeom>
        </p:spPr>
        <p:txBody>
          <a:bodyPr/>
          <a:lstStyle/>
          <a:p>
            <a:r>
              <a:rPr lang="en-GB" dirty="0"/>
              <a:t>Member Meeting – April 2021</a:t>
            </a:r>
            <a:endParaRPr dirty="0"/>
          </a:p>
        </p:txBody>
      </p:sp>
      <p:sp>
        <p:nvSpPr>
          <p:cNvPr id="3" name="Title 2"/>
          <p:cNvSpPr>
            <a:spLocks noGrp="1"/>
          </p:cNvSpPr>
          <p:nvPr>
            <p:ph type="title"/>
          </p:nvPr>
        </p:nvSpPr>
        <p:spPr>
          <a:xfrm>
            <a:off x="996314" y="362285"/>
            <a:ext cx="10464800" cy="3302000"/>
          </a:xfrm>
        </p:spPr>
        <p:txBody>
          <a:bodyPr>
            <a:normAutofit/>
          </a:bodyPr>
          <a:lstStyle/>
          <a:p>
            <a:pPr algn="l"/>
            <a:r>
              <a:rPr lang="en-GB" sz="3600" dirty="0">
                <a:latin typeface="Calibri" panose="020F0502020204030204" pitchFamily="34" charset="0"/>
              </a:rPr>
              <a:t> </a:t>
            </a:r>
          </a:p>
        </p:txBody>
      </p:sp>
      <p:sp>
        <p:nvSpPr>
          <p:cNvPr id="5" name="TextBox 4"/>
          <p:cNvSpPr txBox="1"/>
          <p:nvPr/>
        </p:nvSpPr>
        <p:spPr>
          <a:xfrm>
            <a:off x="529389" y="531845"/>
            <a:ext cx="11502189"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rgbClr val="000000"/>
                </a:solidFill>
                <a:effectLst/>
                <a:uFillTx/>
                <a:latin typeface="Calibri" panose="020F0502020204030204" pitchFamily="34" charset="0"/>
                <a:sym typeface="Helvetica Neue"/>
              </a:rPr>
              <a:t>For 15 years, Buildoffsite</a:t>
            </a:r>
            <a:r>
              <a:rPr kumimoji="0" lang="en-GB" sz="2800" b="1" i="0" u="none" strike="noStrike" cap="none" spc="0" normalizeH="0" dirty="0">
                <a:ln>
                  <a:noFill/>
                </a:ln>
                <a:solidFill>
                  <a:srgbClr val="000000"/>
                </a:solidFill>
                <a:effectLst/>
                <a:uFillTx/>
                <a:latin typeface="Calibri" panose="020F0502020204030204" pitchFamily="34" charset="0"/>
                <a:sym typeface="Helvetica Neue"/>
              </a:rPr>
              <a:t> have sought to;</a:t>
            </a:r>
            <a:endParaRPr lang="en-GB" sz="2800" dirty="0">
              <a:latin typeface="Calibri" panose="020F0502020204030204" pitchFamily="34" charset="0"/>
            </a:endParaRPr>
          </a:p>
          <a:p>
            <a:pPr marL="342900" marR="0" indent="-342900"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1" i="0" u="none" strike="noStrike" cap="none" spc="0" normalizeH="0" dirty="0">
                <a:ln>
                  <a:noFill/>
                </a:ln>
                <a:solidFill>
                  <a:srgbClr val="000000"/>
                </a:solidFill>
                <a:effectLst/>
                <a:uFillTx/>
                <a:latin typeface="Calibri" panose="020F0502020204030204" pitchFamily="34" charset="0"/>
                <a:sym typeface="Helvetica Neue"/>
              </a:rPr>
              <a:t>Promote</a:t>
            </a:r>
          </a:p>
          <a:p>
            <a:pPr marL="342900" marR="0" indent="-34290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latin typeface="Calibri" panose="020F0502020204030204" pitchFamily="34" charset="0"/>
              </a:rPr>
              <a:t>Support</a:t>
            </a:r>
          </a:p>
          <a:p>
            <a:pPr marL="342900" marR="0" indent="-342900"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1" i="0" u="none" strike="noStrike" cap="none" spc="0" normalizeH="0" dirty="0">
                <a:ln>
                  <a:noFill/>
                </a:ln>
                <a:solidFill>
                  <a:srgbClr val="000000"/>
                </a:solidFill>
                <a:effectLst/>
                <a:uFillTx/>
                <a:latin typeface="Calibri" panose="020F0502020204030204" pitchFamily="34" charset="0"/>
                <a:sym typeface="Helvetica Neue"/>
              </a:rPr>
              <a:t>Increase</a:t>
            </a:r>
          </a:p>
          <a:p>
            <a:pPr marR="0" defTabSz="584200" rtl="0" fontAlgn="auto" latinLnBrk="0" hangingPunct="0">
              <a:lnSpc>
                <a:spcPct val="100000"/>
              </a:lnSpc>
              <a:spcBef>
                <a:spcPts val="0"/>
              </a:spcBef>
              <a:spcAft>
                <a:spcPts val="0"/>
              </a:spcAft>
              <a:buClrTx/>
              <a:buSzTx/>
              <a:tabLst/>
            </a:pPr>
            <a:r>
              <a:rPr kumimoji="0" lang="en-GB" sz="2800" b="1" i="0" u="none" strike="noStrike" cap="none" spc="0" normalizeH="0" dirty="0">
                <a:ln>
                  <a:noFill/>
                </a:ln>
                <a:solidFill>
                  <a:srgbClr val="000000"/>
                </a:solidFill>
                <a:effectLst/>
                <a:uFillTx/>
                <a:latin typeface="Calibri" panose="020F0502020204030204" pitchFamily="34" charset="0"/>
                <a:sym typeface="Helvetica Neue"/>
              </a:rPr>
              <a:t>the adoption of offsite &amp; MMC in the built environment</a:t>
            </a:r>
          </a:p>
        </p:txBody>
      </p:sp>
      <p:sp>
        <p:nvSpPr>
          <p:cNvPr id="6" name="Down Arrow 5"/>
          <p:cNvSpPr/>
          <p:nvPr/>
        </p:nvSpPr>
        <p:spPr>
          <a:xfrm>
            <a:off x="5895474" y="2839453"/>
            <a:ext cx="697831" cy="824832"/>
          </a:xfrm>
          <a:prstGeom prst="downArrow">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9" name="TextBox 8"/>
          <p:cNvSpPr txBox="1"/>
          <p:nvPr/>
        </p:nvSpPr>
        <p:spPr>
          <a:xfrm>
            <a:off x="529389" y="3860575"/>
            <a:ext cx="11502189"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2800" dirty="0">
                <a:latin typeface="Calibri" panose="020F0502020204030204" pitchFamily="34" charset="0"/>
              </a:rPr>
              <a:t>Now, more than ever, we seek to deliver;</a:t>
            </a:r>
          </a:p>
          <a:p>
            <a:pPr marL="342900" marR="0" indent="-342900"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1" i="0" u="none" strike="noStrike" cap="none" spc="0" normalizeH="0" dirty="0">
                <a:ln>
                  <a:noFill/>
                </a:ln>
                <a:solidFill>
                  <a:srgbClr val="000000"/>
                </a:solidFill>
                <a:effectLst/>
                <a:uFillTx/>
                <a:latin typeface="Calibri" panose="020F0502020204030204" pitchFamily="34" charset="0"/>
                <a:sym typeface="Helvetica Neue"/>
              </a:rPr>
              <a:t>Permanent</a:t>
            </a:r>
          </a:p>
          <a:p>
            <a:pPr marL="342900" marR="0" indent="-34290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latin typeface="Calibri" panose="020F0502020204030204" pitchFamily="34" charset="0"/>
              </a:rPr>
              <a:t>Positive</a:t>
            </a:r>
          </a:p>
          <a:p>
            <a:pPr marR="0" defTabSz="584200" rtl="0" fontAlgn="auto" latinLnBrk="0" hangingPunct="0">
              <a:lnSpc>
                <a:spcPct val="100000"/>
              </a:lnSpc>
              <a:spcBef>
                <a:spcPts val="0"/>
              </a:spcBef>
              <a:spcAft>
                <a:spcPts val="0"/>
              </a:spcAft>
              <a:buClrTx/>
              <a:buSzTx/>
              <a:tabLst/>
            </a:pPr>
            <a:r>
              <a:rPr lang="en-GB" sz="2800" dirty="0">
                <a:latin typeface="Calibri" panose="020F0502020204030204" pitchFamily="34" charset="0"/>
              </a:rPr>
              <a:t>transformation &amp; impact in the sector</a:t>
            </a:r>
          </a:p>
        </p:txBody>
      </p:sp>
      <p:sp>
        <p:nvSpPr>
          <p:cNvPr id="10" name="Down Arrow 9"/>
          <p:cNvSpPr/>
          <p:nvPr/>
        </p:nvSpPr>
        <p:spPr>
          <a:xfrm>
            <a:off x="5895474" y="5789654"/>
            <a:ext cx="697831" cy="824832"/>
          </a:xfrm>
          <a:prstGeom prst="downArrow">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1" name="TextBox 10"/>
          <p:cNvSpPr txBox="1"/>
          <p:nvPr/>
        </p:nvSpPr>
        <p:spPr>
          <a:xfrm>
            <a:off x="529389" y="6758418"/>
            <a:ext cx="1150218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2800" dirty="0">
                <a:latin typeface="Calibri" panose="020F0502020204030204" pitchFamily="34" charset="0"/>
              </a:rPr>
              <a:t>This can only be delivered through clear direction &amp; objectives in all of our activity, internally and with and on behalf of our members &amp; collaborators</a:t>
            </a:r>
          </a:p>
        </p:txBody>
      </p:sp>
    </p:spTree>
    <p:extLst>
      <p:ext uri="{BB962C8B-B14F-4D97-AF65-F5344CB8AC3E}">
        <p14:creationId xmlns:p14="http://schemas.microsoft.com/office/powerpoint/2010/main" val="1667295652"/>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1.5oCNpTRBGkJKChtyqCd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Knp0hA04R02axKaoYUiP0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1.5oCNpTRBGkJKChtyqCd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Knp0hA04R02axKaoYUiP0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yZJTCKxzRhWu09hFKHB3l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Buildoffsite">
      <a:dk1>
        <a:sysClr val="windowText" lastClr="000000"/>
      </a:dk1>
      <a:lt1>
        <a:sysClr val="window" lastClr="FFFFFF"/>
      </a:lt1>
      <a:dk2>
        <a:srgbClr val="757070"/>
      </a:dk2>
      <a:lt2>
        <a:srgbClr val="EBEBEB"/>
      </a:lt2>
      <a:accent1>
        <a:srgbClr val="388898"/>
      </a:accent1>
      <a:accent2>
        <a:srgbClr val="85251E"/>
      </a:accent2>
      <a:accent3>
        <a:srgbClr val="EB3E41"/>
      </a:accent3>
      <a:accent4>
        <a:srgbClr val="7CB600"/>
      </a:accent4>
      <a:accent5>
        <a:srgbClr val="94D600"/>
      </a:accent5>
      <a:accent6>
        <a:srgbClr val="37ACAF"/>
      </a:accent6>
      <a:hlink>
        <a:srgbClr val="828282"/>
      </a:hlink>
      <a:folHlink>
        <a:srgbClr val="B4B4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Buildoffsite">
      <a:dk1>
        <a:sysClr val="windowText" lastClr="000000"/>
      </a:dk1>
      <a:lt1>
        <a:sysClr val="window" lastClr="FFFFFF"/>
      </a:lt1>
      <a:dk2>
        <a:srgbClr val="757070"/>
      </a:dk2>
      <a:lt2>
        <a:srgbClr val="EBEBEB"/>
      </a:lt2>
      <a:accent1>
        <a:srgbClr val="388898"/>
      </a:accent1>
      <a:accent2>
        <a:srgbClr val="85251E"/>
      </a:accent2>
      <a:accent3>
        <a:srgbClr val="EB3E41"/>
      </a:accent3>
      <a:accent4>
        <a:srgbClr val="7CB600"/>
      </a:accent4>
      <a:accent5>
        <a:srgbClr val="94D600"/>
      </a:accent5>
      <a:accent6>
        <a:srgbClr val="37ACAF"/>
      </a:accent6>
      <a:hlink>
        <a:srgbClr val="828282"/>
      </a:hlink>
      <a:folHlink>
        <a:srgbClr val="B4B4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1103</TotalTime>
  <Words>4718</Words>
  <Application>Microsoft Macintosh PowerPoint</Application>
  <PresentationFormat>Custom</PresentationFormat>
  <Paragraphs>528</Paragraphs>
  <Slides>69</Slides>
  <Notes>32</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69</vt:i4>
      </vt:variant>
    </vt:vector>
  </HeadingPairs>
  <TitlesOfParts>
    <vt:vector size="90" baseType="lpstr">
      <vt:lpstr>Frutiger LT Std 45 Light</vt:lpstr>
      <vt:lpstr>Montserrat Bold</vt:lpstr>
      <vt:lpstr>Montserrat Medium</vt:lpstr>
      <vt:lpstr>Arial</vt:lpstr>
      <vt:lpstr>Arial Black</vt:lpstr>
      <vt:lpstr>Bembo</vt:lpstr>
      <vt:lpstr>Calibri</vt:lpstr>
      <vt:lpstr>Calibri Light</vt:lpstr>
      <vt:lpstr>Century Gothic</vt:lpstr>
      <vt:lpstr>Courier New</vt:lpstr>
      <vt:lpstr>DIN Alternate</vt:lpstr>
      <vt:lpstr>Helvetica Neue</vt:lpstr>
      <vt:lpstr>Helvetica Neue Light</vt:lpstr>
      <vt:lpstr>Helvetica Neue Medium</vt:lpstr>
      <vt:lpstr>Trebuchet MS</vt:lpstr>
      <vt:lpstr>Wingdings</vt:lpstr>
      <vt:lpstr>White</vt:lpstr>
      <vt:lpstr>Office Theme</vt:lpstr>
      <vt:lpstr>1_Office Theme</vt:lpstr>
      <vt:lpstr>2_Office Theme</vt:lpstr>
      <vt:lpstr>think-cell Slide</vt:lpstr>
      <vt:lpstr>BUILDOFFSITE MEMBER’S MEETING COLLABORATING FOR IMPACT  8TH APRIL 2021 </vt:lpstr>
      <vt:lpstr>HOUSEKEEPING </vt:lpstr>
      <vt:lpstr>AGENDA  10:05 – Roadmaps, pathways and building back to play better  10:10 – Collaborating for Impact: The Buildoffsite Manifesto  10:20 – Framing the network: Sector Working Group Launch  10:30 – The Client Perspective: Client Group Launch  10:35 – Revolutionising events and Knowledge sharing  10:40 – Q&amp;A  10:50 – Project &amp; Activity Updates  11:20 – Member Showcase &amp; Activity Updates  11:50 – A look forward  12:00 – Close</vt:lpstr>
      <vt:lpstr>ROADMAPS, PATHWAYS &amp; BUILDING BACK TO PLAY BETTER  Leanne Clowting Executive Director, CIRIA </vt:lpstr>
      <vt:lpstr>PowerPoint Presentation</vt:lpstr>
      <vt:lpstr>PowerPoint Presentation</vt:lpstr>
      <vt:lpstr>PowerPoint Presentation</vt:lpstr>
      <vt:lpstr>COLLABORATING FOR IMPACT THE BUILDOFFSITE MANIFESTO  Joe Dyde Business Manager, Buildoffsite </vt:lpstr>
      <vt:lpstr> </vt:lpstr>
      <vt:lpstr>PowerPoint Presentation</vt:lpstr>
      <vt:lpstr>PowerPoint Presentation</vt:lpstr>
      <vt:lpstr>PowerPoint Presentation</vt:lpstr>
      <vt:lpstr>PowerPoint Presentation</vt:lpstr>
      <vt:lpstr>FRAMING THE NETWORK SECTOR WORKING GROUPS  Joe Dyde Business Manager, Buildoffsite </vt:lpstr>
      <vt:lpstr>The Buildoffsite Sector Working Groups have evolved from the original Hub framework, which has undergone a review in line with member feedback and future strategy.  </vt:lpstr>
      <vt:lpstr>Through collaboration, knowledge sharing, or the production of research and guidance the Sector Working Groups will deliver outputs which; </vt:lpstr>
      <vt:lpstr>Each sector working group will create an annual work plan which will identify activities and opportunities for collaborative output and impact; to benefit group members own business objectives the Client Group other Buildoffsite members the wider offsite industry     </vt:lpstr>
      <vt:lpstr>PowerPoint Presentation</vt:lpstr>
      <vt:lpstr>PowerPoint Presentation</vt:lpstr>
      <vt:lpstr>PowerPoint Presentation</vt:lpstr>
      <vt:lpstr>THE CLIENT PERSPECTIVE CLIENT GROUP LAUNCH  Doug Waters Client Group Lead, Buildoffsite </vt:lpstr>
      <vt:lpstr>BUILDOFFSITE CLIENT GROUP - Aims </vt:lpstr>
      <vt:lpstr>BUILDOFFSITE CLIENT GROUP: Terms of Reference </vt:lpstr>
      <vt:lpstr>REVOLUTIONISING EVENTS &amp; KNOWLEDGE SHARING  Leanne Clowting Executive Director, CIRIA </vt:lpstr>
      <vt:lpstr>PowerPoint Presentation</vt:lpstr>
      <vt:lpstr>PowerPoint Presentation</vt:lpstr>
      <vt:lpstr>PowerPoint Presentation</vt:lpstr>
      <vt:lpstr>PowerPoint Presentation</vt:lpstr>
      <vt:lpstr>BUILDOFFSITE DRAFT TEMPLATE </vt:lpstr>
      <vt:lpstr>Q&amp;A </vt:lpstr>
      <vt:lpstr>PROJECT &amp; ACTIVITY UPDATES  Fareita Udoh, Project Manager, Buildoffsite Roger Marlow, Principal Consultant, Arcadis Nigel Fraser, Industry Advisor, Buildoffsite </vt:lpstr>
      <vt:lpstr>PowerPoint Presentation</vt:lpstr>
      <vt:lpstr>In late 2020, BECG partnered with Buildoffsite to survey its members about the logistical and political challenges for the MMC sector.  The following is a summary extract from the report which can be accessed shortly from our website, with the full report available from BECG.</vt:lpstr>
      <vt:lpstr>PowerPoint Presentation</vt:lpstr>
      <vt:lpstr>PowerPoint Presentation</vt:lpstr>
      <vt:lpstr>OFFSITE DYNAMIC PURCHASING SYSTEM  Buildoffsite is positioned as the authority on adoption and implementation of offsite </vt:lpstr>
      <vt:lpstr>Transformation at the centre  Recovery and a fairer greener future for all  Make offsite supply chain visible  Deliver short term impacts and long term change  Support more businesses delivering offsite solutions and make access for buyers easier  Embed supply chain solutions into the market now to ensure construction and offsite bounce back stronger  Creating a Dynamic Purchasing System is the key to unlocking offsite &amp; fast market recovery for faster delivery of required buildings</vt:lpstr>
      <vt:lpstr>What happens next?  Build a Dynamic Purchasing System for Offsite, hybrid &amp; traditional  Deliver a prequalified database of suppliers  Supplier validation across Financial, H&amp;S, Quality, Environmental, Carbon Credentials, Build UK Common Assessment Standard (CAS)  Buyer &amp; Supplier Procurement Training  Supplier/Premarket Engagement  Meet the buyer events &amp; pipeline publication of opportunities </vt:lpstr>
      <vt:lpstr>Update on Review of WIMES 8.02 &amp; Built Offsite Solutions for Chemical Dosing Equipment  Roger Marlow - Arcadis </vt:lpstr>
      <vt:lpstr>What are we working on/promoting?</vt:lpstr>
      <vt:lpstr>What is WIMES?</vt:lpstr>
      <vt:lpstr>WIMES 8.02 update</vt:lpstr>
      <vt:lpstr>Who is involved from the supply chain?</vt:lpstr>
      <vt:lpstr>Integrally Bunded Solution</vt:lpstr>
      <vt:lpstr>Walk-in Kiosk Solution</vt:lpstr>
      <vt:lpstr>Non Walk-in Kiosk Solution</vt:lpstr>
      <vt:lpstr>Double Skinned Tank Solution</vt:lpstr>
      <vt:lpstr> BIM4Water Product Data Templates</vt:lpstr>
      <vt:lpstr>Delivering on Regulatory Policy – Water Industry Embodied Carbon Calculator</vt:lpstr>
      <vt:lpstr> DfMA Guide</vt:lpstr>
      <vt:lpstr>Summary of deliverables</vt:lpstr>
      <vt:lpstr>What’s next?</vt:lpstr>
      <vt:lpstr>PowerPoint Presentation</vt:lpstr>
      <vt:lpstr>What’s Next?</vt:lpstr>
      <vt:lpstr>Nigel Fraser Industry Advisor  Current focus – collaborative research reports &amp; publications </vt:lpstr>
      <vt:lpstr>RECENT PUBLICATIONS  Linear Infrastructure Overbuild Guide – post COVID-19 follow up  An Offsite Sector Response to the Construction Playbook – next steps?  As we emerge from the lockdowns we will be revisiting these reports   </vt:lpstr>
      <vt:lpstr>  WORK IN PROGRESS – 1  Let’s protect structures so we do not have to waste the carbon it takes to produce them. Let’s minimise whole life carbon.  Achieving Sustainable Resilience in New Precast Concrete Structures. A collaborative project with: Mott MacDonald, C-Probe Systems &amp; Structural Healthcare  Opportunities for pre-casters to contribute in the coming weeks And an open invitation for the review panel  Due for publication this summer   </vt:lpstr>
      <vt:lpstr>  WORK IN PROGRESS - 2  RIBA updated its Plan of Work now  the DfMA Overlay is being revised  by RIBA in conjunction with the Supply Chain School &amp; Buildoffsite Technical author appointed &amp; working on initial draft.  Publication anticipated in the autumn.   </vt:lpstr>
      <vt:lpstr>   IN DEVELOPMENT with CIRIA  Offsite construction, concept design and delivery  A definitive guide to consolidate CIRIA, Buildoffsite &amp; Industry knowledge / best practice  This is in scope development with a funding campaign underway.  Anticipated development period – 12 months.   </vt:lpstr>
      <vt:lpstr>  HOW WOULD YOU LIKE TO COLLABORATE / CONTRIBUTE?  Let me know at:  nigel.fraser@buildoffsite.com   </vt:lpstr>
      <vt:lpstr>MEMBER SHOWCASE &amp; ACTIVITY UPDATES  Adrian Tomlinson, Operations Director, WS Transportation Abel Maciel, Director, Construction Blockchain Consortium  </vt:lpstr>
      <vt:lpstr>PowerPoint Presentation</vt:lpstr>
      <vt:lpstr>Introduction</vt:lpstr>
      <vt:lpstr>PowerPoint Presentation</vt:lpstr>
      <vt:lpstr>Customers</vt:lpstr>
      <vt:lpstr>PowerPoint Presentation</vt:lpstr>
      <vt:lpstr>LOOKING AHEAD  </vt:lpstr>
      <vt:lpstr>  Publication of Manifesto  Details on how members can get involved in Working Groups or Client Group &amp; details of first meeting &amp; agenda  Events Calendar and dates for the diary – Buildoffsite &amp; BOPAS  New Monthly Member Highlights  Refreshed website &amp; new members area  Updates on activity and opportunities to engage with other industry groups  Construction Innovation Hub  Smart Construction Network  Construction Leadership Council</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Dyde</dc:creator>
  <cp:lastModifiedBy>Sara Kotsani</cp:lastModifiedBy>
  <cp:revision>69</cp:revision>
  <dcterms:modified xsi:type="dcterms:W3CDTF">2021-04-13T09:49:09Z</dcterms:modified>
</cp:coreProperties>
</file>