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9" r:id="rId2"/>
    <p:sldId id="292" r:id="rId3"/>
    <p:sldId id="294" r:id="rId4"/>
    <p:sldId id="295" r:id="rId5"/>
    <p:sldId id="296" r:id="rId6"/>
    <p:sldId id="293" r:id="rId7"/>
  </p:sldIdLst>
  <p:sldSz cx="12192000" cy="6858000"/>
  <p:notesSz cx="9929813" cy="1435735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42B"/>
    <a:srgbClr val="FF4337"/>
    <a:srgbClr val="D9D9D6"/>
    <a:srgbClr val="EEEBEA"/>
    <a:srgbClr val="D8E6F0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538"/>
  </p:normalViewPr>
  <p:slideViewPr>
    <p:cSldViewPr snapToGrid="0" snapToObjects="1" showGuides="1">
      <p:cViewPr>
        <p:scale>
          <a:sx n="70" d="100"/>
          <a:sy n="70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720361"/>
          </a:xfrm>
          <a:prstGeom prst="rect">
            <a:avLst/>
          </a:prstGeom>
        </p:spPr>
        <p:txBody>
          <a:bodyPr vert="horz" lIns="138778" tIns="69389" rIns="138778" bIns="69389" rtlCol="0"/>
          <a:lstStyle>
            <a:lvl1pPr algn="l">
              <a:defRPr sz="18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720361"/>
          </a:xfrm>
          <a:prstGeom prst="rect">
            <a:avLst/>
          </a:prstGeom>
        </p:spPr>
        <p:txBody>
          <a:bodyPr vert="horz" lIns="138778" tIns="69389" rIns="138778" bIns="69389" rtlCol="0"/>
          <a:lstStyle>
            <a:lvl1pPr algn="r">
              <a:defRPr sz="18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20/07/2018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636992"/>
            <a:ext cx="4302919" cy="720359"/>
          </a:xfrm>
          <a:prstGeom prst="rect">
            <a:avLst/>
          </a:prstGeom>
        </p:spPr>
        <p:txBody>
          <a:bodyPr vert="horz" lIns="138778" tIns="69389" rIns="138778" bIns="69389" rtlCol="0" anchor="b"/>
          <a:lstStyle>
            <a:lvl1pPr algn="l">
              <a:defRPr sz="18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596" y="13636992"/>
            <a:ext cx="4302919" cy="720359"/>
          </a:xfrm>
          <a:prstGeom prst="rect">
            <a:avLst/>
          </a:prstGeom>
        </p:spPr>
        <p:txBody>
          <a:bodyPr vert="horz" lIns="138778" tIns="69389" rIns="138778" bIns="69389" rtlCol="0" anchor="b"/>
          <a:lstStyle>
            <a:lvl1pPr algn="r">
              <a:defRPr sz="18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720361"/>
          </a:xfrm>
          <a:prstGeom prst="rect">
            <a:avLst/>
          </a:prstGeom>
        </p:spPr>
        <p:txBody>
          <a:bodyPr vert="horz" lIns="138778" tIns="69389" rIns="138778" bIns="69389" rtlCol="0"/>
          <a:lstStyle>
            <a:lvl1pPr algn="l">
              <a:defRPr sz="18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720361"/>
          </a:xfrm>
          <a:prstGeom prst="rect">
            <a:avLst/>
          </a:prstGeom>
        </p:spPr>
        <p:txBody>
          <a:bodyPr vert="horz" lIns="138778" tIns="69389" rIns="138778" bIns="69389" rtlCol="0"/>
          <a:lstStyle>
            <a:lvl1pPr algn="r">
              <a:defRPr sz="18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20/07/2018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1795463"/>
            <a:ext cx="8610600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78" tIns="69389" rIns="138778" bIns="69389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82" y="6909474"/>
            <a:ext cx="7943850" cy="5653207"/>
          </a:xfrm>
          <a:prstGeom prst="rect">
            <a:avLst/>
          </a:prstGeom>
        </p:spPr>
        <p:txBody>
          <a:bodyPr vert="horz" lIns="138778" tIns="69389" rIns="138778" bIns="69389" rtlCol="0"/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6992"/>
            <a:ext cx="4302919" cy="720359"/>
          </a:xfrm>
          <a:prstGeom prst="rect">
            <a:avLst/>
          </a:prstGeom>
        </p:spPr>
        <p:txBody>
          <a:bodyPr vert="horz" lIns="138778" tIns="69389" rIns="138778" bIns="69389" rtlCol="0" anchor="b"/>
          <a:lstStyle>
            <a:lvl1pPr algn="l">
              <a:defRPr sz="18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6" y="13636992"/>
            <a:ext cx="4302919" cy="720359"/>
          </a:xfrm>
          <a:prstGeom prst="rect">
            <a:avLst/>
          </a:prstGeom>
        </p:spPr>
        <p:txBody>
          <a:bodyPr vert="horz" lIns="138778" tIns="69389" rIns="138778" bIns="69389" rtlCol="0" anchor="b"/>
          <a:lstStyle>
            <a:lvl1pPr algn="r">
              <a:defRPr sz="18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5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9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5" y="1052517"/>
            <a:ext cx="2376487" cy="31321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90661" y="0"/>
            <a:ext cx="9001339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0"/>
            <a:ext cx="3032425" cy="594919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90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6" y="620713"/>
            <a:ext cx="9251949" cy="115252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90" y="3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9" y="620713"/>
            <a:ext cx="3384551" cy="1152526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40" y="1844679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22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project title here</a:t>
            </a: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91" y="225425"/>
            <a:ext cx="5090831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project image here</a:t>
            </a:r>
            <a:endParaRPr lang="en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4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 smtClean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92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4" y="3281363"/>
            <a:ext cx="4860925" cy="7540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 lang="en-CA" sz="2800" b="1" i="0" kern="1200" baseline="0" dirty="0" smtClean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HelveticaNeueDeskInterface-Regular" charset="0"/>
              <a:buNone/>
              <a:tabLst/>
              <a:defRPr/>
            </a:pPr>
            <a:r>
              <a:rPr lang="en-CA" sz="2800" dirty="0" smtClean="0"/>
              <a:t>Insert project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3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5" y="1844675"/>
            <a:ext cx="9251951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At a glance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6" y="620713"/>
            <a:ext cx="9251949" cy="11525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slide title here</a:t>
            </a:r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3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6" y="1844675"/>
            <a:ext cx="4356100" cy="43561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882CB4B6-17D5-489C-A2FF-E3C0CB398049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5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8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" y="1047583"/>
            <a:ext cx="3270723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4" y="0"/>
            <a:ext cx="5087939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9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90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6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67342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5" y="620713"/>
            <a:ext cx="9251951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8" y="5651157"/>
            <a:ext cx="9242855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9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22" t="49" r="1171" b="-49"/>
          <a:stretch/>
        </p:blipFill>
        <p:spPr>
          <a:xfrm>
            <a:off x="1706148" y="1052517"/>
            <a:ext cx="3267963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5" y="620713"/>
            <a:ext cx="9251951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8" y="5651157"/>
            <a:ext cx="9242855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6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9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5" y="620713"/>
            <a:ext cx="9251951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8" y="5651157"/>
            <a:ext cx="9242855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6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90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5" y="620713"/>
            <a:ext cx="9251951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presentation title here</a:t>
            </a:r>
            <a:endParaRPr lang="en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6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8" y="5651157"/>
            <a:ext cx="9242855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Insert sub-title here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5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5" y="1052517"/>
            <a:ext cx="2376487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2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6" y="225425"/>
            <a:ext cx="1404937" cy="755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4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CA" dirty="0" smtClean="0"/>
              <a:t>Insert hero image here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5" y="1052517"/>
            <a:ext cx="2376487" cy="31321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Insert section title here</a:t>
            </a:r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19"/>
          <a:stretch/>
        </p:blipFill>
        <p:spPr>
          <a:xfrm>
            <a:off x="9159578" y="0"/>
            <a:ext cx="3032425" cy="5949194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91" y="2231052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 smtClean="0"/>
              <a:t>Cliquez</a:t>
            </a:r>
            <a:r>
              <a:rPr lang="en-CA" dirty="0" smtClean="0"/>
              <a:t> pour modifier les styles du </a:t>
            </a:r>
            <a:r>
              <a:rPr lang="en-CA" dirty="0" err="1" smtClean="0"/>
              <a:t>texte</a:t>
            </a:r>
            <a:r>
              <a:rPr lang="en-CA" dirty="0" smtClean="0"/>
              <a:t> du masque</a:t>
            </a:r>
          </a:p>
          <a:p>
            <a:pPr lvl="1"/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2"/>
            <a:r>
              <a:rPr lang="en-CA" dirty="0" err="1" smtClean="0"/>
              <a:t>Troisième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3"/>
            <a:r>
              <a:rPr lang="en-CA" dirty="0" err="1" smtClean="0"/>
              <a:t>Quatrième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 smtClean="0"/>
          </a:p>
          <a:p>
            <a:pPr lvl="4"/>
            <a:r>
              <a:rPr lang="en-CA" dirty="0" err="1" smtClean="0"/>
              <a:t>Cinquième</a:t>
            </a:r>
            <a:r>
              <a:rPr lang="en-CA" dirty="0" smtClean="0"/>
              <a:t> </a:t>
            </a:r>
            <a:r>
              <a:rPr lang="en-CA" dirty="0" err="1" smtClean="0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5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5" y="225429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smtClean="0"/>
              <a:t>At a glance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6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91" y="620717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  <p:sldLayoutId id="2147483669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Offsite Applications for Rail </a:t>
            </a:r>
            <a:r>
              <a:rPr lang="en-GB" dirty="0" smtClean="0"/>
              <a:t>Overbuild Part 1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19 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4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23" y="2466962"/>
            <a:ext cx="6639879" cy="43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"/>
            <a:ext cx="664686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17638" y="926759"/>
            <a:ext cx="4003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Key Issues: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Restrictive sites / limited space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rail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possession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291" y="4304272"/>
            <a:ext cx="4473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Offsite solutions to minimise onsite work: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Precast or prefabricated encapsulation 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Lightweight / modular superstructures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Offsite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388" y="2231052"/>
            <a:ext cx="5241109" cy="3969727"/>
          </a:xfrm>
        </p:spPr>
        <p:txBody>
          <a:bodyPr>
            <a:normAutofit/>
          </a:bodyPr>
          <a:lstStyle/>
          <a:p>
            <a:r>
              <a:rPr lang="en-GB" sz="1600" dirty="0" smtClean="0"/>
              <a:t>Precast concrete deck and walls for encapsulation of rail assets</a:t>
            </a:r>
          </a:p>
          <a:p>
            <a:r>
              <a:rPr lang="en-GB" sz="1600" dirty="0" smtClean="0"/>
              <a:t>Trusses needed to achieve longer spans/ higher capacity</a:t>
            </a:r>
          </a:p>
          <a:p>
            <a:r>
              <a:rPr lang="en-GB" sz="1600" dirty="0" smtClean="0"/>
              <a:t>Lightweight / modular superstructures to minimise transfer deck (depth and / or weight) and foundations </a:t>
            </a:r>
          </a:p>
          <a:p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557" y="696098"/>
            <a:ext cx="3487967" cy="55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Case Study</a:t>
            </a:r>
            <a:br>
              <a:rPr lang="en-GB" dirty="0"/>
            </a:br>
            <a:r>
              <a:rPr lang="en-GB" dirty="0"/>
              <a:t>Royal Mint Gardens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16" y="1773238"/>
            <a:ext cx="7084059" cy="442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Royal Mint Gardens </a:t>
            </a:r>
            <a:br>
              <a:rPr lang="en-GB" dirty="0" smtClean="0"/>
            </a:br>
            <a:r>
              <a:rPr lang="en-GB" dirty="0" smtClean="0"/>
              <a:t>Encapsulation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b="21604"/>
          <a:stretch/>
        </p:blipFill>
        <p:spPr>
          <a:xfrm>
            <a:off x="6709721" y="471261"/>
            <a:ext cx="4900803" cy="2450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r="15142" b="17150"/>
          <a:stretch/>
        </p:blipFill>
        <p:spPr>
          <a:xfrm>
            <a:off x="1703388" y="1922694"/>
            <a:ext cx="3602456" cy="4278085"/>
          </a:xfrm>
          <a:prstGeom prst="rect">
            <a:avLst/>
          </a:prstGeom>
        </p:spPr>
      </p:pic>
      <p:pic>
        <p:nvPicPr>
          <p:cNvPr id="9" name="Picture 8" descr="C:\Users\carolinec\Desktop\Royal Mint\AAEAAQAAAAAAAAnIAAAAJDQxZDE3NDU3LWZkNDctNDA1Zi04NjczLTA3ZTM5NWI0N2FmNw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"/>
          <a:stretch/>
        </p:blipFill>
        <p:spPr bwMode="auto">
          <a:xfrm>
            <a:off x="5553351" y="3134196"/>
            <a:ext cx="6057172" cy="3066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03390" y="6232138"/>
            <a:ext cx="92346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Encapsulation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DLR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line - Project Photos from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Banagher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Precast  </a:t>
            </a:r>
          </a:p>
        </p:txBody>
      </p:sp>
    </p:spTree>
    <p:extLst>
      <p:ext uri="{BB962C8B-B14F-4D97-AF65-F5344CB8AC3E}">
        <p14:creationId xmlns:p14="http://schemas.microsoft.com/office/powerpoint/2010/main" val="7731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 Comparison for Offsite solutions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98268"/>
              </p:ext>
            </p:extLst>
          </p:nvPr>
        </p:nvGraphicFramePr>
        <p:xfrm>
          <a:off x="1703390" y="1773238"/>
          <a:ext cx="6914421" cy="3974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675"/>
                <a:gridCol w="697711"/>
                <a:gridCol w="523283"/>
                <a:gridCol w="711337"/>
                <a:gridCol w="523283"/>
                <a:gridCol w="523283"/>
                <a:gridCol w="523283"/>
                <a:gridCol w="523283"/>
                <a:gridCol w="523283"/>
              </a:tblGrid>
              <a:tr h="449873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effectLst/>
                        </a:rPr>
                        <a:t>Comparative unit weights per floor</a:t>
                      </a:r>
                      <a:endParaRPr lang="en-GB" sz="800" b="1" i="0" u="none" strike="noStrike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Volumetric Modular </a:t>
                      </a:r>
                      <a:r>
                        <a:rPr lang="en-GB" sz="800" b="1" u="none" strike="noStrike" dirty="0" err="1">
                          <a:effectLst/>
                        </a:rPr>
                        <a:t>LGSF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Volumetric Modular </a:t>
                      </a:r>
                      <a:r>
                        <a:rPr lang="en-GB" sz="800" b="1" u="none" strike="noStrike" dirty="0" err="1">
                          <a:effectLst/>
                        </a:rPr>
                        <a:t>LGSF</a:t>
                      </a:r>
                      <a:r>
                        <a:rPr lang="en-GB" sz="800" b="1" u="none" strike="noStrike" dirty="0">
                          <a:effectLst/>
                        </a:rPr>
                        <a:t> with hot rolled chassis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Cross Laminated Timber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Traditional RC Flat Slab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Load type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Floors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1.21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2.26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3.03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7.55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Ceiling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1.43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0.92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0.89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Walls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1.70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1.70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4.99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2.22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Imposed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Equiv UDL unit load per floor [kN/m</a:t>
                      </a:r>
                      <a:r>
                        <a:rPr lang="en-GB" sz="500" u="none" strike="noStrike" baseline="30000">
                          <a:effectLst/>
                        </a:rPr>
                        <a:t>2</a:t>
                      </a:r>
                      <a:r>
                        <a:rPr lang="en-GB" sz="800" u="none" strike="noStrike">
                          <a:effectLst/>
                        </a:rPr>
                        <a:t>]</a:t>
                      </a:r>
                      <a:endParaRPr lang="en-GB" sz="9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4.04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1.5</a:t>
                      </a:r>
                      <a:endParaRPr lang="en-GB" sz="800" b="0" i="0" u="none" strike="noStrike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5.39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8.94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10.65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Total Equiv UDL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5.54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6.89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10.44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12.15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Comparison to Traditional RC frame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46%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57%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86%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100%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5965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9873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u="none" strike="noStrike" dirty="0">
                          <a:effectLst/>
                        </a:rPr>
                        <a:t>Comparative loads for 12 storey building with PC deck over rail</a:t>
                      </a:r>
                      <a:endParaRPr lang="en-GB" sz="800" b="1" i="0" u="none" strike="noStrike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Volumetric Modular </a:t>
                      </a:r>
                      <a:r>
                        <a:rPr lang="en-GB" sz="800" b="1" u="none" strike="noStrike" dirty="0" err="1">
                          <a:effectLst/>
                        </a:rPr>
                        <a:t>LGSF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Volumetric Modular </a:t>
                      </a:r>
                      <a:r>
                        <a:rPr lang="en-GB" sz="800" b="1" u="none" strike="noStrike" dirty="0" err="1">
                          <a:effectLst/>
                        </a:rPr>
                        <a:t>LGSF</a:t>
                      </a:r>
                      <a:r>
                        <a:rPr lang="en-GB" sz="800" b="1" u="none" strike="noStrike" dirty="0">
                          <a:effectLst/>
                        </a:rPr>
                        <a:t> with hot rolled chassis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Cross Laminated Timber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b="1" u="none" strike="noStrike" dirty="0">
                          <a:effectLst/>
                        </a:rPr>
                        <a:t>Traditional RC Flat Slab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 dirty="0">
                          <a:effectLst/>
                        </a:rPr>
                        <a:t>Load type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Dead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Live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PC deck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Deck trusses swt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Deck superimposed DL (assume retail)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Deck Imposed (assume general retail)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-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Deck UDL [kN/m</a:t>
                      </a:r>
                      <a:r>
                        <a:rPr lang="en-GB" sz="500" u="none" strike="noStrike" baseline="30000">
                          <a:effectLst/>
                        </a:rPr>
                        <a:t>2</a:t>
                      </a:r>
                      <a:r>
                        <a:rPr lang="en-GB" sz="800" u="none" strike="noStrike">
                          <a:effectLst/>
                        </a:rPr>
                        <a:t>]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10.9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10.9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10.9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10.9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4.0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12 Storey Residential Superstructure [kN/m2]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48.4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18.0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64.6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18.0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107.3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18.0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127.8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18.0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Total Equiv UDL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59.3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22.0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75.5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22.0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118.2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22.0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138.7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22.0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Total Equiv UDL [kN/m2]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81.3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97.5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140.2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160.7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3590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u="none" strike="noStrike">
                          <a:effectLst/>
                        </a:rPr>
                        <a:t>Comparison to Traditional RC frame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51%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61%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>
                          <a:effectLst/>
                        </a:rPr>
                        <a:t>87%</a:t>
                      </a:r>
                      <a:endParaRPr lang="en-GB" sz="800" b="0" i="0" u="none" strike="noStrike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 u="none" strike="noStrike" dirty="0">
                          <a:effectLst/>
                        </a:rPr>
                        <a:t>100%</a:t>
                      </a:r>
                      <a:endParaRPr lang="en-GB" sz="800" b="0" i="0" u="none" strike="noStrike" dirty="0">
                        <a:solidFill>
                          <a:srgbClr val="231F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80" marR="8180" marT="818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2F9-423C-4FAE-817F-0A21B0B00E5E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891" y="4370083"/>
            <a:ext cx="1885951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" b="43306"/>
          <a:stretch/>
        </p:blipFill>
        <p:spPr>
          <a:xfrm>
            <a:off x="9451891" y="3590667"/>
            <a:ext cx="1885951" cy="1080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249" y="562185"/>
            <a:ext cx="1865407" cy="296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03390" y="5947111"/>
            <a:ext cx="6914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Circa 40-50% load reduction possible with lightweight / modular forms of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4981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P Presentation - HD ARIAL AVH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AD78944-D262-4DFA-A3DF-ED3A672639AA}" vid="{B402A919-F941-4084-8136-A9BB322759F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WSP Presentation - HD ARIAL AVH</Template>
  <TotalTime>958</TotalTime>
  <Words>369</Words>
  <Application>Microsoft Office PowerPoint</Application>
  <PresentationFormat>Custom</PresentationFormat>
  <Paragraphs>178</Paragraphs>
  <Slides>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.HelveticaNeueDeskInterface-Regular</vt:lpstr>
      <vt:lpstr>Wingdings</vt:lpstr>
      <vt:lpstr>Montserrat</vt:lpstr>
      <vt:lpstr>WSP Presentation - HD ARIAL AVH</vt:lpstr>
      <vt:lpstr>Offsite Applications for Rail Overbuild Part 1</vt:lpstr>
      <vt:lpstr>PowerPoint Presentation</vt:lpstr>
      <vt:lpstr>Offsite Solutions</vt:lpstr>
      <vt:lpstr>Case Study Royal Mint Gardens </vt:lpstr>
      <vt:lpstr>Royal Mint Gardens  Encapsulation</vt:lpstr>
      <vt:lpstr>Load Comparison for Offsite solutions</vt:lpstr>
    </vt:vector>
  </TitlesOfParts>
  <Company>WSP Group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Jackson</dc:creator>
  <cp:lastModifiedBy>Kate Abley</cp:lastModifiedBy>
  <cp:revision>59</cp:revision>
  <cp:lastPrinted>2017-08-16T09:54:39Z</cp:lastPrinted>
  <dcterms:created xsi:type="dcterms:W3CDTF">2017-08-16T08:48:32Z</dcterms:created>
  <dcterms:modified xsi:type="dcterms:W3CDTF">2018-07-20T15:06:18Z</dcterms:modified>
</cp:coreProperties>
</file>