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86" r:id="rId3"/>
    <p:sldId id="375" r:id="rId4"/>
    <p:sldId id="377" r:id="rId5"/>
    <p:sldId id="378" r:id="rId6"/>
    <p:sldId id="376" r:id="rId7"/>
    <p:sldId id="379" r:id="rId8"/>
    <p:sldId id="390" r:id="rId9"/>
    <p:sldId id="384" r:id="rId10"/>
    <p:sldId id="387" r:id="rId11"/>
    <p:sldId id="389" r:id="rId12"/>
    <p:sldId id="388" r:id="rId13"/>
    <p:sldId id="385" r:id="rId14"/>
    <p:sldId id="380" r:id="rId15"/>
    <p:sldId id="381" r:id="rId16"/>
    <p:sldId id="382" r:id="rId17"/>
    <p:sldId id="316" r:id="rId18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1" userDrawn="1">
          <p15:clr>
            <a:srgbClr val="A4A3A4"/>
          </p15:clr>
        </p15:guide>
        <p15:guide id="2" orient="horz" pos="4231" userDrawn="1">
          <p15:clr>
            <a:srgbClr val="A4A3A4"/>
          </p15:clr>
        </p15:guide>
        <p15:guide id="3" orient="horz" pos="742" userDrawn="1">
          <p15:clr>
            <a:srgbClr val="A4A3A4"/>
          </p15:clr>
        </p15:guide>
        <p15:guide id="4" orient="horz" pos="2233" userDrawn="1">
          <p15:clr>
            <a:srgbClr val="A4A3A4"/>
          </p15:clr>
        </p15:guide>
        <p15:guide id="5" orient="horz" pos="249" userDrawn="1">
          <p15:clr>
            <a:srgbClr val="A4A3A4"/>
          </p15:clr>
        </p15:guide>
        <p15:guide id="6" pos="2432" userDrawn="1">
          <p15:clr>
            <a:srgbClr val="A4A3A4"/>
          </p15:clr>
        </p15:guide>
        <p15:guide id="7" pos="54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102C"/>
    <a:srgbClr val="CF0A2C"/>
    <a:srgbClr val="A73E32"/>
    <a:srgbClr val="21262B"/>
    <a:srgbClr val="2C3339"/>
    <a:srgbClr val="90372F"/>
    <a:srgbClr val="191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napToObjects="1" showGuides="1">
      <p:cViewPr varScale="1">
        <p:scale>
          <a:sx n="73" d="100"/>
          <a:sy n="73" d="100"/>
        </p:scale>
        <p:origin x="1020" y="72"/>
      </p:cViewPr>
      <p:guideLst>
        <p:guide orient="horz" pos="861"/>
        <p:guide orient="horz" pos="4231"/>
        <p:guide orient="horz" pos="742"/>
        <p:guide orient="horz" pos="2233"/>
        <p:guide orient="horz" pos="249"/>
        <p:guide pos="2432"/>
        <p:guide pos="547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45" d="100"/>
          <a:sy n="45" d="100"/>
        </p:scale>
        <p:origin x="258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9565" cy="495367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628" y="0"/>
            <a:ext cx="2919565" cy="495367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r">
              <a:defRPr sz="1200"/>
            </a:lvl1pPr>
          </a:lstStyle>
          <a:p>
            <a:fld id="{0C9F075C-13AA-4F79-83F8-1EE6857C8DAD}" type="datetimeFigureOut">
              <a:rPr lang="en-GB" smtClean="0"/>
              <a:t>02/05/2018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370949"/>
            <a:ext cx="2919565" cy="495367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628" y="9370949"/>
            <a:ext cx="2919565" cy="495367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r">
              <a:defRPr sz="1200"/>
            </a:lvl1pPr>
          </a:lstStyle>
          <a:p>
            <a:fld id="{B700E222-0B3C-409D-9AAD-7946ED9A16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221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9565" cy="495367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628" y="0"/>
            <a:ext cx="2919565" cy="495367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r">
              <a:defRPr sz="1200"/>
            </a:lvl1pPr>
          </a:lstStyle>
          <a:p>
            <a:fld id="{3A49AE8C-E9CC-410D-95FA-5A718F8BBD7C}" type="datetimeFigureOut">
              <a:rPr lang="en-GB" smtClean="0"/>
              <a:t>02/05/2018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27" tIns="45363" rIns="90727" bIns="4536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262" y="4748578"/>
            <a:ext cx="5389240" cy="3884052"/>
          </a:xfrm>
          <a:prstGeom prst="rect">
            <a:avLst/>
          </a:prstGeom>
        </p:spPr>
        <p:txBody>
          <a:bodyPr vert="horz" lIns="90727" tIns="45363" rIns="90727" bIns="4536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370949"/>
            <a:ext cx="2919565" cy="495367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628" y="9370949"/>
            <a:ext cx="2919565" cy="495367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r">
              <a:defRPr sz="1200"/>
            </a:lvl1pPr>
          </a:lstStyle>
          <a:p>
            <a:fld id="{3804E8C8-700B-4A32-99E5-BFC3D6A4F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78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4E8C8-700B-4A32-99E5-BFC3D6A4F6F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285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4E8C8-700B-4A32-99E5-BFC3D6A4F6F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73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191E2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alphaModFix amt="3000"/>
          </a:blip>
          <a:stretch>
            <a:fillRect/>
          </a:stretch>
        </p:blipFill>
        <p:spPr>
          <a:xfrm>
            <a:off x="0" y="754843"/>
            <a:ext cx="5596906" cy="610315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3122557"/>
            <a:ext cx="7772400" cy="878667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2700"/>
              <a:t>Click to edit Master title style</a:t>
            </a:r>
            <a:endParaRPr lang="en-US" sz="2700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57200" y="5149139"/>
            <a:ext cx="7772400" cy="878491"/>
          </a:xfrm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marL="0" indent="0">
              <a:buNone/>
            </a:pPr>
            <a:r>
              <a:rPr lang="en-US" sz="1350"/>
              <a:t>Click to edit Master subtitle style</a:t>
            </a:r>
            <a:endParaRPr lang="en-US" sz="1350" dirty="0"/>
          </a:p>
        </p:txBody>
      </p:sp>
      <p:pic>
        <p:nvPicPr>
          <p:cNvPr id="13" name="Picture 12" descr="MASTER_LOGO 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734" y="390680"/>
            <a:ext cx="3674339" cy="10836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1" y="4094465"/>
            <a:ext cx="7772400" cy="10152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GB" sz="2100" dirty="0">
                <a:solidFill>
                  <a:schemeClr val="bg1"/>
                </a:solidFill>
                <a:latin typeface="Tiempo" panose="02020600000000020000" pitchFamily="18" charset="0"/>
                <a:ea typeface="+mj-ea"/>
              </a:defRPr>
            </a:lvl1pPr>
          </a:lstStyle>
          <a:p>
            <a:pPr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7073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03rd May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Irish Embassy Presentation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1CA8B-ED65-8A45-BE42-0BF755DD80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92288" y="4431634"/>
            <a:ext cx="5486400" cy="566738"/>
          </a:xfrm>
        </p:spPr>
        <p:txBody>
          <a:bodyPr anchor="b"/>
          <a:lstStyle>
            <a:lvl1pPr algn="l">
              <a:defRPr sz="1500" b="1">
                <a:latin typeface="DIN Light" panose="02020500000000000000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43809"/>
            <a:ext cx="5486400" cy="41148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  <a:latin typeface="Tiempo" panose="02020600000000020000" pitchFamily="18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998372"/>
            <a:ext cx="5486400" cy="804862"/>
          </a:xfrm>
        </p:spPr>
        <p:txBody>
          <a:bodyPr/>
          <a:lstStyle>
            <a:lvl1pPr marL="0" indent="0">
              <a:buNone/>
              <a:defRPr sz="1050">
                <a:latin typeface="DIN Light" panose="02020500000000000000" pitchFamily="18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0525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03rd May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Irish Embassy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1CA8B-ED65-8A45-BE42-0BF755DD802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510647"/>
          </a:xfrm>
        </p:spPr>
        <p:txBody>
          <a:bodyPr vert="horz"/>
          <a:lstStyle>
            <a:lvl1pPr>
              <a:defRPr>
                <a:latin typeface="Tiempo" panose="02020600000000020000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510647"/>
          </a:xfrm>
        </p:spPr>
        <p:txBody>
          <a:bodyPr vert="horz"/>
          <a:lstStyle>
            <a:lvl1pPr>
              <a:buClr>
                <a:schemeClr val="tx2"/>
              </a:buClr>
              <a:defRPr>
                <a:latin typeface="DIN Light" panose="02020500000000000000" pitchFamily="18" charset="0"/>
              </a:defRPr>
            </a:lvl1pPr>
            <a:lvl2pPr>
              <a:buClr>
                <a:schemeClr val="accent1"/>
              </a:buClr>
              <a:defRPr>
                <a:latin typeface="DIN Light" panose="02020500000000000000" pitchFamily="18" charset="0"/>
              </a:defRPr>
            </a:lvl2pPr>
            <a:lvl3pPr>
              <a:buClr>
                <a:schemeClr val="accent1"/>
              </a:buClr>
              <a:defRPr>
                <a:latin typeface="DIN Light" panose="02020500000000000000" pitchFamily="18" charset="0"/>
              </a:defRPr>
            </a:lvl3pPr>
            <a:lvl4pPr>
              <a:buClr>
                <a:schemeClr val="accent1"/>
              </a:buClr>
              <a:defRPr>
                <a:latin typeface="DIN Light" panose="02020500000000000000" pitchFamily="18" charset="0"/>
              </a:defRPr>
            </a:lvl4pPr>
            <a:lvl5pPr>
              <a:buClr>
                <a:schemeClr val="accent1"/>
              </a:buClr>
              <a:defRPr>
                <a:latin typeface="DIN Light" panose="02020500000000000000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665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03rd May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Irish Embassy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1CA8B-ED65-8A45-BE42-0BF755DD802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86912"/>
            <a:ext cx="8229600" cy="891015"/>
          </a:xfrm>
        </p:spPr>
        <p:txBody>
          <a:bodyPr/>
          <a:lstStyle>
            <a:lvl1pPr>
              <a:defRPr>
                <a:latin typeface="Tiempo" panose="02020600000000020000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3"/>
            <a:ext cx="8229600" cy="4489882"/>
          </a:xfrm>
        </p:spPr>
        <p:txBody>
          <a:bodyPr vert="eaVert"/>
          <a:lstStyle>
            <a:lvl1pPr>
              <a:buClr>
                <a:schemeClr val="tx2"/>
              </a:buClr>
              <a:defRPr>
                <a:latin typeface="DIN Light" panose="02020500000000000000" pitchFamily="18" charset="0"/>
              </a:defRPr>
            </a:lvl1pPr>
            <a:lvl2pPr>
              <a:buClr>
                <a:schemeClr val="accent1"/>
              </a:buClr>
              <a:defRPr>
                <a:latin typeface="DIN Light" panose="02020500000000000000" pitchFamily="18" charset="0"/>
              </a:defRPr>
            </a:lvl2pPr>
            <a:lvl3pPr>
              <a:buClr>
                <a:schemeClr val="accent1"/>
              </a:buClr>
              <a:defRPr>
                <a:latin typeface="DIN Light" panose="02020500000000000000" pitchFamily="18" charset="0"/>
              </a:defRPr>
            </a:lvl3pPr>
            <a:lvl4pPr>
              <a:buClr>
                <a:schemeClr val="accent1"/>
              </a:buClr>
              <a:defRPr>
                <a:latin typeface="DIN Light" panose="02020500000000000000" pitchFamily="18" charset="0"/>
              </a:defRPr>
            </a:lvl4pPr>
            <a:lvl5pPr>
              <a:buClr>
                <a:schemeClr val="accent1"/>
              </a:buClr>
              <a:defRPr>
                <a:latin typeface="DIN Light" panose="02020500000000000000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519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6912"/>
            <a:ext cx="5546056" cy="891015"/>
          </a:xfr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6356352"/>
            <a:ext cx="982134" cy="365125"/>
          </a:xfrm>
        </p:spPr>
        <p:txBody>
          <a:bodyPr/>
          <a:lstStyle/>
          <a:p>
            <a:r>
              <a:rPr lang="en-US"/>
              <a:t>03rd May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54546" y="6356352"/>
            <a:ext cx="2710535" cy="365125"/>
          </a:xfrm>
        </p:spPr>
        <p:txBody>
          <a:bodyPr/>
          <a:lstStyle/>
          <a:p>
            <a:r>
              <a:rPr lang="en-GB"/>
              <a:t>Irish Embassy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1CA8B-ED65-8A45-BE42-0BF755DD80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295403"/>
            <a:ext cx="5546056" cy="4489882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accent1"/>
                </a:solidFill>
                <a:latin typeface="DIN Light" panose="02020500000000000000" pitchFamily="18" charset="0"/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  <a:latin typeface="DIN Light" panose="02020500000000000000" pitchFamily="18" charset="0"/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  <a:latin typeface="DIN Light" panose="02020500000000000000" pitchFamily="18" charset="0"/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  <a:latin typeface="DIN Light" panose="02020500000000000000" pitchFamily="18" charset="0"/>
              </a:defRPr>
            </a:lvl4pPr>
            <a:lvl5pPr>
              <a:buClr>
                <a:schemeClr val="accent1"/>
              </a:buClr>
              <a:defRPr>
                <a:solidFill>
                  <a:schemeClr val="accent1"/>
                </a:solidFill>
                <a:latin typeface="DIN Light" panose="02020500000000000000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350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6912"/>
            <a:ext cx="8191500" cy="891015"/>
          </a:xfr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03rd May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Irish Embassy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1CA8B-ED65-8A45-BE42-0BF755DD80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295403"/>
            <a:ext cx="8191500" cy="4489882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accent1"/>
                </a:solidFill>
                <a:latin typeface="DIN Light" panose="02020500000000000000" pitchFamily="18" charset="0"/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  <a:latin typeface="DIN Light" panose="02020500000000000000" pitchFamily="18" charset="0"/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  <a:latin typeface="DIN Light" panose="02020500000000000000" pitchFamily="18" charset="0"/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  <a:latin typeface="DIN Light" panose="02020500000000000000" pitchFamily="18" charset="0"/>
              </a:defRPr>
            </a:lvl4pPr>
            <a:lvl5pPr>
              <a:buClr>
                <a:schemeClr val="accent1"/>
              </a:buClr>
              <a:defRPr>
                <a:solidFill>
                  <a:schemeClr val="accent1"/>
                </a:solidFill>
                <a:latin typeface="DIN Light" panose="02020500000000000000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135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1001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r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r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alphaModFix amt="4000"/>
          </a:blip>
          <a:stretch>
            <a:fillRect/>
          </a:stretch>
        </p:blipFill>
        <p:spPr>
          <a:xfrm>
            <a:off x="-1" y="747021"/>
            <a:ext cx="5552509" cy="605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9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3"/>
            <a:ext cx="4038600" cy="448988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GB" sz="2100" smtClean="0"/>
            </a:lvl1pPr>
            <a:lvl2pPr>
              <a:defRPr lang="en-GB" sz="1800" smtClean="0"/>
            </a:lvl2pPr>
            <a:lvl3pPr>
              <a:defRPr lang="en-GB" sz="1500" smtClean="0"/>
            </a:lvl3pPr>
            <a:lvl4pPr>
              <a:defRPr lang="en-GB" smtClean="0"/>
            </a:lvl4pPr>
            <a:lvl5pPr>
              <a:defRPr lang="en-US"/>
            </a:lvl5pPr>
          </a:lstStyle>
          <a:p>
            <a:pPr lvl="0">
              <a:buClr>
                <a:schemeClr val="tx2"/>
              </a:buClr>
            </a:pPr>
            <a:r>
              <a:rPr lang="en-US"/>
              <a:t>Edit Master text styles</a:t>
            </a:r>
          </a:p>
          <a:p>
            <a:pPr lvl="1">
              <a:buClr>
                <a:schemeClr val="tx2"/>
              </a:buClr>
            </a:pPr>
            <a:r>
              <a:rPr lang="en-US"/>
              <a:t>Second level</a:t>
            </a:r>
          </a:p>
          <a:p>
            <a:pPr lvl="2">
              <a:buClr>
                <a:schemeClr val="tx2"/>
              </a:buClr>
            </a:pPr>
            <a:r>
              <a:rPr lang="en-US"/>
              <a:t>Third level</a:t>
            </a:r>
          </a:p>
          <a:p>
            <a:pPr lvl="3">
              <a:buClr>
                <a:schemeClr val="tx2"/>
              </a:buClr>
            </a:pPr>
            <a:r>
              <a:rPr lang="en-US"/>
              <a:t>Fourth level</a:t>
            </a:r>
          </a:p>
          <a:p>
            <a:pPr lvl="4">
              <a:buClr>
                <a:schemeClr val="tx2"/>
              </a:buClr>
            </a:pPr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3"/>
            <a:ext cx="4038600" cy="448988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GB" sz="2100" smtClean="0"/>
            </a:lvl1pPr>
            <a:lvl2pPr>
              <a:defRPr lang="en-GB" sz="1800" smtClean="0"/>
            </a:lvl2pPr>
            <a:lvl3pPr>
              <a:defRPr lang="en-GB" sz="1500" smtClean="0"/>
            </a:lvl3pPr>
            <a:lvl4pPr>
              <a:defRPr lang="en-GB" smtClean="0"/>
            </a:lvl4pPr>
            <a:lvl5pPr>
              <a:defRPr lang="en-US"/>
            </a:lvl5pPr>
          </a:lstStyle>
          <a:p>
            <a:pPr lvl="0">
              <a:buClr>
                <a:schemeClr val="tx2"/>
              </a:buClr>
            </a:pPr>
            <a:r>
              <a:rPr lang="en-US"/>
              <a:t>Edit Master text styles</a:t>
            </a:r>
          </a:p>
          <a:p>
            <a:pPr lvl="1">
              <a:buClr>
                <a:schemeClr val="tx2"/>
              </a:buClr>
            </a:pPr>
            <a:r>
              <a:rPr lang="en-US"/>
              <a:t>Second level</a:t>
            </a:r>
          </a:p>
          <a:p>
            <a:pPr lvl="2">
              <a:buClr>
                <a:schemeClr val="tx2"/>
              </a:buClr>
            </a:pPr>
            <a:r>
              <a:rPr lang="en-US"/>
              <a:t>Third level</a:t>
            </a:r>
          </a:p>
          <a:p>
            <a:pPr lvl="3">
              <a:buClr>
                <a:schemeClr val="tx2"/>
              </a:buClr>
            </a:pPr>
            <a:r>
              <a:rPr lang="en-US"/>
              <a:t>Fourth level</a:t>
            </a:r>
          </a:p>
          <a:p>
            <a:pPr lvl="4">
              <a:buClr>
                <a:schemeClr val="tx2"/>
              </a:buClr>
            </a:pPr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03rd May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Irish Embassy Presentation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1CA8B-ED65-8A45-BE42-0BF755DD8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492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03rd May 2018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Irish Embassy Presentation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1CA8B-ED65-8A45-BE42-0BF755DD802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  <a:latin typeface="Tiempo" panose="02020600000000020000" pitchFamily="18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19123"/>
            <a:ext cx="4040188" cy="3866092"/>
          </a:xfrm>
        </p:spPr>
        <p:txBody>
          <a:bodyPr/>
          <a:lstStyle>
            <a:lvl1pPr>
              <a:buClr>
                <a:schemeClr val="tx2"/>
              </a:buClr>
              <a:defRPr sz="1800">
                <a:latin typeface="DIN Light" panose="02020500000000000000" pitchFamily="18" charset="0"/>
              </a:defRPr>
            </a:lvl1pPr>
            <a:lvl2pPr>
              <a:buClr>
                <a:schemeClr val="accent1"/>
              </a:buClr>
              <a:defRPr sz="1500">
                <a:latin typeface="DIN Light" panose="02020500000000000000" pitchFamily="18" charset="0"/>
              </a:defRPr>
            </a:lvl2pPr>
            <a:lvl3pPr>
              <a:buClr>
                <a:schemeClr val="accent1"/>
              </a:buClr>
              <a:defRPr sz="1350">
                <a:latin typeface="DIN Light" panose="02020500000000000000" pitchFamily="18" charset="0"/>
              </a:defRPr>
            </a:lvl3pPr>
            <a:lvl4pPr>
              <a:buClr>
                <a:schemeClr val="accent1"/>
              </a:buClr>
              <a:defRPr sz="1200">
                <a:latin typeface="DIN Light" panose="02020500000000000000" pitchFamily="18" charset="0"/>
              </a:defRPr>
            </a:lvl4pPr>
            <a:lvl5pPr>
              <a:buClr>
                <a:schemeClr val="accent1"/>
              </a:buClr>
              <a:defRPr sz="1200">
                <a:latin typeface="DIN Light" panose="02020500000000000000" pitchFamily="18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95402"/>
            <a:ext cx="4041775" cy="63976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GB" sz="1500" b="1" dirty="0" smtClean="0">
                <a:solidFill>
                  <a:schemeClr val="accent1"/>
                </a:solidFill>
                <a:latin typeface="Tiempo" panose="02020600000000020000" pitchFamily="18" charset="0"/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7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0293"/>
            <a:ext cx="4041775" cy="3864992"/>
          </a:xfrm>
        </p:spPr>
        <p:txBody>
          <a:bodyPr/>
          <a:lstStyle>
            <a:lvl1pPr>
              <a:buClr>
                <a:schemeClr val="tx2"/>
              </a:buClr>
              <a:defRPr sz="1800">
                <a:latin typeface="DIN Light" panose="02020500000000000000" pitchFamily="18" charset="0"/>
              </a:defRPr>
            </a:lvl1pPr>
            <a:lvl2pPr>
              <a:buClr>
                <a:schemeClr val="accent1"/>
              </a:buClr>
              <a:defRPr sz="1500">
                <a:latin typeface="DIN Light" panose="02020500000000000000" pitchFamily="18" charset="0"/>
              </a:defRPr>
            </a:lvl2pPr>
            <a:lvl3pPr>
              <a:buClr>
                <a:schemeClr val="accent1"/>
              </a:buClr>
              <a:defRPr sz="1350">
                <a:latin typeface="DIN Light" panose="02020500000000000000" pitchFamily="18" charset="0"/>
              </a:defRPr>
            </a:lvl3pPr>
            <a:lvl4pPr>
              <a:buClr>
                <a:schemeClr val="accent1"/>
              </a:buClr>
              <a:defRPr sz="1200">
                <a:latin typeface="DIN Light" panose="02020500000000000000" pitchFamily="18" charset="0"/>
              </a:defRPr>
            </a:lvl4pPr>
            <a:lvl5pPr>
              <a:buClr>
                <a:schemeClr val="accent1"/>
              </a:buClr>
              <a:defRPr sz="1200">
                <a:latin typeface="DIN Light" panose="02020500000000000000" pitchFamily="18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89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03rd May 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Irish Embassy Presentation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1CA8B-ED65-8A45-BE42-0BF755DD8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76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191E21"/>
              </a:solidFill>
            </a:endParaRPr>
          </a:p>
        </p:txBody>
      </p:sp>
      <p:pic>
        <p:nvPicPr>
          <p:cNvPr id="7" name="Picture 6" descr="MASTER_LOGO white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54"/>
          <a:stretch/>
        </p:blipFill>
        <p:spPr>
          <a:xfrm>
            <a:off x="3363807" y="2637911"/>
            <a:ext cx="2236894" cy="236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58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03rd May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Irish Embassy Presentation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1CA8B-ED65-8A45-BE42-0BF755DD80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12234"/>
          </a:xfrm>
        </p:spPr>
        <p:txBody>
          <a:bodyPr/>
          <a:lstStyle>
            <a:lvl1pPr>
              <a:buClr>
                <a:schemeClr val="tx2"/>
              </a:buClr>
              <a:defRPr sz="2400">
                <a:latin typeface="DIN Light" panose="02020500000000000000" pitchFamily="18" charset="0"/>
              </a:defRPr>
            </a:lvl1pPr>
            <a:lvl2pPr>
              <a:buClr>
                <a:schemeClr val="accent1"/>
              </a:buClr>
              <a:defRPr sz="2100">
                <a:latin typeface="DIN Light" panose="02020500000000000000" pitchFamily="18" charset="0"/>
              </a:defRPr>
            </a:lvl2pPr>
            <a:lvl3pPr>
              <a:buClr>
                <a:schemeClr val="accent1"/>
              </a:buClr>
              <a:defRPr sz="1800">
                <a:latin typeface="DIN Light" panose="02020500000000000000" pitchFamily="18" charset="0"/>
              </a:defRPr>
            </a:lvl3pPr>
            <a:lvl4pPr>
              <a:buClr>
                <a:schemeClr val="accent1"/>
              </a:buClr>
              <a:defRPr sz="1500">
                <a:latin typeface="DIN Light" panose="02020500000000000000" pitchFamily="18" charset="0"/>
              </a:defRPr>
            </a:lvl4pPr>
            <a:lvl5pPr>
              <a:buClr>
                <a:schemeClr val="accent1"/>
              </a:buClr>
              <a:defRPr sz="1500">
                <a:latin typeface="DIN Light" panose="02020500000000000000" pitchFamily="18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350183"/>
          </a:xfrm>
        </p:spPr>
        <p:txBody>
          <a:bodyPr/>
          <a:lstStyle>
            <a:lvl1pPr marL="0" indent="0">
              <a:buNone/>
              <a:defRPr sz="1050">
                <a:latin typeface="DIN Light" panose="02020500000000000000" pitchFamily="18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9822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>
            <a:alphaModFix amt="4000"/>
          </a:blip>
          <a:stretch>
            <a:fillRect/>
          </a:stretch>
        </p:blipFill>
        <p:spPr>
          <a:xfrm>
            <a:off x="-1" y="747021"/>
            <a:ext cx="5552509" cy="605474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865578"/>
            <a:ext cx="9144000" cy="99242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6912"/>
            <a:ext cx="8229600" cy="8910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558"/>
            <a:ext cx="8229600" cy="4489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chemeClr val="tx2"/>
              </a:buClr>
            </a:pPr>
            <a:r>
              <a:rPr lang="en-US"/>
              <a:t>Edit Master text styles</a:t>
            </a:r>
          </a:p>
          <a:p>
            <a:pPr lvl="1">
              <a:buClr>
                <a:schemeClr val="tx2"/>
              </a:buClr>
            </a:pPr>
            <a:r>
              <a:rPr lang="en-US"/>
              <a:t>Second level</a:t>
            </a:r>
          </a:p>
          <a:p>
            <a:pPr lvl="2">
              <a:buClr>
                <a:schemeClr val="tx2"/>
              </a:buClr>
            </a:pPr>
            <a:r>
              <a:rPr lang="en-US"/>
              <a:t>Third level</a:t>
            </a:r>
          </a:p>
          <a:p>
            <a:pPr lvl="3">
              <a:buClr>
                <a:schemeClr val="tx2"/>
              </a:buClr>
            </a:pPr>
            <a:r>
              <a:rPr lang="en-US"/>
              <a:t>Fourth level</a:t>
            </a:r>
          </a:p>
          <a:p>
            <a:pPr lvl="4">
              <a:buClr>
                <a:schemeClr val="tx2"/>
              </a:buClr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199" y="6356352"/>
            <a:ext cx="96520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525">
                <a:solidFill>
                  <a:schemeClr val="bg1"/>
                </a:solidFill>
                <a:latin typeface="DIN Light" panose="02020500000000000000" pitchFamily="18" charset="0"/>
                <a:cs typeface="Arial"/>
              </a:defRPr>
            </a:lvl1pPr>
          </a:lstStyle>
          <a:p>
            <a:r>
              <a:rPr lang="en-US"/>
              <a:t>03rd May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6079" y="6356352"/>
            <a:ext cx="2710535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525">
                <a:solidFill>
                  <a:schemeClr val="bg1"/>
                </a:solidFill>
                <a:latin typeface="DIN Light" panose="02020500000000000000" pitchFamily="18" charset="0"/>
                <a:cs typeface="Arial"/>
              </a:defRPr>
            </a:lvl1pPr>
          </a:lstStyle>
          <a:p>
            <a:r>
              <a:rPr lang="en-GB"/>
              <a:t>Irish Embassy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71597" y="6356352"/>
            <a:ext cx="595654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525">
                <a:solidFill>
                  <a:schemeClr val="bg1"/>
                </a:solidFill>
                <a:latin typeface="DIN Light" panose="02020500000000000000" pitchFamily="18" charset="0"/>
                <a:cs typeface="Arial"/>
              </a:defRPr>
            </a:lvl1pPr>
          </a:lstStyle>
          <a:p>
            <a:fld id="{1F81CA8B-ED65-8A45-BE42-0BF755DD80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MASTER_LOGO white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273" y="6078807"/>
            <a:ext cx="2160657" cy="6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36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/>
  <p:txStyles>
    <p:titleStyle>
      <a:lvl1pPr algn="l" defTabSz="342900" rtl="0" eaLnBrk="1" latinLnBrk="0" hangingPunct="1">
        <a:spcBef>
          <a:spcPct val="0"/>
        </a:spcBef>
        <a:buNone/>
        <a:defRPr lang="en-US" sz="2100" kern="1200" dirty="0">
          <a:solidFill>
            <a:schemeClr val="tx2"/>
          </a:solidFill>
          <a:latin typeface="Tiempo" panose="02020600000000020000" pitchFamily="18" charset="0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lang="en-GB" sz="1350" kern="1200" dirty="0" smtClean="0">
          <a:solidFill>
            <a:schemeClr val="accent1"/>
          </a:solidFill>
          <a:latin typeface="DIN Light" panose="02020500000000000000" pitchFamily="18" charset="0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lang="en-GB" sz="1350" kern="1200" dirty="0" smtClean="0">
          <a:solidFill>
            <a:schemeClr val="accent1"/>
          </a:solidFill>
          <a:latin typeface="DIN Light" panose="02020500000000000000" pitchFamily="18" charset="0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lang="en-GB" sz="1350" kern="1200" dirty="0" smtClean="0">
          <a:solidFill>
            <a:schemeClr val="accent1"/>
          </a:solidFill>
          <a:latin typeface="DIN Light" panose="02020500000000000000" pitchFamily="18" charset="0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lang="en-GB" sz="1350" kern="1200" dirty="0" smtClean="0">
          <a:solidFill>
            <a:schemeClr val="accent1"/>
          </a:solidFill>
          <a:latin typeface="DIN Light" panose="02020500000000000000" pitchFamily="18" charset="0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lang="en-US" sz="1350" kern="1200" dirty="0">
          <a:solidFill>
            <a:schemeClr val="accent1"/>
          </a:solidFill>
          <a:latin typeface="DIN Light" panose="02020500000000000000" pitchFamily="18" charset="0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485900" y="2957868"/>
            <a:ext cx="6099464" cy="659000"/>
          </a:xfrm>
        </p:spPr>
        <p:txBody>
          <a:bodyPr>
            <a:normAutofit fontScale="90000"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Accelerating Housing Delivery through the use of modern methods of construction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485900" y="5032209"/>
            <a:ext cx="5829300" cy="345763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May 2018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485901" y="4006850"/>
            <a:ext cx="5829300" cy="766679"/>
          </a:xfrm>
        </p:spPr>
        <p:txBody>
          <a:bodyPr vert="horz" lIns="68580" tIns="34290" rIns="68580" bIns="34290" rtlCol="0" anchor="t">
            <a:normAutofit fontScale="70000" lnSpcReduction="20000"/>
          </a:bodyPr>
          <a:lstStyle>
            <a:lvl1pPr>
              <a:defRPr lang="en-GB" sz="2800" dirty="0">
                <a:solidFill>
                  <a:schemeClr val="bg1"/>
                </a:solidFill>
                <a:latin typeface="Tiempo" panose="02020600000000020000" pitchFamily="18" charset="0"/>
                <a:ea typeface="+mj-ea"/>
              </a:defRPr>
            </a:lvl1pPr>
          </a:lstStyle>
          <a:p>
            <a:pPr lvl="0">
              <a:spcBef>
                <a:spcPct val="0"/>
              </a:spcBef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Embassy of Ireland </a:t>
            </a:r>
          </a:p>
          <a:p>
            <a:pPr lvl="0">
              <a:spcBef>
                <a:spcPct val="0"/>
              </a:spcBef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0"/>
              </a:spcBef>
              <a:buNone/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Michelle Hannah</a:t>
            </a:r>
          </a:p>
        </p:txBody>
      </p:sp>
    </p:spTree>
    <p:extLst>
      <p:ext uri="{BB962C8B-B14F-4D97-AF65-F5344CB8AC3E}">
        <p14:creationId xmlns:p14="http://schemas.microsoft.com/office/powerpoint/2010/main" val="194625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8B582-910A-4836-A6E0-F7A216B84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085" y="1072434"/>
            <a:ext cx="7687615" cy="668261"/>
          </a:xfrm>
        </p:spPr>
        <p:txBody>
          <a:bodyPr/>
          <a:lstStyle/>
          <a:p>
            <a:r>
              <a:rPr lang="en-GB" dirty="0">
                <a:latin typeface="Times New Roman" panose="02020603050405020304" pitchFamily="18" charset="0"/>
              </a:rPr>
              <a:t>Procurement Challenge</a:t>
            </a:r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A6904692-FBEF-4F47-9B2F-B8E6D6C4E581}"/>
              </a:ext>
            </a:extLst>
          </p:cNvPr>
          <p:cNvSpPr/>
          <p:nvPr/>
        </p:nvSpPr>
        <p:spPr>
          <a:xfrm>
            <a:off x="933257" y="2256414"/>
            <a:ext cx="2168820" cy="1669866"/>
          </a:xfrm>
          <a:prstGeom prst="hexagon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Existing procurement rules</a:t>
            </a:r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95AD094D-B27D-43E3-8A67-6AE742ABDB48}"/>
              </a:ext>
            </a:extLst>
          </p:cNvPr>
          <p:cNvSpPr/>
          <p:nvPr/>
        </p:nvSpPr>
        <p:spPr>
          <a:xfrm>
            <a:off x="2694804" y="3096022"/>
            <a:ext cx="2168820" cy="1669868"/>
          </a:xfrm>
          <a:prstGeom prst="hexagon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Single Stage Design and Build</a:t>
            </a:r>
          </a:p>
        </p:txBody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id="{1524E558-614B-41C7-B120-D65F4AAD7B31}"/>
              </a:ext>
            </a:extLst>
          </p:cNvPr>
          <p:cNvSpPr/>
          <p:nvPr/>
        </p:nvSpPr>
        <p:spPr>
          <a:xfrm>
            <a:off x="4456351" y="2247327"/>
            <a:ext cx="2168820" cy="1669870"/>
          </a:xfrm>
          <a:prstGeom prst="hexagon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Price vs Quality scoring mechanisms</a:t>
            </a:r>
          </a:p>
        </p:txBody>
      </p:sp>
      <p:sp>
        <p:nvSpPr>
          <p:cNvPr id="26" name="Hexagon 25">
            <a:extLst>
              <a:ext uri="{FF2B5EF4-FFF2-40B4-BE49-F238E27FC236}">
                <a16:creationId xmlns:a16="http://schemas.microsoft.com/office/drawing/2014/main" id="{E39A1B15-1CFD-4680-9EAB-630EA3B12FDA}"/>
              </a:ext>
            </a:extLst>
          </p:cNvPr>
          <p:cNvSpPr/>
          <p:nvPr/>
        </p:nvSpPr>
        <p:spPr>
          <a:xfrm>
            <a:off x="933257" y="3944719"/>
            <a:ext cx="2168820" cy="1669866"/>
          </a:xfrm>
          <a:prstGeom prst="hexagon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Contract size </a:t>
            </a:r>
          </a:p>
        </p:txBody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72E02CE1-00EA-4E5C-B89B-C62A7B87079A}"/>
              </a:ext>
            </a:extLst>
          </p:cNvPr>
          <p:cNvSpPr/>
          <p:nvPr/>
        </p:nvSpPr>
        <p:spPr>
          <a:xfrm>
            <a:off x="4450104" y="3930957"/>
            <a:ext cx="2168820" cy="1669866"/>
          </a:xfrm>
          <a:prstGeom prst="hexagon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Single point of ownership</a:t>
            </a:r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DDBE62B3-F1E1-4938-A236-24628F1EB522}"/>
              </a:ext>
            </a:extLst>
          </p:cNvPr>
          <p:cNvSpPr/>
          <p:nvPr/>
        </p:nvSpPr>
        <p:spPr>
          <a:xfrm>
            <a:off x="6205404" y="3072910"/>
            <a:ext cx="2168820" cy="1669866"/>
          </a:xfrm>
          <a:prstGeom prst="hexagon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Upfront payments / Vesting</a:t>
            </a:r>
          </a:p>
        </p:txBody>
      </p:sp>
      <p:sp>
        <p:nvSpPr>
          <p:cNvPr id="32" name="Hexagon 31">
            <a:extLst>
              <a:ext uri="{FF2B5EF4-FFF2-40B4-BE49-F238E27FC236}">
                <a16:creationId xmlns:a16="http://schemas.microsoft.com/office/drawing/2014/main" id="{C88B1049-61BF-403B-A168-63DCFB1D9B7D}"/>
              </a:ext>
            </a:extLst>
          </p:cNvPr>
          <p:cNvSpPr/>
          <p:nvPr/>
        </p:nvSpPr>
        <p:spPr>
          <a:xfrm>
            <a:off x="6205404" y="1379928"/>
            <a:ext cx="2168820" cy="1669870"/>
          </a:xfrm>
          <a:prstGeom prst="hexagon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Early engagement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1D9EFE9-1D76-44F0-9C1E-6B01F739BDB1}"/>
              </a:ext>
            </a:extLst>
          </p:cNvPr>
          <p:cNvSpPr/>
          <p:nvPr/>
        </p:nvSpPr>
        <p:spPr>
          <a:xfrm>
            <a:off x="961085" y="1571915"/>
            <a:ext cx="6927481" cy="4425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buClr>
                <a:schemeClr val="tx2"/>
              </a:buClr>
            </a:pP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‘square peg, round hole’ conundrum. </a:t>
            </a:r>
          </a:p>
        </p:txBody>
      </p:sp>
      <p:sp>
        <p:nvSpPr>
          <p:cNvPr id="34" name="Footer Placeholder 3">
            <a:extLst>
              <a:ext uri="{FF2B5EF4-FFF2-40B4-BE49-F238E27FC236}">
                <a16:creationId xmlns:a16="http://schemas.microsoft.com/office/drawing/2014/main" id="{3F1FA2DB-2914-4961-9FCD-56ADA8E4F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6999" y="6356352"/>
            <a:ext cx="2710535" cy="365125"/>
          </a:xfrm>
        </p:spPr>
        <p:txBody>
          <a:bodyPr/>
          <a:lstStyle/>
          <a:p>
            <a:r>
              <a:rPr lang="en-GB" sz="1000" dirty="0">
                <a:latin typeface="Calibri Light" panose="020F0302020204030204" pitchFamily="34" charset="0"/>
              </a:rPr>
              <a:t>Irish Embassy Presentation</a:t>
            </a:r>
            <a:endParaRPr lang="en-US" sz="1000" dirty="0">
              <a:latin typeface="Calibri Light" panose="020F0302020204030204" pitchFamily="34" charset="0"/>
            </a:endParaRPr>
          </a:p>
        </p:txBody>
      </p:sp>
      <p:sp>
        <p:nvSpPr>
          <p:cNvPr id="35" name="Date Placeholder 5">
            <a:extLst>
              <a:ext uri="{FF2B5EF4-FFF2-40B4-BE49-F238E27FC236}">
                <a16:creationId xmlns:a16="http://schemas.microsoft.com/office/drawing/2014/main" id="{EC4C7CA5-DAC2-446B-AC17-B73C803F57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199" y="6356352"/>
            <a:ext cx="1119800" cy="365125"/>
          </a:xfrm>
        </p:spPr>
        <p:txBody>
          <a:bodyPr/>
          <a:lstStyle/>
          <a:p>
            <a:r>
              <a:rPr lang="en-US" sz="1000" dirty="0">
                <a:latin typeface="Calibri Light" panose="020F0302020204030204" pitchFamily="34" charset="0"/>
              </a:rPr>
              <a:t>03rd May 2018</a:t>
            </a:r>
          </a:p>
        </p:txBody>
      </p:sp>
    </p:spTree>
    <p:extLst>
      <p:ext uri="{BB962C8B-B14F-4D97-AF65-F5344CB8AC3E}">
        <p14:creationId xmlns:p14="http://schemas.microsoft.com/office/powerpoint/2010/main" val="1637530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8B582-910A-4836-A6E0-F7A216B84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085" y="1072434"/>
            <a:ext cx="7687615" cy="668261"/>
          </a:xfrm>
        </p:spPr>
        <p:txBody>
          <a:bodyPr/>
          <a:lstStyle/>
          <a:p>
            <a:r>
              <a:rPr lang="en-GB" dirty="0">
                <a:latin typeface="Times New Roman" panose="02020603050405020304" pitchFamily="18" charset="0"/>
              </a:rPr>
              <a:t>System Agnostic?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A179771-F17B-4971-9603-768D53E8094D}"/>
              </a:ext>
            </a:extLst>
          </p:cNvPr>
          <p:cNvSpPr/>
          <p:nvPr/>
        </p:nvSpPr>
        <p:spPr>
          <a:xfrm>
            <a:off x="1038035" y="1464606"/>
            <a:ext cx="6927481" cy="13700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650" dirty="0">
                <a:latin typeface="Calibri Light" panose="020F0302020204030204" pitchFamily="34" charset="0"/>
                <a:cs typeface="Calibri Light" panose="020F0302020204030204" pitchFamily="34" charset="0"/>
              </a:rPr>
              <a:t>Manufacturer specific design “unique”? 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165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650" dirty="0">
                <a:latin typeface="Calibri Light" panose="020F0302020204030204" pitchFamily="34" charset="0"/>
                <a:cs typeface="Calibri Light" panose="020F0302020204030204" pitchFamily="34" charset="0"/>
              </a:rPr>
              <a:t>Standardisation and rationalisation – creating an holistic approach?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165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93A26A5-8D00-4903-A133-5EAF1797AFD9}"/>
              </a:ext>
            </a:extLst>
          </p:cNvPr>
          <p:cNvSpPr/>
          <p:nvPr/>
        </p:nvSpPr>
        <p:spPr>
          <a:xfrm>
            <a:off x="961084" y="2829302"/>
            <a:ext cx="7687615" cy="795020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“Making design for manufacturer simpler to support an increase in precision manufactured homes.”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7614A0-C640-4ECC-BF67-ED961E20C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036" y="3878919"/>
            <a:ext cx="2951998" cy="1514475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E90A731-31A9-4111-A8BA-8B4B8AF0E143}"/>
              </a:ext>
            </a:extLst>
          </p:cNvPr>
          <p:cNvSpPr/>
          <p:nvPr/>
        </p:nvSpPr>
        <p:spPr>
          <a:xfrm>
            <a:off x="5290457" y="3891850"/>
            <a:ext cx="3494731" cy="16877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Funders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Designers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Constructors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Developers (public and private)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Owners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Occupiers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A35F289-D440-4DED-B3E3-229F31575F10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3990034" y="4180115"/>
            <a:ext cx="1300423" cy="4560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37E352D-84BB-42FE-BB06-9151A50777E2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3990034" y="4358641"/>
            <a:ext cx="1300423" cy="2775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AC4B78A-ED98-4FBD-A83A-C9F946F3243C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3990034" y="4610031"/>
            <a:ext cx="1300423" cy="261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9C8A4E7-AD46-4E55-A24C-9500BF6DE3C8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3990034" y="4636157"/>
            <a:ext cx="1300423" cy="1991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ADDCA01-7F7C-4C19-A1DA-ACB65A21BBAE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3990034" y="4636157"/>
            <a:ext cx="1300423" cy="4299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CF735FF-FF46-407C-965E-8B906F89C9D0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3990034" y="4636157"/>
            <a:ext cx="1300423" cy="6084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Footer Placeholder 3">
            <a:extLst>
              <a:ext uri="{FF2B5EF4-FFF2-40B4-BE49-F238E27FC236}">
                <a16:creationId xmlns:a16="http://schemas.microsoft.com/office/drawing/2014/main" id="{C5E28763-5590-46E1-A3C3-8C8736594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6999" y="6356352"/>
            <a:ext cx="2710535" cy="365125"/>
          </a:xfrm>
        </p:spPr>
        <p:txBody>
          <a:bodyPr/>
          <a:lstStyle/>
          <a:p>
            <a:r>
              <a:rPr lang="en-GB" sz="1000" dirty="0">
                <a:latin typeface="Calibri Light" panose="020F0302020204030204" pitchFamily="34" charset="0"/>
              </a:rPr>
              <a:t>Irish Embassy Presentation</a:t>
            </a:r>
            <a:endParaRPr lang="en-US" sz="1000" dirty="0">
              <a:latin typeface="Calibri Light" panose="020F0302020204030204" pitchFamily="34" charset="0"/>
            </a:endParaRPr>
          </a:p>
        </p:txBody>
      </p:sp>
      <p:sp>
        <p:nvSpPr>
          <p:cNvPr id="54" name="Date Placeholder 5">
            <a:extLst>
              <a:ext uri="{FF2B5EF4-FFF2-40B4-BE49-F238E27FC236}">
                <a16:creationId xmlns:a16="http://schemas.microsoft.com/office/drawing/2014/main" id="{417D5D86-12BB-49FD-8388-908FD0FB24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199" y="6356352"/>
            <a:ext cx="1119800" cy="365125"/>
          </a:xfrm>
        </p:spPr>
        <p:txBody>
          <a:bodyPr/>
          <a:lstStyle/>
          <a:p>
            <a:r>
              <a:rPr lang="en-US" sz="1000" dirty="0">
                <a:latin typeface="Calibri Light" panose="020F0302020204030204" pitchFamily="34" charset="0"/>
              </a:rPr>
              <a:t>03rd May 2018</a:t>
            </a:r>
          </a:p>
        </p:txBody>
      </p:sp>
    </p:spTree>
    <p:extLst>
      <p:ext uri="{BB962C8B-B14F-4D97-AF65-F5344CB8AC3E}">
        <p14:creationId xmlns:p14="http://schemas.microsoft.com/office/powerpoint/2010/main" val="3677535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E51D492-C648-4E07-B124-7F5BF5524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3975" y="4114730"/>
            <a:ext cx="2125537" cy="14456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E8B582-910A-4836-A6E0-F7A216B84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085" y="1072434"/>
            <a:ext cx="7687615" cy="668261"/>
          </a:xfrm>
        </p:spPr>
        <p:txBody>
          <a:bodyPr/>
          <a:lstStyle/>
          <a:p>
            <a:r>
              <a:rPr lang="en-GB" dirty="0">
                <a:latin typeface="Times New Roman" panose="02020603050405020304" pitchFamily="18" charset="0"/>
              </a:rPr>
              <a:t>Warranty Challenge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A179771-F17B-4971-9603-768D53E8094D}"/>
              </a:ext>
            </a:extLst>
          </p:cNvPr>
          <p:cNvSpPr/>
          <p:nvPr/>
        </p:nvSpPr>
        <p:spPr>
          <a:xfrm>
            <a:off x="1038035" y="1464606"/>
            <a:ext cx="6927481" cy="16020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650" dirty="0">
                <a:latin typeface="Calibri Light" panose="020F0302020204030204" pitchFamily="34" charset="0"/>
                <a:cs typeface="Calibri Light" panose="020F0302020204030204" pitchFamily="34" charset="0"/>
              </a:rPr>
              <a:t>Assurance vs Insurance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165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650" dirty="0">
                <a:latin typeface="Calibri Light" panose="020F0302020204030204" pitchFamily="34" charset="0"/>
                <a:cs typeface="Calibri Light" panose="020F0302020204030204" pitchFamily="34" charset="0"/>
              </a:rPr>
              <a:t>Standards and accreditations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165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650" dirty="0">
                <a:latin typeface="Calibri Light" panose="020F0302020204030204" pitchFamily="34" charset="0"/>
                <a:cs typeface="Calibri Light" panose="020F0302020204030204" pitchFamily="34" charset="0"/>
              </a:rPr>
              <a:t>MHCLG working group on creating a scheme with commonality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4E13C0-990E-40E7-8DEF-24236BEED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520" y="3795750"/>
            <a:ext cx="2238375" cy="1143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30F3786-6F66-4297-ABDF-0FB441991E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4973" y="3413097"/>
            <a:ext cx="1681787" cy="111915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5791675A-DBA9-45AF-B810-39FF7C8D63DB}"/>
              </a:ext>
            </a:extLst>
          </p:cNvPr>
          <p:cNvSpPr/>
          <p:nvPr/>
        </p:nvSpPr>
        <p:spPr>
          <a:xfrm>
            <a:off x="1020786" y="3157501"/>
            <a:ext cx="3392114" cy="249372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A5B060-7D2B-451D-8DE0-CA69BA1B99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0360" y="4004092"/>
            <a:ext cx="1486465" cy="11191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8CEA4B-1CA0-4B9E-B200-F6E727723E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9715" y="3185590"/>
            <a:ext cx="1307919" cy="1307919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D28A0F5A-8A73-4088-8765-6F781567BE51}"/>
              </a:ext>
            </a:extLst>
          </p:cNvPr>
          <p:cNvSpPr/>
          <p:nvPr/>
        </p:nvSpPr>
        <p:spPr>
          <a:xfrm>
            <a:off x="5043681" y="3173404"/>
            <a:ext cx="3392114" cy="249372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Left-Right 15">
            <a:extLst>
              <a:ext uri="{FF2B5EF4-FFF2-40B4-BE49-F238E27FC236}">
                <a16:creationId xmlns:a16="http://schemas.microsoft.com/office/drawing/2014/main" id="{730056C9-BF3D-4956-8097-7D824C5A2530}"/>
              </a:ext>
            </a:extLst>
          </p:cNvPr>
          <p:cNvSpPr/>
          <p:nvPr/>
        </p:nvSpPr>
        <p:spPr>
          <a:xfrm>
            <a:off x="4071597" y="4137403"/>
            <a:ext cx="1307919" cy="627700"/>
          </a:xfrm>
          <a:prstGeom prst="left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ooter Placeholder 3">
            <a:extLst>
              <a:ext uri="{FF2B5EF4-FFF2-40B4-BE49-F238E27FC236}">
                <a16:creationId xmlns:a16="http://schemas.microsoft.com/office/drawing/2014/main" id="{944BDD29-3C53-40EE-BB3F-8EF2AE83F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6999" y="6356352"/>
            <a:ext cx="2710535" cy="365125"/>
          </a:xfrm>
        </p:spPr>
        <p:txBody>
          <a:bodyPr/>
          <a:lstStyle/>
          <a:p>
            <a:r>
              <a:rPr lang="en-GB" sz="1000" dirty="0">
                <a:latin typeface="Calibri Light" panose="020F0302020204030204" pitchFamily="34" charset="0"/>
              </a:rPr>
              <a:t>Irish Embassy Presentation</a:t>
            </a:r>
            <a:endParaRPr lang="en-US" sz="1000" dirty="0">
              <a:latin typeface="Calibri Light" panose="020F0302020204030204" pitchFamily="34" charset="0"/>
            </a:endParaRPr>
          </a:p>
        </p:txBody>
      </p:sp>
      <p:sp>
        <p:nvSpPr>
          <p:cNvPr id="32" name="Date Placeholder 5">
            <a:extLst>
              <a:ext uri="{FF2B5EF4-FFF2-40B4-BE49-F238E27FC236}">
                <a16:creationId xmlns:a16="http://schemas.microsoft.com/office/drawing/2014/main" id="{A5E00AD8-5D30-435D-889B-DEBE3B579E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199" y="6356352"/>
            <a:ext cx="1119800" cy="365125"/>
          </a:xfrm>
        </p:spPr>
        <p:txBody>
          <a:bodyPr/>
          <a:lstStyle/>
          <a:p>
            <a:r>
              <a:rPr lang="en-US" sz="1000" dirty="0">
                <a:latin typeface="Calibri Light" panose="020F0302020204030204" pitchFamily="34" charset="0"/>
              </a:rPr>
              <a:t>03rd May 2018</a:t>
            </a:r>
          </a:p>
        </p:txBody>
      </p:sp>
    </p:spTree>
    <p:extLst>
      <p:ext uri="{BB962C8B-B14F-4D97-AF65-F5344CB8AC3E}">
        <p14:creationId xmlns:p14="http://schemas.microsoft.com/office/powerpoint/2010/main" val="3278640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8B582-910A-4836-A6E0-F7A216B84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085" y="1072434"/>
            <a:ext cx="7687615" cy="668261"/>
          </a:xfrm>
        </p:spPr>
        <p:txBody>
          <a:bodyPr/>
          <a:lstStyle/>
          <a:p>
            <a:r>
              <a:rPr lang="en-GB" dirty="0">
                <a:latin typeface="Times New Roman" panose="02020603050405020304" pitchFamily="18" charset="0"/>
              </a:rPr>
              <a:t>Opportunities for Diversifying and Accelerating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32E3D7F-0E45-43A4-AE06-13D540C024B2}"/>
              </a:ext>
            </a:extLst>
          </p:cNvPr>
          <p:cNvSpPr/>
          <p:nvPr/>
        </p:nvSpPr>
        <p:spPr>
          <a:xfrm>
            <a:off x="961085" y="1662091"/>
            <a:ext cx="2004365" cy="1041401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Local Authority Self Delivery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5C7D768-7782-48B0-8EEF-2A7B5D1144DD}"/>
              </a:ext>
            </a:extLst>
          </p:cNvPr>
          <p:cNvSpPr/>
          <p:nvPr/>
        </p:nvSpPr>
        <p:spPr>
          <a:xfrm>
            <a:off x="961085" y="2861839"/>
            <a:ext cx="2004365" cy="1041401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Build to Rent &amp; Affordable Housing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AD0B5CAD-9925-4969-9B15-CEE09F26D1C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067050" y="1682749"/>
            <a:ext cx="5581650" cy="1041401"/>
          </a:xfrm>
        </p:spPr>
        <p:txBody>
          <a:bodyPr/>
          <a:lstStyle/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Ability to demonstrate turnkey capabilities and experience</a:t>
            </a:r>
          </a:p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Potential for pipeline demand certainty</a:t>
            </a:r>
          </a:p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Need for acceleration and standardisation</a:t>
            </a:r>
          </a:p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Accreditation and warranty will be critical</a:t>
            </a:r>
          </a:p>
          <a:p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142E5C1-DF19-48B3-875C-4F834086249F}"/>
              </a:ext>
            </a:extLst>
          </p:cNvPr>
          <p:cNvSpPr/>
          <p:nvPr/>
        </p:nvSpPr>
        <p:spPr>
          <a:xfrm>
            <a:off x="961085" y="4061588"/>
            <a:ext cx="2004365" cy="1041401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Client Collaboration and Partnership</a:t>
            </a:r>
          </a:p>
        </p:txBody>
      </p:sp>
      <p:sp>
        <p:nvSpPr>
          <p:cNvPr id="18" name="Content Placeholder 11">
            <a:extLst>
              <a:ext uri="{FF2B5EF4-FFF2-40B4-BE49-F238E27FC236}">
                <a16:creationId xmlns:a16="http://schemas.microsoft.com/office/drawing/2014/main" id="{25749EA4-8A35-4B2B-A7FF-19FBC8A059CC}"/>
              </a:ext>
            </a:extLst>
          </p:cNvPr>
          <p:cNvSpPr txBox="1">
            <a:spLocks/>
          </p:cNvSpPr>
          <p:nvPr/>
        </p:nvSpPr>
        <p:spPr>
          <a:xfrm>
            <a:off x="3067050" y="3019783"/>
            <a:ext cx="5645150" cy="104140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lang="en-GB" sz="1800" kern="1200">
                <a:solidFill>
                  <a:schemeClr val="accent1"/>
                </a:solidFill>
                <a:latin typeface="DIN Light" panose="02020500000000000000" pitchFamily="18" charset="0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lang="en-GB" sz="1800" kern="1200">
                <a:solidFill>
                  <a:schemeClr val="accent1"/>
                </a:solidFill>
                <a:latin typeface="DIN Light" panose="02020500000000000000" pitchFamily="18" charset="0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lang="en-GB" sz="1800" kern="1200">
                <a:solidFill>
                  <a:schemeClr val="accent1"/>
                </a:solidFill>
                <a:latin typeface="DIN Light" panose="02020500000000000000" pitchFamily="18" charset="0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lang="en-GB" sz="1800" kern="1200">
                <a:solidFill>
                  <a:schemeClr val="accent1"/>
                </a:solidFill>
                <a:latin typeface="DIN Light" panose="02020500000000000000" pitchFamily="18" charset="0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»"/>
              <a:defRPr lang="en-US" sz="1800" kern="1200">
                <a:solidFill>
                  <a:schemeClr val="accent1"/>
                </a:solidFill>
                <a:latin typeface="DIN Light" panose="02020500000000000000" pitchFamily="18" charset="0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50" dirty="0">
                <a:latin typeface="Calibri Light" panose="020F0302020204030204" pitchFamily="34" charset="0"/>
                <a:cs typeface="Calibri Light" panose="020F0302020204030204" pitchFamily="34" charset="0"/>
              </a:rPr>
              <a:t>Standardised design aligned to improving the operational strategy</a:t>
            </a:r>
          </a:p>
          <a:p>
            <a:r>
              <a:rPr lang="en-GB" sz="1350" dirty="0">
                <a:latin typeface="Calibri Light" panose="020F0302020204030204" pitchFamily="34" charset="0"/>
                <a:cs typeface="Calibri Light" panose="020F0302020204030204" pitchFamily="34" charset="0"/>
              </a:rPr>
              <a:t>Benefit from early receipts</a:t>
            </a:r>
          </a:p>
          <a:p>
            <a:r>
              <a:rPr lang="en-GB" sz="1350" dirty="0">
                <a:latin typeface="Calibri Light" panose="020F0302020204030204" pitchFamily="34" charset="0"/>
                <a:cs typeface="Calibri Light" panose="020F0302020204030204" pitchFamily="34" charset="0"/>
              </a:rPr>
              <a:t>Market sale is not excluded</a:t>
            </a:r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41B21A9F-4764-4C1F-88F7-3A88C7C15DDD}"/>
              </a:ext>
            </a:extLst>
          </p:cNvPr>
          <p:cNvSpPr txBox="1">
            <a:spLocks/>
          </p:cNvSpPr>
          <p:nvPr/>
        </p:nvSpPr>
        <p:spPr>
          <a:xfrm>
            <a:off x="3067050" y="4088194"/>
            <a:ext cx="5645150" cy="104140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lang="en-GB" sz="1800" kern="1200">
                <a:solidFill>
                  <a:schemeClr val="accent1"/>
                </a:solidFill>
                <a:latin typeface="DIN Light" panose="02020500000000000000" pitchFamily="18" charset="0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lang="en-GB" sz="1800" kern="1200">
                <a:solidFill>
                  <a:schemeClr val="accent1"/>
                </a:solidFill>
                <a:latin typeface="DIN Light" panose="02020500000000000000" pitchFamily="18" charset="0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lang="en-GB" sz="1800" kern="1200">
                <a:solidFill>
                  <a:schemeClr val="accent1"/>
                </a:solidFill>
                <a:latin typeface="DIN Light" panose="02020500000000000000" pitchFamily="18" charset="0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lang="en-GB" sz="1800" kern="1200">
                <a:solidFill>
                  <a:schemeClr val="accent1"/>
                </a:solidFill>
                <a:latin typeface="DIN Light" panose="02020500000000000000" pitchFamily="18" charset="0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»"/>
              <a:defRPr lang="en-US" sz="1800" kern="1200">
                <a:solidFill>
                  <a:schemeClr val="accent1"/>
                </a:solidFill>
                <a:latin typeface="DIN Light" panose="02020500000000000000" pitchFamily="18" charset="0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50" dirty="0">
                <a:latin typeface="Calibri Light" panose="020F0302020204030204" pitchFamily="34" charset="0"/>
                <a:cs typeface="Calibri Light" panose="020F0302020204030204" pitchFamily="34" charset="0"/>
              </a:rPr>
              <a:t>Local Authority / Housing Associations</a:t>
            </a:r>
          </a:p>
          <a:p>
            <a:r>
              <a:rPr lang="en-GB" sz="1350" dirty="0">
                <a:latin typeface="Calibri Light" panose="020F0302020204030204" pitchFamily="34" charset="0"/>
                <a:cs typeface="Calibri Light" panose="020F0302020204030204" pitchFamily="34" charset="0"/>
              </a:rPr>
              <a:t>Not system ‘wedded’ – opportunities for more than one factory</a:t>
            </a:r>
          </a:p>
          <a:p>
            <a:r>
              <a:rPr lang="en-GB" sz="1350" dirty="0">
                <a:latin typeface="Calibri Light" panose="020F0302020204030204" pitchFamily="34" charset="0"/>
                <a:cs typeface="Calibri Light" panose="020F0302020204030204" pitchFamily="34" charset="0"/>
              </a:rPr>
              <a:t>Client custom design flexibility (finishes, cladding etc)</a:t>
            </a:r>
          </a:p>
          <a:p>
            <a:pPr marL="0" indent="0">
              <a:buNone/>
            </a:pPr>
            <a:endParaRPr lang="en-GB" sz="135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GB" sz="135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GB" sz="135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2B043FBE-CFC3-467F-B464-62FC9988B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6999" y="6356352"/>
            <a:ext cx="2710535" cy="365125"/>
          </a:xfrm>
        </p:spPr>
        <p:txBody>
          <a:bodyPr/>
          <a:lstStyle/>
          <a:p>
            <a:r>
              <a:rPr lang="en-GB" sz="1000" dirty="0">
                <a:latin typeface="Calibri Light" panose="020F0302020204030204" pitchFamily="34" charset="0"/>
              </a:rPr>
              <a:t>Irish Embassy Presentation</a:t>
            </a:r>
            <a:endParaRPr lang="en-US" sz="1000" dirty="0">
              <a:latin typeface="Calibri Light" panose="020F0302020204030204" pitchFamily="34" charset="0"/>
            </a:endParaRPr>
          </a:p>
        </p:txBody>
      </p:sp>
      <p:sp>
        <p:nvSpPr>
          <p:cNvPr id="14" name="Date Placeholder 5">
            <a:extLst>
              <a:ext uri="{FF2B5EF4-FFF2-40B4-BE49-F238E27FC236}">
                <a16:creationId xmlns:a16="http://schemas.microsoft.com/office/drawing/2014/main" id="{122B7F91-2D17-4A30-9304-7C8F244AD3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199" y="6356352"/>
            <a:ext cx="1119800" cy="365125"/>
          </a:xfrm>
        </p:spPr>
        <p:txBody>
          <a:bodyPr/>
          <a:lstStyle/>
          <a:p>
            <a:r>
              <a:rPr lang="en-US" sz="1000" dirty="0">
                <a:latin typeface="Calibri Light" panose="020F0302020204030204" pitchFamily="34" charset="0"/>
              </a:rPr>
              <a:t>03rd May 2018</a:t>
            </a:r>
          </a:p>
        </p:txBody>
      </p:sp>
    </p:spTree>
    <p:extLst>
      <p:ext uri="{BB962C8B-B14F-4D97-AF65-F5344CB8AC3E}">
        <p14:creationId xmlns:p14="http://schemas.microsoft.com/office/powerpoint/2010/main" val="2075158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8B582-910A-4836-A6E0-F7A216B84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650" y="1072434"/>
            <a:ext cx="7766050" cy="668261"/>
          </a:xfrm>
        </p:spPr>
        <p:txBody>
          <a:bodyPr/>
          <a:lstStyle/>
          <a:p>
            <a:r>
              <a:rPr lang="en-GB" dirty="0"/>
              <a:t>Volumetric Modular Delivery Models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A0ECFCA-55CB-4702-8574-F7DFD8035E8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39801" y="2500630"/>
            <a:ext cx="7708900" cy="2433320"/>
          </a:xfrm>
        </p:spPr>
        <p:txBody>
          <a:bodyPr/>
          <a:lstStyle/>
          <a:p>
            <a:r>
              <a:rPr lang="en-GB" dirty="0"/>
              <a:t>Clients that want a full turnkey solution with a single point of ownership</a:t>
            </a:r>
          </a:p>
          <a:p>
            <a:endParaRPr lang="en-GB" dirty="0"/>
          </a:p>
          <a:p>
            <a:r>
              <a:rPr lang="en-GB" dirty="0"/>
              <a:t>Sub-contractor delivery model creates unnecessary profit-on-profit</a:t>
            </a:r>
          </a:p>
          <a:p>
            <a:endParaRPr lang="en-GB" dirty="0"/>
          </a:p>
          <a:p>
            <a:r>
              <a:rPr lang="en-GB" dirty="0"/>
              <a:t>Sub-contractor delivery model creates additional construction risk pricing</a:t>
            </a:r>
          </a:p>
          <a:p>
            <a:endParaRPr lang="en-GB" dirty="0"/>
          </a:p>
          <a:p>
            <a:r>
              <a:rPr lang="en-GB" dirty="0"/>
              <a:t>Lack of main contractor interest from construction industry – unfamiliar, insufficient profit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44EF2D-BECA-441F-9538-1845E745FED7}"/>
              </a:ext>
            </a:extLst>
          </p:cNvPr>
          <p:cNvSpPr txBox="1">
            <a:spLocks/>
          </p:cNvSpPr>
          <p:nvPr/>
        </p:nvSpPr>
        <p:spPr>
          <a:xfrm>
            <a:off x="1022350" y="1793397"/>
            <a:ext cx="7626350" cy="361952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800" kern="1200" dirty="0">
                <a:solidFill>
                  <a:schemeClr val="tx2"/>
                </a:solidFill>
                <a:latin typeface="Tiempo" panose="02020600000000020000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GB" sz="18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The age of the Manufacturer as the Main Contractor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5CB66B91-5BBF-4BF8-9D33-B7D37D39D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6999" y="6356352"/>
            <a:ext cx="2710535" cy="365125"/>
          </a:xfrm>
        </p:spPr>
        <p:txBody>
          <a:bodyPr/>
          <a:lstStyle/>
          <a:p>
            <a:r>
              <a:rPr lang="en-GB" sz="1000" dirty="0">
                <a:latin typeface="Calibri Light" panose="020F0302020204030204" pitchFamily="34" charset="0"/>
              </a:rPr>
              <a:t>Irish Embassy Presentation</a:t>
            </a:r>
            <a:endParaRPr lang="en-US" sz="1000" dirty="0">
              <a:latin typeface="Calibri Light" panose="020F0302020204030204" pitchFamily="34" charset="0"/>
            </a:endParaRPr>
          </a:p>
        </p:txBody>
      </p:sp>
      <p:sp>
        <p:nvSpPr>
          <p:cNvPr id="11" name="Date Placeholder 5">
            <a:extLst>
              <a:ext uri="{FF2B5EF4-FFF2-40B4-BE49-F238E27FC236}">
                <a16:creationId xmlns:a16="http://schemas.microsoft.com/office/drawing/2014/main" id="{092F01B4-0333-455A-B405-3A275A01F7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199" y="6356352"/>
            <a:ext cx="1119800" cy="365125"/>
          </a:xfrm>
        </p:spPr>
        <p:txBody>
          <a:bodyPr/>
          <a:lstStyle/>
          <a:p>
            <a:r>
              <a:rPr lang="en-US" sz="1000" dirty="0">
                <a:latin typeface="Calibri Light" panose="020F0302020204030204" pitchFamily="34" charset="0"/>
              </a:rPr>
              <a:t>03rd May 2018</a:t>
            </a:r>
          </a:p>
        </p:txBody>
      </p:sp>
    </p:spTree>
    <p:extLst>
      <p:ext uri="{BB962C8B-B14F-4D97-AF65-F5344CB8AC3E}">
        <p14:creationId xmlns:p14="http://schemas.microsoft.com/office/powerpoint/2010/main" val="4000195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8B582-910A-4836-A6E0-F7A216B84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799" y="1072434"/>
            <a:ext cx="7708901" cy="668261"/>
          </a:xfrm>
        </p:spPr>
        <p:txBody>
          <a:bodyPr/>
          <a:lstStyle/>
          <a:p>
            <a:r>
              <a:rPr lang="en-GB" dirty="0"/>
              <a:t>Who is out there? Opportunity to grow capacity?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80E2-01E6-43E6-B4BF-3E46B14CC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862" y="1921671"/>
            <a:ext cx="1249106" cy="10426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6162E9-2BCC-4DF8-943D-0C09B5223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799" y="2076729"/>
            <a:ext cx="1000522" cy="10005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BE8B79-C56E-4ED8-B684-C9E15AD577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6747" y="2879639"/>
            <a:ext cx="1707754" cy="12467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5604C6E-EABC-483D-998F-884566F83B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4487" y="2124509"/>
            <a:ext cx="2268141" cy="626793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FC3BDA8B-7A04-40A4-B642-61816AD805F6}"/>
              </a:ext>
            </a:extLst>
          </p:cNvPr>
          <p:cNvSpPr txBox="1">
            <a:spLocks/>
          </p:cNvSpPr>
          <p:nvPr/>
        </p:nvSpPr>
        <p:spPr>
          <a:xfrm>
            <a:off x="939798" y="1559719"/>
            <a:ext cx="7441947" cy="361952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800" kern="1200" dirty="0">
                <a:solidFill>
                  <a:schemeClr val="tx2"/>
                </a:solidFill>
                <a:latin typeface="Tiempo" panose="02020600000000020000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GB" sz="1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There is a growing number of volumetric modular providers as existing, new and crossover entrants to Residential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0B3CF1B-36B7-4BA6-8EF9-BE34EE9438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234" y="3232310"/>
            <a:ext cx="1307306" cy="90058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385F111-F8D1-49B3-A44E-CFE6B14EE8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7569" y="2076808"/>
            <a:ext cx="1047633" cy="10476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351DA5C-FF5E-445F-B074-854B883406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5048" y="3134872"/>
            <a:ext cx="1579562" cy="72317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D8F1C8F-2C89-44FA-B5C1-4F1F4B9D38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60380" y="3337497"/>
            <a:ext cx="1897545" cy="7064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32F6D85-B23B-47E5-A8FC-11A5F4C83B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09153" y="1890388"/>
            <a:ext cx="1324887" cy="127281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C477CF4-94A3-43F6-99F3-F26117AF3B4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0233" y="4287957"/>
            <a:ext cx="1592887" cy="86015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B156616-618A-4400-9EB4-794F4D2768B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73682" y="4256975"/>
            <a:ext cx="1495317" cy="85590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3650AAF-938D-4DD8-BE8D-4E29AAEDA93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29472" y="4043920"/>
            <a:ext cx="946311" cy="9463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618047-AC7E-456E-8BFD-5A1027462B8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86630" y="3950331"/>
            <a:ext cx="1124301" cy="11243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8DE7BC-0F3D-475F-9D95-D29EAED0997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72000" y="4123464"/>
            <a:ext cx="1707754" cy="1024652"/>
          </a:xfrm>
          <a:prstGeom prst="rect">
            <a:avLst/>
          </a:prstGeom>
        </p:spPr>
      </p:pic>
      <p:sp>
        <p:nvSpPr>
          <p:cNvPr id="27" name="Footer Placeholder 3">
            <a:extLst>
              <a:ext uri="{FF2B5EF4-FFF2-40B4-BE49-F238E27FC236}">
                <a16:creationId xmlns:a16="http://schemas.microsoft.com/office/drawing/2014/main" id="{ADE4C0A3-2DBC-4CA5-B4B6-3727DC407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6999" y="6356352"/>
            <a:ext cx="2710535" cy="365125"/>
          </a:xfrm>
        </p:spPr>
        <p:txBody>
          <a:bodyPr/>
          <a:lstStyle/>
          <a:p>
            <a:r>
              <a:rPr lang="en-GB" sz="1000" dirty="0">
                <a:latin typeface="Calibri Light" panose="020F0302020204030204" pitchFamily="34" charset="0"/>
              </a:rPr>
              <a:t>Irish Embassy Presentation</a:t>
            </a:r>
            <a:endParaRPr lang="en-US" sz="1000" dirty="0">
              <a:latin typeface="Calibri Light" panose="020F0302020204030204" pitchFamily="34" charset="0"/>
            </a:endParaRPr>
          </a:p>
        </p:txBody>
      </p:sp>
      <p:sp>
        <p:nvSpPr>
          <p:cNvPr id="28" name="Date Placeholder 5">
            <a:extLst>
              <a:ext uri="{FF2B5EF4-FFF2-40B4-BE49-F238E27FC236}">
                <a16:creationId xmlns:a16="http://schemas.microsoft.com/office/drawing/2014/main" id="{9B633F05-90E6-45AD-BA87-7EF804B66B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199" y="6356352"/>
            <a:ext cx="1119800" cy="365125"/>
          </a:xfrm>
        </p:spPr>
        <p:txBody>
          <a:bodyPr/>
          <a:lstStyle/>
          <a:p>
            <a:r>
              <a:rPr lang="en-US" sz="1000" dirty="0">
                <a:latin typeface="Calibri Light" panose="020F0302020204030204" pitchFamily="34" charset="0"/>
              </a:rPr>
              <a:t>03rd May 2018</a:t>
            </a:r>
          </a:p>
        </p:txBody>
      </p:sp>
    </p:spTree>
    <p:extLst>
      <p:ext uri="{BB962C8B-B14F-4D97-AF65-F5344CB8AC3E}">
        <p14:creationId xmlns:p14="http://schemas.microsoft.com/office/powerpoint/2010/main" val="3349566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8B582-910A-4836-A6E0-F7A216B84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1072434"/>
            <a:ext cx="7639050" cy="668261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Times New Roman" panose="02020603050405020304" pitchFamily="18" charset="0"/>
              </a:rPr>
              <a:t>Thank You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A804501A-21B2-4175-BFF0-D27324ABF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6999" y="6356352"/>
            <a:ext cx="2710535" cy="365125"/>
          </a:xfrm>
        </p:spPr>
        <p:txBody>
          <a:bodyPr/>
          <a:lstStyle/>
          <a:p>
            <a:r>
              <a:rPr lang="en-GB" sz="1000" dirty="0">
                <a:latin typeface="Calibri Light" panose="020F0302020204030204" pitchFamily="34" charset="0"/>
              </a:rPr>
              <a:t>Irish Embassy Presentation</a:t>
            </a:r>
            <a:endParaRPr lang="en-US" sz="1000" dirty="0">
              <a:latin typeface="Calibri Light" panose="020F0302020204030204" pitchFamily="34" charset="0"/>
            </a:endParaRPr>
          </a:p>
        </p:txBody>
      </p:sp>
      <p:sp>
        <p:nvSpPr>
          <p:cNvPr id="11" name="Date Placeholder 5">
            <a:extLst>
              <a:ext uri="{FF2B5EF4-FFF2-40B4-BE49-F238E27FC236}">
                <a16:creationId xmlns:a16="http://schemas.microsoft.com/office/drawing/2014/main" id="{5C9B62A0-A0BE-4AC7-B203-8824821945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199" y="6356352"/>
            <a:ext cx="1119800" cy="365125"/>
          </a:xfrm>
        </p:spPr>
        <p:txBody>
          <a:bodyPr/>
          <a:lstStyle/>
          <a:p>
            <a:r>
              <a:rPr lang="en-US" sz="1000" dirty="0">
                <a:latin typeface="Calibri Light" panose="020F0302020204030204" pitchFamily="34" charset="0"/>
              </a:rPr>
              <a:t>03rd May 2018</a:t>
            </a:r>
          </a:p>
        </p:txBody>
      </p:sp>
    </p:spTree>
    <p:extLst>
      <p:ext uri="{BB962C8B-B14F-4D97-AF65-F5344CB8AC3E}">
        <p14:creationId xmlns:p14="http://schemas.microsoft.com/office/powerpoint/2010/main" val="2793635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7034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E17A2-13F2-45DC-AB25-A70DA4212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9" y="1072434"/>
            <a:ext cx="6343652" cy="668261"/>
          </a:xfrm>
        </p:spPr>
        <p:txBody>
          <a:bodyPr/>
          <a:lstStyle/>
          <a:p>
            <a:r>
              <a:rPr lang="en-GB" dirty="0">
                <a:latin typeface="Times New Roman" panose="02020603050405020304" pitchFamily="18" charset="0"/>
              </a:rPr>
              <a:t>Introduction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ECEC99-B8AA-478F-9186-BF238ECD6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6999" y="6356352"/>
            <a:ext cx="2710535" cy="365125"/>
          </a:xfrm>
        </p:spPr>
        <p:txBody>
          <a:bodyPr/>
          <a:lstStyle/>
          <a:p>
            <a:r>
              <a:rPr lang="en-GB" sz="1000" dirty="0">
                <a:latin typeface="Calibri Light" panose="020F0302020204030204" pitchFamily="34" charset="0"/>
              </a:rPr>
              <a:t>Irish Embassy Presentation</a:t>
            </a:r>
            <a:endParaRPr lang="en-US" sz="1000" dirty="0">
              <a:latin typeface="Calibri Light" panose="020F03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032F930-E5F9-4C59-895A-482E9AC7BD2C}"/>
              </a:ext>
            </a:extLst>
          </p:cNvPr>
          <p:cNvSpPr/>
          <p:nvPr/>
        </p:nvSpPr>
        <p:spPr>
          <a:xfrm>
            <a:off x="1576999" y="2505099"/>
            <a:ext cx="5787737" cy="2612207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100" i="1" dirty="0">
                <a:solidFill>
                  <a:schemeClr val="tx2"/>
                </a:solidFill>
                <a:latin typeface="Calibri Light" panose="020F0302020204030204" pitchFamily="34" charset="0"/>
              </a:rPr>
              <a:t>How can modern methods of construction support the delivery of housing in the UK.</a:t>
            </a:r>
          </a:p>
          <a:p>
            <a:pPr algn="ctr"/>
            <a:endParaRPr lang="en-GB" sz="2100" i="1" dirty="0">
              <a:solidFill>
                <a:schemeClr val="tx2"/>
              </a:solidFill>
              <a:latin typeface="Calibri Light" panose="020F0302020204030204" pitchFamily="34" charset="0"/>
            </a:endParaRPr>
          </a:p>
          <a:p>
            <a:pPr algn="ctr"/>
            <a:r>
              <a:rPr lang="en-GB" sz="2100" i="1" dirty="0">
                <a:solidFill>
                  <a:schemeClr val="tx2"/>
                </a:solidFill>
                <a:latin typeface="Calibri Light" panose="020F0302020204030204" pitchFamily="34" charset="0"/>
              </a:rPr>
              <a:t>Not only addressing capacity challenges but the ability to deliver at speed with a higher standard of quality.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3CF4701-EBA7-4C37-AA5E-C93E425AEC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199" y="6356352"/>
            <a:ext cx="1119800" cy="365125"/>
          </a:xfrm>
        </p:spPr>
        <p:txBody>
          <a:bodyPr/>
          <a:lstStyle/>
          <a:p>
            <a:r>
              <a:rPr lang="en-US" sz="1000" dirty="0">
                <a:latin typeface="Calibri Light" panose="020F0302020204030204" pitchFamily="34" charset="0"/>
              </a:rPr>
              <a:t>03rd May 2018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8F0AFF5-91D9-47CE-AE04-3B78DC0AE722}"/>
              </a:ext>
            </a:extLst>
          </p:cNvPr>
          <p:cNvSpPr/>
          <p:nvPr/>
        </p:nvSpPr>
        <p:spPr>
          <a:xfrm>
            <a:off x="2782389" y="2779055"/>
            <a:ext cx="3474720" cy="418011"/>
          </a:xfrm>
          <a:prstGeom prst="roundRect">
            <a:avLst/>
          </a:prstGeom>
          <a:noFill/>
          <a:ln w="9525">
            <a:solidFill>
              <a:schemeClr val="tx2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D9EF307-63E8-4FA5-95B7-9924F82A3D98}"/>
              </a:ext>
            </a:extLst>
          </p:cNvPr>
          <p:cNvCxnSpPr>
            <a:cxnSpLocks/>
            <a:stCxn id="16" idx="0"/>
          </p:cNvCxnSpPr>
          <p:nvPr/>
        </p:nvCxnSpPr>
        <p:spPr>
          <a:xfrm flipV="1">
            <a:off x="4519749" y="2008347"/>
            <a:ext cx="1384662" cy="770708"/>
          </a:xfrm>
          <a:prstGeom prst="straightConnector1">
            <a:avLst/>
          </a:prstGeom>
          <a:ln w="9525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B7A3D81-F9D9-4EA3-9867-34C1996ABF89}"/>
              </a:ext>
            </a:extLst>
          </p:cNvPr>
          <p:cNvSpPr/>
          <p:nvPr/>
        </p:nvSpPr>
        <p:spPr>
          <a:xfrm>
            <a:off x="5904411" y="1477032"/>
            <a:ext cx="1753690" cy="1062627"/>
          </a:xfrm>
          <a:prstGeom prst="roundRect">
            <a:avLst/>
          </a:prstGeom>
          <a:ln w="9525"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i="1" dirty="0">
                <a:solidFill>
                  <a:schemeClr val="accent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Panelised </a:t>
            </a:r>
          </a:p>
          <a:p>
            <a:pPr algn="ctr"/>
            <a:r>
              <a:rPr lang="en-GB" sz="1200" i="1" dirty="0">
                <a:solidFill>
                  <a:schemeClr val="accent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Volumetric</a:t>
            </a:r>
          </a:p>
          <a:p>
            <a:pPr algn="ctr"/>
            <a:r>
              <a:rPr lang="en-GB" sz="1200" i="1" dirty="0">
                <a:solidFill>
                  <a:schemeClr val="accent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Pods</a:t>
            </a:r>
          </a:p>
          <a:p>
            <a:pPr algn="ctr"/>
            <a:r>
              <a:rPr lang="en-GB" sz="1200" i="1" dirty="0">
                <a:solidFill>
                  <a:schemeClr val="accent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Onsite assembly</a:t>
            </a:r>
          </a:p>
          <a:p>
            <a:pPr algn="ctr"/>
            <a:r>
              <a:rPr lang="en-GB" sz="1200" i="1" dirty="0">
                <a:solidFill>
                  <a:schemeClr val="accent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Technology driven</a:t>
            </a:r>
          </a:p>
        </p:txBody>
      </p:sp>
    </p:spTree>
    <p:extLst>
      <p:ext uri="{BB962C8B-B14F-4D97-AF65-F5344CB8AC3E}">
        <p14:creationId xmlns:p14="http://schemas.microsoft.com/office/powerpoint/2010/main" val="4206328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E17A2-13F2-45DC-AB25-A70DA4212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9" y="1072434"/>
            <a:ext cx="6343652" cy="668261"/>
          </a:xfrm>
        </p:spPr>
        <p:txBody>
          <a:bodyPr/>
          <a:lstStyle/>
          <a:p>
            <a:r>
              <a:rPr lang="en-GB" dirty="0">
                <a:latin typeface="Times New Roman" panose="02020603050405020304" pitchFamily="18" charset="0"/>
              </a:rPr>
              <a:t>Housing </a:t>
            </a:r>
            <a:r>
              <a:rPr lang="en-GB" dirty="0">
                <a:latin typeface="Times New Roman" panose="02020603050405020304" pitchFamily="18" charset="0"/>
                <a:ea typeface="Tahoma" panose="020B0604030504040204" pitchFamily="34" charset="0"/>
              </a:rPr>
              <a:t>Delivery</a:t>
            </a:r>
            <a:endParaRPr lang="en-GB" dirty="0">
              <a:latin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2C65F54-F8D2-4E00-A0D9-DFC404F141AA}"/>
              </a:ext>
            </a:extLst>
          </p:cNvPr>
          <p:cNvSpPr/>
          <p:nvPr/>
        </p:nvSpPr>
        <p:spPr>
          <a:xfrm>
            <a:off x="1526199" y="1647203"/>
            <a:ext cx="5787737" cy="55071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350" dirty="0">
                <a:latin typeface="Calibri Light" panose="020F0302020204030204" pitchFamily="34" charset="0"/>
              </a:rPr>
              <a:t>Government target to deliver 1 million homes by 2020 (September 2015)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DC90C0D-0C68-462C-92DB-DA7E703E2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774" y="2340547"/>
            <a:ext cx="4488155" cy="19845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24CB8F-60E6-4082-ABE8-9358C05AC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200" y="2379108"/>
            <a:ext cx="1350169" cy="1907381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DA6961B-B060-4E1B-B3BF-37DA3DD24D8F}"/>
              </a:ext>
            </a:extLst>
          </p:cNvPr>
          <p:cNvSpPr/>
          <p:nvPr/>
        </p:nvSpPr>
        <p:spPr>
          <a:xfrm>
            <a:off x="1485900" y="4506235"/>
            <a:ext cx="2992583" cy="66105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050" i="1" dirty="0">
                <a:solidFill>
                  <a:schemeClr val="tx2"/>
                </a:solidFill>
                <a:latin typeface="Calibri Light" panose="020F0302020204030204" pitchFamily="34" charset="0"/>
              </a:rPr>
              <a:t>“Average rents in Britain are almost 50 per cent higher than average rents in Germany, France and crowded Holland.”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9761FC7-EF1A-4D70-A4E8-E68EF1951627}"/>
              </a:ext>
            </a:extLst>
          </p:cNvPr>
          <p:cNvSpPr/>
          <p:nvPr/>
        </p:nvSpPr>
        <p:spPr>
          <a:xfrm>
            <a:off x="4813372" y="4467675"/>
            <a:ext cx="2574566" cy="66105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050" i="1" dirty="0">
                <a:solidFill>
                  <a:schemeClr val="tx2"/>
                </a:solidFill>
                <a:latin typeface="Calibri Light" panose="020F0302020204030204" pitchFamily="34" charset="0"/>
              </a:rPr>
              <a:t>“Britain’s housing costs are absurdly high by international standards: eight times average earnings in England, fifteen in London.”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1A30CA3F-8E81-482A-A9DD-3DB725DA7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6999" y="6356352"/>
            <a:ext cx="2710535" cy="365125"/>
          </a:xfrm>
        </p:spPr>
        <p:txBody>
          <a:bodyPr/>
          <a:lstStyle/>
          <a:p>
            <a:r>
              <a:rPr lang="en-GB" sz="1000" dirty="0">
                <a:latin typeface="Calibri Light" panose="020F0302020204030204" pitchFamily="34" charset="0"/>
              </a:rPr>
              <a:t>Irish Embassy Presentation</a:t>
            </a:r>
            <a:endParaRPr lang="en-US" sz="1000" dirty="0">
              <a:latin typeface="Calibri Light" panose="020F0302020204030204" pitchFamily="34" charset="0"/>
            </a:endParaRPr>
          </a:p>
        </p:txBody>
      </p:sp>
      <p:sp>
        <p:nvSpPr>
          <p:cNvPr id="13" name="Date Placeholder 5">
            <a:extLst>
              <a:ext uri="{FF2B5EF4-FFF2-40B4-BE49-F238E27FC236}">
                <a16:creationId xmlns:a16="http://schemas.microsoft.com/office/drawing/2014/main" id="{CA994D45-4651-46DD-9D7F-6A94B8476C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199" y="6356352"/>
            <a:ext cx="1119800" cy="365125"/>
          </a:xfrm>
        </p:spPr>
        <p:txBody>
          <a:bodyPr/>
          <a:lstStyle/>
          <a:p>
            <a:r>
              <a:rPr lang="en-US" sz="1000" dirty="0">
                <a:latin typeface="Calibri Light" panose="020F0302020204030204" pitchFamily="34" charset="0"/>
              </a:rPr>
              <a:t>03rd May 2018</a:t>
            </a:r>
          </a:p>
        </p:txBody>
      </p:sp>
    </p:spTree>
    <p:extLst>
      <p:ext uri="{BB962C8B-B14F-4D97-AF65-F5344CB8AC3E}">
        <p14:creationId xmlns:p14="http://schemas.microsoft.com/office/powerpoint/2010/main" val="3553280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E17A2-13F2-45DC-AB25-A70DA4212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799" y="1072434"/>
            <a:ext cx="7708901" cy="668261"/>
          </a:xfrm>
        </p:spPr>
        <p:txBody>
          <a:bodyPr/>
          <a:lstStyle/>
          <a:p>
            <a:r>
              <a:rPr lang="en-GB" dirty="0">
                <a:latin typeface="Times New Roman" panose="02020603050405020304" pitchFamily="18" charset="0"/>
              </a:rPr>
              <a:t>Current State of Housing Delivery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A547B8-5CEE-47A1-AAF7-F7E6A1F5C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983" y="2624671"/>
            <a:ext cx="2348126" cy="23169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3002A3-C32B-4EA8-97F4-519F875F7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799" y="1582553"/>
            <a:ext cx="4042064" cy="73492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2A479D1-67F8-4662-AD8F-E4DE6950F999}"/>
              </a:ext>
            </a:extLst>
          </p:cNvPr>
          <p:cNvSpPr txBox="1">
            <a:spLocks/>
          </p:cNvSpPr>
          <p:nvPr/>
        </p:nvSpPr>
        <p:spPr>
          <a:xfrm>
            <a:off x="4086984" y="2624670"/>
            <a:ext cx="3542541" cy="2523609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800" kern="1200" dirty="0">
                <a:solidFill>
                  <a:schemeClr val="tx2"/>
                </a:solidFill>
                <a:latin typeface="Tiempo" panose="02020600000000020000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GB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Lack of Tenure Diversification (‘sales led’)</a:t>
            </a:r>
          </a:p>
          <a:p>
            <a:pPr algn="ctr"/>
            <a:endParaRPr lang="en-GB" sz="135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GB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Shortage of Skilled Workers</a:t>
            </a:r>
          </a:p>
          <a:p>
            <a:pPr algn="ctr"/>
            <a:endParaRPr lang="en-GB" sz="135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GB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Fragmented Supply Chain</a:t>
            </a:r>
          </a:p>
          <a:p>
            <a:pPr algn="ctr"/>
            <a:endParaRPr lang="en-GB" sz="1350" dirty="0">
              <a:latin typeface="Times New Roman" panose="02020603050405020304" pitchFamily="18" charset="0"/>
            </a:endParaRPr>
          </a:p>
          <a:p>
            <a:pPr algn="ctr"/>
            <a:r>
              <a:rPr lang="en-GB" sz="1350" b="1" dirty="0">
                <a:latin typeface="Times New Roman" panose="02020603050405020304" pitchFamily="18" charset="0"/>
              </a:rPr>
              <a:t>Poor Quality Housing ‘Boom and Bust’</a:t>
            </a:r>
          </a:p>
          <a:p>
            <a:pPr algn="ctr"/>
            <a:endParaRPr lang="en-GB" sz="1350" dirty="0">
              <a:latin typeface="Times New Roman" panose="02020603050405020304" pitchFamily="18" charset="0"/>
            </a:endParaRPr>
          </a:p>
          <a:p>
            <a:pPr algn="ctr"/>
            <a:r>
              <a:rPr lang="en-GB" sz="1350" b="1" dirty="0">
                <a:latin typeface="Times New Roman" panose="02020603050405020304" pitchFamily="18" charset="0"/>
              </a:rPr>
              <a:t>Lack of Investment in R&amp;D</a:t>
            </a:r>
          </a:p>
          <a:p>
            <a:pPr algn="ctr"/>
            <a:endParaRPr lang="en-GB" sz="1350" dirty="0">
              <a:latin typeface="Times New Roman" panose="02020603050405020304" pitchFamily="18" charset="0"/>
            </a:endParaRPr>
          </a:p>
          <a:p>
            <a:pPr algn="ctr"/>
            <a:r>
              <a:rPr lang="en-GB" sz="1350" b="1" dirty="0">
                <a:latin typeface="Times New Roman" panose="02020603050405020304" pitchFamily="18" charset="0"/>
              </a:rPr>
              <a:t>Lack of Collaboration and Learning</a:t>
            </a:r>
          </a:p>
        </p:txBody>
      </p:sp>
      <p:sp>
        <p:nvSpPr>
          <p:cNvPr id="8" name="Callout: Bent Line with Accent Bar 7">
            <a:extLst>
              <a:ext uri="{FF2B5EF4-FFF2-40B4-BE49-F238E27FC236}">
                <a16:creationId xmlns:a16="http://schemas.microsoft.com/office/drawing/2014/main" id="{90DF5EFF-DC45-4B58-AE5C-B5C96C17E12F}"/>
              </a:ext>
            </a:extLst>
          </p:cNvPr>
          <p:cNvSpPr/>
          <p:nvPr/>
        </p:nvSpPr>
        <p:spPr>
          <a:xfrm>
            <a:off x="5554697" y="1547626"/>
            <a:ext cx="1872585" cy="566924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7539"/>
              <a:gd name="adj6" fmla="val -38898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350" dirty="0"/>
              <a:t>Challenge around Supply and Demand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E2FD7-97DB-4CFA-89BF-E0ABBCE32756}"/>
              </a:ext>
            </a:extLst>
          </p:cNvPr>
          <p:cNvSpPr txBox="1">
            <a:spLocks/>
          </p:cNvSpPr>
          <p:nvPr/>
        </p:nvSpPr>
        <p:spPr>
          <a:xfrm>
            <a:off x="3969109" y="2317474"/>
            <a:ext cx="3232150" cy="366936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800" kern="1200" dirty="0">
                <a:solidFill>
                  <a:schemeClr val="tx2"/>
                </a:solidFill>
                <a:latin typeface="Tiempo" panose="02020600000000020000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GB" sz="1800" i="1" dirty="0">
                <a:latin typeface="Times New Roman" panose="02020603050405020304" pitchFamily="18" charset="0"/>
              </a:rPr>
              <a:t>BUT we must also address…</a:t>
            </a:r>
            <a:endParaRPr lang="en-GB" sz="18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/>
            <a:endParaRPr lang="en-GB" sz="135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7C3031BA-9511-4371-B095-E0AF89CCB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6999" y="6356352"/>
            <a:ext cx="2710535" cy="365125"/>
          </a:xfrm>
        </p:spPr>
        <p:txBody>
          <a:bodyPr/>
          <a:lstStyle/>
          <a:p>
            <a:r>
              <a:rPr lang="en-GB" sz="1000" dirty="0">
                <a:latin typeface="Calibri Light" panose="020F0302020204030204" pitchFamily="34" charset="0"/>
              </a:rPr>
              <a:t>Irish Embassy Presentation</a:t>
            </a:r>
            <a:endParaRPr lang="en-US" sz="1000" dirty="0">
              <a:latin typeface="Calibri Light" panose="020F0302020204030204" pitchFamily="34" charset="0"/>
            </a:endParaRPr>
          </a:p>
        </p:txBody>
      </p:sp>
      <p:sp>
        <p:nvSpPr>
          <p:cNvPr id="14" name="Date Placeholder 5">
            <a:extLst>
              <a:ext uri="{FF2B5EF4-FFF2-40B4-BE49-F238E27FC236}">
                <a16:creationId xmlns:a16="http://schemas.microsoft.com/office/drawing/2014/main" id="{32018389-F491-432C-A89C-B944FE65C7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199" y="6356352"/>
            <a:ext cx="1119800" cy="365125"/>
          </a:xfrm>
        </p:spPr>
        <p:txBody>
          <a:bodyPr/>
          <a:lstStyle/>
          <a:p>
            <a:r>
              <a:rPr lang="en-US" sz="1000" dirty="0">
                <a:latin typeface="Calibri Light" panose="020F0302020204030204" pitchFamily="34" charset="0"/>
              </a:rPr>
              <a:t>03rd May 2018</a:t>
            </a:r>
          </a:p>
        </p:txBody>
      </p:sp>
    </p:spTree>
    <p:extLst>
      <p:ext uri="{BB962C8B-B14F-4D97-AF65-F5344CB8AC3E}">
        <p14:creationId xmlns:p14="http://schemas.microsoft.com/office/powerpoint/2010/main" val="3321096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8B582-910A-4836-A6E0-F7A216B84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055" y="1072434"/>
            <a:ext cx="7860645" cy="668261"/>
          </a:xfrm>
        </p:spPr>
        <p:txBody>
          <a:bodyPr/>
          <a:lstStyle/>
          <a:p>
            <a:r>
              <a:rPr lang="en-GB" dirty="0">
                <a:latin typeface="Times New Roman" panose="02020603050405020304" pitchFamily="18" charset="0"/>
              </a:rPr>
              <a:t>Modernise or Die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8117E61-4171-4560-A2B6-E09F964A460C}"/>
              </a:ext>
            </a:extLst>
          </p:cNvPr>
          <p:cNvSpPr/>
          <p:nvPr/>
        </p:nvSpPr>
        <p:spPr>
          <a:xfrm>
            <a:off x="1041402" y="1714251"/>
            <a:ext cx="3207407" cy="576261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Tri-stakeholder collaboration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E97C8DC-9320-4722-BCFD-48A62602BA5D}"/>
              </a:ext>
            </a:extLst>
          </p:cNvPr>
          <p:cNvSpPr/>
          <p:nvPr/>
        </p:nvSpPr>
        <p:spPr>
          <a:xfrm>
            <a:off x="4335934" y="1733058"/>
            <a:ext cx="2190749" cy="57626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Shared responsibility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Government support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918B975-1C4E-49D3-B1CE-CA4E0342A634}"/>
              </a:ext>
            </a:extLst>
          </p:cNvPr>
          <p:cNvSpPr/>
          <p:nvPr/>
        </p:nvSpPr>
        <p:spPr>
          <a:xfrm>
            <a:off x="1041404" y="2580213"/>
            <a:ext cx="3250967" cy="576261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Accelerating housing delivery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C2CBB4F-F7C8-4CBD-9C4B-F1AF43FC220B}"/>
              </a:ext>
            </a:extLst>
          </p:cNvPr>
          <p:cNvSpPr/>
          <p:nvPr/>
        </p:nvSpPr>
        <p:spPr>
          <a:xfrm>
            <a:off x="4335934" y="2598059"/>
            <a:ext cx="4114803" cy="57626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Diversify on home ownership model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Increasing the players – disrupters and LAs 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09D5513-4336-4F7C-A74D-584A80F96DAD}"/>
              </a:ext>
            </a:extLst>
          </p:cNvPr>
          <p:cNvSpPr/>
          <p:nvPr/>
        </p:nvSpPr>
        <p:spPr>
          <a:xfrm>
            <a:off x="1041403" y="3348563"/>
            <a:ext cx="3250970" cy="576261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Improving on quality standards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8A9B6DE-0F7C-4BD8-B776-9EE0104329BF}"/>
              </a:ext>
            </a:extLst>
          </p:cNvPr>
          <p:cNvSpPr/>
          <p:nvPr/>
        </p:nvSpPr>
        <p:spPr>
          <a:xfrm>
            <a:off x="4335936" y="3366409"/>
            <a:ext cx="4114803" cy="57626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Zero defects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Better life expectancies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D56856C-AF5A-4939-A41D-D714810CE856}"/>
              </a:ext>
            </a:extLst>
          </p:cNvPr>
          <p:cNvSpPr/>
          <p:nvPr/>
        </p:nvSpPr>
        <p:spPr>
          <a:xfrm>
            <a:off x="1041401" y="4100630"/>
            <a:ext cx="3250967" cy="576261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Investment in R&amp;D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7817C06-C47D-4690-A193-4C4B40410CD7}"/>
              </a:ext>
            </a:extLst>
          </p:cNvPr>
          <p:cNvSpPr/>
          <p:nvPr/>
        </p:nvSpPr>
        <p:spPr>
          <a:xfrm>
            <a:off x="4335936" y="4172861"/>
            <a:ext cx="4114803" cy="57626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Continually developing and learning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Increased productivity and efficiencies</a:t>
            </a: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091C66E2-0464-47B7-A7BC-B58987558B70}"/>
              </a:ext>
            </a:extLst>
          </p:cNvPr>
          <p:cNvCxnSpPr>
            <a:cxnSpLocks/>
            <a:stCxn id="9" idx="1"/>
            <a:endCxn id="11" idx="1"/>
          </p:cNvCxnSpPr>
          <p:nvPr/>
        </p:nvCxnSpPr>
        <p:spPr>
          <a:xfrm rot="10800000" flipH="1" flipV="1">
            <a:off x="1041402" y="2002382"/>
            <a:ext cx="2" cy="865962"/>
          </a:xfrm>
          <a:prstGeom prst="bentConnector3">
            <a:avLst>
              <a:gd name="adj1" fmla="val -1143000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074B3D17-0C15-4BA4-8178-81B1953ACF33}"/>
              </a:ext>
            </a:extLst>
          </p:cNvPr>
          <p:cNvCxnSpPr>
            <a:cxnSpLocks/>
            <a:stCxn id="9" idx="1"/>
            <a:endCxn id="13" idx="1"/>
          </p:cNvCxnSpPr>
          <p:nvPr/>
        </p:nvCxnSpPr>
        <p:spPr>
          <a:xfrm rot="10800000" flipH="1" flipV="1">
            <a:off x="1041402" y="2002381"/>
            <a:ext cx="2" cy="1634312"/>
          </a:xfrm>
          <a:prstGeom prst="bentConnector3">
            <a:avLst>
              <a:gd name="adj1" fmla="val -1143000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32C4C2A6-B5D8-462F-9E1A-BAA8D95AD736}"/>
              </a:ext>
            </a:extLst>
          </p:cNvPr>
          <p:cNvCxnSpPr>
            <a:cxnSpLocks/>
            <a:stCxn id="9" idx="1"/>
            <a:endCxn id="15" idx="1"/>
          </p:cNvCxnSpPr>
          <p:nvPr/>
        </p:nvCxnSpPr>
        <p:spPr>
          <a:xfrm rot="10800000" flipV="1">
            <a:off x="1041402" y="2002381"/>
            <a:ext cx="1" cy="2386379"/>
          </a:xfrm>
          <a:prstGeom prst="bentConnector3">
            <a:avLst>
              <a:gd name="adj1" fmla="val 2286010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itle 1">
            <a:extLst>
              <a:ext uri="{FF2B5EF4-FFF2-40B4-BE49-F238E27FC236}">
                <a16:creationId xmlns:a16="http://schemas.microsoft.com/office/drawing/2014/main" id="{B8AEAB01-E968-4C88-AF36-83BF2CAC5492}"/>
              </a:ext>
            </a:extLst>
          </p:cNvPr>
          <p:cNvSpPr txBox="1">
            <a:spLocks/>
          </p:cNvSpPr>
          <p:nvPr/>
        </p:nvSpPr>
        <p:spPr>
          <a:xfrm>
            <a:off x="788053" y="4835907"/>
            <a:ext cx="7784447" cy="366936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800" kern="1200" dirty="0">
                <a:solidFill>
                  <a:schemeClr val="tx2"/>
                </a:solidFill>
                <a:latin typeface="Tiempo" panose="02020600000000020000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GB" sz="1800" i="1" dirty="0">
                <a:latin typeface="Times New Roman" panose="02020603050405020304" pitchFamily="18" charset="0"/>
              </a:rPr>
              <a:t>Creating a sustainable future for the industry</a:t>
            </a:r>
            <a:endParaRPr lang="en-GB" sz="18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/>
            <a:endParaRPr lang="en-GB" sz="135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B414B4CA-28EC-41A1-8CD1-A4A2F32AC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6999" y="6356352"/>
            <a:ext cx="2710535" cy="365125"/>
          </a:xfrm>
        </p:spPr>
        <p:txBody>
          <a:bodyPr/>
          <a:lstStyle/>
          <a:p>
            <a:r>
              <a:rPr lang="en-GB" sz="1000" dirty="0">
                <a:latin typeface="Calibri Light" panose="020F0302020204030204" pitchFamily="34" charset="0"/>
              </a:rPr>
              <a:t>Irish Embassy Presentation</a:t>
            </a:r>
            <a:endParaRPr lang="en-US" sz="1000" dirty="0">
              <a:latin typeface="Calibri Light" panose="020F0302020204030204" pitchFamily="34" charset="0"/>
            </a:endParaRPr>
          </a:p>
        </p:txBody>
      </p:sp>
      <p:sp>
        <p:nvSpPr>
          <p:cNvPr id="21" name="Date Placeholder 5">
            <a:extLst>
              <a:ext uri="{FF2B5EF4-FFF2-40B4-BE49-F238E27FC236}">
                <a16:creationId xmlns:a16="http://schemas.microsoft.com/office/drawing/2014/main" id="{41DE3588-4C75-456F-B157-B322CB6AE6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199" y="6356352"/>
            <a:ext cx="1119800" cy="365125"/>
          </a:xfrm>
        </p:spPr>
        <p:txBody>
          <a:bodyPr/>
          <a:lstStyle/>
          <a:p>
            <a:r>
              <a:rPr lang="en-US" sz="1000" dirty="0">
                <a:latin typeface="Calibri Light" panose="020F0302020204030204" pitchFamily="34" charset="0"/>
              </a:rPr>
              <a:t>03rd May 2018</a:t>
            </a:r>
          </a:p>
        </p:txBody>
      </p:sp>
    </p:spTree>
    <p:extLst>
      <p:ext uri="{BB962C8B-B14F-4D97-AF65-F5344CB8AC3E}">
        <p14:creationId xmlns:p14="http://schemas.microsoft.com/office/powerpoint/2010/main" val="4009077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8B582-910A-4836-A6E0-F7A216B84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1072434"/>
            <a:ext cx="7632700" cy="668261"/>
          </a:xfrm>
        </p:spPr>
        <p:txBody>
          <a:bodyPr/>
          <a:lstStyle/>
          <a:p>
            <a:r>
              <a:rPr lang="en-GB" dirty="0"/>
              <a:t>Stimulating Housing Supply and Demand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83F013-2B23-4044-8ACC-866436E53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684" y="3777356"/>
            <a:ext cx="1833481" cy="10671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776F48-1D81-470B-BE24-880640D6A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685" y="1309484"/>
            <a:ext cx="1833481" cy="11459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51CB83-5479-49D3-88AC-442722A09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0685" y="2520501"/>
            <a:ext cx="1833481" cy="11917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C7813B-13F4-4364-AC42-F74C3349D6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000" y="1878971"/>
            <a:ext cx="5114925" cy="2428875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4965F6D-74B7-411E-91ED-575FC9C8C03D}"/>
              </a:ext>
            </a:extLst>
          </p:cNvPr>
          <p:cNvSpPr/>
          <p:nvPr/>
        </p:nvSpPr>
        <p:spPr>
          <a:xfrm>
            <a:off x="939800" y="4413250"/>
            <a:ext cx="5295900" cy="716703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200" i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Home Ownership Initiatives: </a:t>
            </a:r>
          </a:p>
          <a:p>
            <a:r>
              <a:rPr lang="en-GB" sz="1200" i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Help to buy allows housebuilders to maintain a rate of sale - premium price?</a:t>
            </a:r>
          </a:p>
          <a:p>
            <a:endParaRPr lang="en-GB" sz="1200" i="1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sz="1200" i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National Planning Policy Framework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7DA5AAF-4F47-4D7E-A793-827F82B3384F}"/>
              </a:ext>
            </a:extLst>
          </p:cNvPr>
          <p:cNvSpPr/>
          <p:nvPr/>
        </p:nvSpPr>
        <p:spPr>
          <a:xfrm>
            <a:off x="1016000" y="1508477"/>
            <a:ext cx="5219700" cy="328592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200" i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Autumn Budget 2017</a:t>
            </a:r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2C030CAE-AA5C-4033-A50C-A9252817B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6999" y="6356352"/>
            <a:ext cx="2710535" cy="365125"/>
          </a:xfrm>
        </p:spPr>
        <p:txBody>
          <a:bodyPr/>
          <a:lstStyle/>
          <a:p>
            <a:r>
              <a:rPr lang="en-GB" sz="1000" dirty="0">
                <a:latin typeface="Calibri Light" panose="020F0302020204030204" pitchFamily="34" charset="0"/>
              </a:rPr>
              <a:t>Irish Embassy Presentation</a:t>
            </a:r>
            <a:endParaRPr lang="en-US" sz="1000" dirty="0">
              <a:latin typeface="Calibri Light" panose="020F0302020204030204" pitchFamily="34" charset="0"/>
            </a:endParaRPr>
          </a:p>
        </p:txBody>
      </p:sp>
      <p:sp>
        <p:nvSpPr>
          <p:cNvPr id="18" name="Date Placeholder 5">
            <a:extLst>
              <a:ext uri="{FF2B5EF4-FFF2-40B4-BE49-F238E27FC236}">
                <a16:creationId xmlns:a16="http://schemas.microsoft.com/office/drawing/2014/main" id="{CA421B63-C9A1-499B-9D39-2A48FDDF3E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199" y="6356352"/>
            <a:ext cx="1119800" cy="365125"/>
          </a:xfrm>
        </p:spPr>
        <p:txBody>
          <a:bodyPr/>
          <a:lstStyle/>
          <a:p>
            <a:r>
              <a:rPr lang="en-US" sz="1000" dirty="0">
                <a:latin typeface="Calibri Light" panose="020F0302020204030204" pitchFamily="34" charset="0"/>
              </a:rPr>
              <a:t>03rd May 2018</a:t>
            </a:r>
          </a:p>
        </p:txBody>
      </p:sp>
    </p:spTree>
    <p:extLst>
      <p:ext uri="{BB962C8B-B14F-4D97-AF65-F5344CB8AC3E}">
        <p14:creationId xmlns:p14="http://schemas.microsoft.com/office/powerpoint/2010/main" val="350719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8B582-910A-4836-A6E0-F7A216B84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200" y="1072434"/>
            <a:ext cx="7556499" cy="668261"/>
          </a:xfrm>
        </p:spPr>
        <p:txBody>
          <a:bodyPr/>
          <a:lstStyle/>
          <a:p>
            <a:r>
              <a:rPr lang="en-GB" dirty="0"/>
              <a:t>Government Stimulus the ‘</a:t>
            </a:r>
            <a:r>
              <a:rPr lang="en-GB" i="1" dirty="0"/>
              <a:t>silver bullet</a:t>
            </a:r>
            <a:r>
              <a:rPr lang="en-GB" dirty="0"/>
              <a:t>’?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A2BD126-A4BD-4E3C-BDAF-1851CEF142D3}"/>
              </a:ext>
            </a:extLst>
          </p:cNvPr>
          <p:cNvSpPr txBox="1">
            <a:spLocks/>
          </p:cNvSpPr>
          <p:nvPr/>
        </p:nvSpPr>
        <p:spPr>
          <a:xfrm>
            <a:off x="2748561" y="2209799"/>
            <a:ext cx="3542541" cy="2523609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800" kern="1200" dirty="0">
                <a:solidFill>
                  <a:schemeClr val="tx2"/>
                </a:solidFill>
                <a:latin typeface="Tiempo" panose="02020600000000020000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GB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Lack of Tenure Diversification (‘sales led’)</a:t>
            </a:r>
          </a:p>
          <a:p>
            <a:pPr algn="ctr"/>
            <a:endParaRPr lang="en-GB" sz="135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GB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Shortage of Skilled Workers (then Brexit)</a:t>
            </a:r>
          </a:p>
          <a:p>
            <a:pPr algn="ctr"/>
            <a:endParaRPr lang="en-GB" sz="135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GB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Fragmented Supply Chain</a:t>
            </a:r>
          </a:p>
          <a:p>
            <a:pPr algn="ctr"/>
            <a:endParaRPr lang="en-GB" sz="1350" dirty="0">
              <a:latin typeface="Times New Roman" panose="02020603050405020304" pitchFamily="18" charset="0"/>
            </a:endParaRPr>
          </a:p>
          <a:p>
            <a:pPr algn="ctr"/>
            <a:r>
              <a:rPr lang="en-GB" sz="1350" b="1" dirty="0">
                <a:latin typeface="Times New Roman" panose="02020603050405020304" pitchFamily="18" charset="0"/>
              </a:rPr>
              <a:t>Poor Quality Housing</a:t>
            </a:r>
          </a:p>
          <a:p>
            <a:pPr algn="ctr"/>
            <a:endParaRPr lang="en-GB" sz="1350" dirty="0">
              <a:latin typeface="Times New Roman" panose="02020603050405020304" pitchFamily="18" charset="0"/>
            </a:endParaRPr>
          </a:p>
          <a:p>
            <a:pPr algn="ctr"/>
            <a:r>
              <a:rPr lang="en-GB" sz="1350" b="1" dirty="0">
                <a:latin typeface="Times New Roman" panose="02020603050405020304" pitchFamily="18" charset="0"/>
              </a:rPr>
              <a:t>Lack of Investment in R&amp;D</a:t>
            </a:r>
          </a:p>
          <a:p>
            <a:pPr algn="ctr"/>
            <a:endParaRPr lang="en-GB" sz="1350" dirty="0">
              <a:latin typeface="Times New Roman" panose="02020603050405020304" pitchFamily="18" charset="0"/>
            </a:endParaRPr>
          </a:p>
          <a:p>
            <a:pPr algn="ctr"/>
            <a:r>
              <a:rPr lang="en-GB" sz="1350" b="1" dirty="0">
                <a:latin typeface="Times New Roman" panose="02020603050405020304" pitchFamily="18" charset="0"/>
              </a:rPr>
              <a:t>Lack of Collaboration and Learning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89275D9-17AE-48C0-8C79-C96F2A209169}"/>
              </a:ext>
            </a:extLst>
          </p:cNvPr>
          <p:cNvSpPr/>
          <p:nvPr/>
        </p:nvSpPr>
        <p:spPr>
          <a:xfrm>
            <a:off x="6243887" y="1841498"/>
            <a:ext cx="1654041" cy="3093246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need for a new delivery model to create additional capacity and address the symptoms of failure.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B48270C-885C-48B9-946F-FCF2362FAF48}"/>
              </a:ext>
            </a:extLst>
          </p:cNvPr>
          <p:cNvSpPr/>
          <p:nvPr/>
        </p:nvSpPr>
        <p:spPr>
          <a:xfrm>
            <a:off x="1092200" y="1841499"/>
            <a:ext cx="1661465" cy="3093245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Real creation of additional capacity?</a:t>
            </a:r>
          </a:p>
          <a:p>
            <a:pPr algn="ctr"/>
            <a:endParaRPr lang="en-GB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Symptoms of failure continue to exist?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262C621-4D42-4E76-AD01-C9BE9347C66F}"/>
              </a:ext>
            </a:extLst>
          </p:cNvPr>
          <p:cNvCxnSpPr>
            <a:cxnSpLocks/>
            <a:stCxn id="13" idx="3"/>
            <a:endCxn id="12" idx="1"/>
          </p:cNvCxnSpPr>
          <p:nvPr/>
        </p:nvCxnSpPr>
        <p:spPr>
          <a:xfrm flipV="1">
            <a:off x="2753665" y="3388121"/>
            <a:ext cx="3490222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A4913312-09A7-47E9-B41C-CA0DD3312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6999" y="6356352"/>
            <a:ext cx="2710535" cy="365125"/>
          </a:xfrm>
        </p:spPr>
        <p:txBody>
          <a:bodyPr/>
          <a:lstStyle/>
          <a:p>
            <a:r>
              <a:rPr lang="en-GB" sz="1000" dirty="0">
                <a:latin typeface="Calibri Light" panose="020F0302020204030204" pitchFamily="34" charset="0"/>
              </a:rPr>
              <a:t>Irish Embassy Presentation</a:t>
            </a:r>
            <a:endParaRPr lang="en-US" sz="1000" dirty="0">
              <a:latin typeface="Calibri Light" panose="020F0302020204030204" pitchFamily="34" charset="0"/>
            </a:endParaRPr>
          </a:p>
        </p:txBody>
      </p:sp>
      <p:sp>
        <p:nvSpPr>
          <p:cNvPr id="18" name="Date Placeholder 5">
            <a:extLst>
              <a:ext uri="{FF2B5EF4-FFF2-40B4-BE49-F238E27FC236}">
                <a16:creationId xmlns:a16="http://schemas.microsoft.com/office/drawing/2014/main" id="{D7792577-BAEA-4FDD-B801-B27554576B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199" y="6356352"/>
            <a:ext cx="1119800" cy="365125"/>
          </a:xfrm>
        </p:spPr>
        <p:txBody>
          <a:bodyPr/>
          <a:lstStyle/>
          <a:p>
            <a:r>
              <a:rPr lang="en-US" sz="1000" dirty="0">
                <a:latin typeface="Calibri Light" panose="020F0302020204030204" pitchFamily="34" charset="0"/>
              </a:rPr>
              <a:t>03rd May 2018</a:t>
            </a:r>
          </a:p>
        </p:txBody>
      </p:sp>
    </p:spTree>
    <p:extLst>
      <p:ext uri="{BB962C8B-B14F-4D97-AF65-F5344CB8AC3E}">
        <p14:creationId xmlns:p14="http://schemas.microsoft.com/office/powerpoint/2010/main" val="2447612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E17A2-13F2-45DC-AB25-A70DA4212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9" y="1072434"/>
            <a:ext cx="5878837" cy="668261"/>
          </a:xfrm>
        </p:spPr>
        <p:txBody>
          <a:bodyPr/>
          <a:lstStyle/>
          <a:p>
            <a:pPr algn="ctr"/>
            <a:r>
              <a:rPr lang="en-GB" dirty="0">
                <a:latin typeface="Times New Roman" panose="02020603050405020304" pitchFamily="18" charset="0"/>
              </a:rPr>
              <a:t>Additional capacity through OSM…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ECEC99-B8AA-478F-9186-BF238ECD6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Irish Embassy Presentation</a:t>
            </a:r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032F930-E5F9-4C59-895A-482E9AC7BD2C}"/>
              </a:ext>
            </a:extLst>
          </p:cNvPr>
          <p:cNvSpPr/>
          <p:nvPr/>
        </p:nvSpPr>
        <p:spPr>
          <a:xfrm>
            <a:off x="1576999" y="2051051"/>
            <a:ext cx="5787737" cy="191134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100" i="1" dirty="0">
                <a:solidFill>
                  <a:schemeClr val="tx2"/>
                </a:solidFill>
                <a:latin typeface="Calibri Light" panose="020F0302020204030204" pitchFamily="34" charset="0"/>
              </a:rPr>
              <a:t>Housing delivered using offsite manufacturing techniques or onsite innovation of DfMA.</a:t>
            </a:r>
          </a:p>
          <a:p>
            <a:pPr algn="ctr"/>
            <a:endParaRPr lang="en-GB" sz="2100" i="1" dirty="0">
              <a:solidFill>
                <a:schemeClr val="tx2"/>
              </a:solidFill>
              <a:latin typeface="Calibri Light" panose="020F0302020204030204" pitchFamily="34" charset="0"/>
            </a:endParaRPr>
          </a:p>
          <a:p>
            <a:pPr algn="ctr"/>
            <a:r>
              <a:rPr lang="en-GB" sz="2100" i="1" dirty="0">
                <a:solidFill>
                  <a:schemeClr val="tx2"/>
                </a:solidFill>
                <a:latin typeface="Calibri Light" panose="020F0302020204030204" pitchFamily="34" charset="0"/>
              </a:rPr>
              <a:t>Thinking differently about the way we construct.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918E328-548F-43A5-889B-ED9F90EFA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03rd May 2018</a:t>
            </a:r>
          </a:p>
        </p:txBody>
      </p:sp>
    </p:spTree>
    <p:extLst>
      <p:ext uri="{BB962C8B-B14F-4D97-AF65-F5344CB8AC3E}">
        <p14:creationId xmlns:p14="http://schemas.microsoft.com/office/powerpoint/2010/main" val="3768872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llout: Bent Line with Accent Bar 19">
            <a:extLst>
              <a:ext uri="{FF2B5EF4-FFF2-40B4-BE49-F238E27FC236}">
                <a16:creationId xmlns:a16="http://schemas.microsoft.com/office/drawing/2014/main" id="{876A7DD7-1100-4A36-B8AC-CCD7953986FC}"/>
              </a:ext>
            </a:extLst>
          </p:cNvPr>
          <p:cNvSpPr/>
          <p:nvPr/>
        </p:nvSpPr>
        <p:spPr>
          <a:xfrm>
            <a:off x="6220194" y="957009"/>
            <a:ext cx="1314450" cy="504825"/>
          </a:xfrm>
          <a:prstGeom prst="accentCallout2">
            <a:avLst>
              <a:gd name="adj1" fmla="val 48567"/>
              <a:gd name="adj2" fmla="val 107546"/>
              <a:gd name="adj3" fmla="val 66374"/>
              <a:gd name="adj4" fmla="val 141879"/>
              <a:gd name="adj5" fmla="val 330287"/>
              <a:gd name="adj6" fmla="val 12593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350" dirty="0"/>
              <a:t>Skills and Training?</a:t>
            </a:r>
          </a:p>
        </p:txBody>
      </p:sp>
      <p:sp>
        <p:nvSpPr>
          <p:cNvPr id="12" name="Callout: Bent Line with Accent Bar 11">
            <a:extLst>
              <a:ext uri="{FF2B5EF4-FFF2-40B4-BE49-F238E27FC236}">
                <a16:creationId xmlns:a16="http://schemas.microsoft.com/office/drawing/2014/main" id="{C38B772E-1E9E-4628-8BB9-D6D737D82EF4}"/>
              </a:ext>
            </a:extLst>
          </p:cNvPr>
          <p:cNvSpPr/>
          <p:nvPr/>
        </p:nvSpPr>
        <p:spPr>
          <a:xfrm>
            <a:off x="6251189" y="1603119"/>
            <a:ext cx="1314450" cy="504825"/>
          </a:xfrm>
          <a:prstGeom prst="accentCallout2">
            <a:avLst>
              <a:gd name="adj1" fmla="val 43392"/>
              <a:gd name="adj2" fmla="val 107546"/>
              <a:gd name="adj3" fmla="val 87075"/>
              <a:gd name="adj4" fmla="val 121009"/>
              <a:gd name="adj5" fmla="val 195731"/>
              <a:gd name="adj6" fmla="val 119968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350" dirty="0"/>
              <a:t>Investment levels?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E8B582-910A-4836-A6E0-F7A216B84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201" y="1141765"/>
            <a:ext cx="7550147" cy="668261"/>
          </a:xfrm>
        </p:spPr>
        <p:txBody>
          <a:bodyPr/>
          <a:lstStyle/>
          <a:p>
            <a:r>
              <a:rPr lang="en-GB" dirty="0">
                <a:latin typeface="Times New Roman" panose="02020603050405020304" pitchFamily="18" charset="0"/>
              </a:rPr>
              <a:t>Construction as Manufacturing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CAFA50-FB8D-446C-AFBB-C9D816FA5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Irish Embassy Presentation</a:t>
            </a:r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CD60DFA-E9FC-4923-957C-25B0C42C84D8}"/>
              </a:ext>
            </a:extLst>
          </p:cNvPr>
          <p:cNvSpPr/>
          <p:nvPr/>
        </p:nvSpPr>
        <p:spPr>
          <a:xfrm>
            <a:off x="1038035" y="1544815"/>
            <a:ext cx="5182159" cy="7747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50" dirty="0">
                <a:latin typeface="Calibri Light" panose="020F0302020204030204" pitchFamily="34" charset="0"/>
                <a:cs typeface="Calibri Light" panose="020F0302020204030204" pitchFamily="34" charset="0"/>
              </a:rPr>
              <a:t>Housing delivery using offsite manufacturing techniques and systems to accelerate delivery, increase capacity and improve on quality.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027A878-4EF9-4424-A5FA-315A92989251}"/>
              </a:ext>
            </a:extLst>
          </p:cNvPr>
          <p:cNvSpPr/>
          <p:nvPr/>
        </p:nvSpPr>
        <p:spPr>
          <a:xfrm>
            <a:off x="1038035" y="2457450"/>
            <a:ext cx="1832915" cy="247729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350" dirty="0">
                <a:latin typeface="Calibri Light" panose="020F0302020204030204" pitchFamily="34" charset="0"/>
                <a:cs typeface="Calibri Light" panose="020F0302020204030204" pitchFamily="34" charset="0"/>
              </a:rPr>
              <a:t>Factory based operations where the product is delivered </a:t>
            </a:r>
            <a:r>
              <a:rPr lang="en-GB" sz="135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no different to that of an in-situ build </a:t>
            </a:r>
            <a:r>
              <a:rPr lang="en-GB" sz="1350" dirty="0">
                <a:latin typeface="Calibri Light" panose="020F0302020204030204" pitchFamily="34" charset="0"/>
                <a:cs typeface="Calibri Light" panose="020F0302020204030204" pitchFamily="34" charset="0"/>
              </a:rPr>
              <a:t>but in a much more controlled environment.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88850B9-6BF3-456C-82A7-3FC4EF6A13D6}"/>
              </a:ext>
            </a:extLst>
          </p:cNvPr>
          <p:cNvSpPr/>
          <p:nvPr/>
        </p:nvSpPr>
        <p:spPr>
          <a:xfrm>
            <a:off x="6138952" y="2496108"/>
            <a:ext cx="1832915" cy="247729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350" dirty="0">
                <a:latin typeface="Calibri Light" panose="020F0302020204030204" pitchFamily="34" charset="0"/>
                <a:cs typeface="Calibri Light" panose="020F0302020204030204" pitchFamily="34" charset="0"/>
              </a:rPr>
              <a:t>Factory based operations where the product is delivered using a </a:t>
            </a:r>
            <a:r>
              <a:rPr lang="en-GB" sz="135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highly automated, manufacturing aligned, assembly led, computerised </a:t>
            </a:r>
            <a:r>
              <a:rPr lang="en-GB" sz="1350" dirty="0">
                <a:latin typeface="Calibri Light" panose="020F0302020204030204" pitchFamily="34" charset="0"/>
                <a:cs typeface="Calibri Light" panose="020F0302020204030204" pitchFamily="34" charset="0"/>
              </a:rPr>
              <a:t>process.</a:t>
            </a:r>
          </a:p>
        </p:txBody>
      </p:sp>
      <p:sp>
        <p:nvSpPr>
          <p:cNvPr id="10" name="Arrow: Left-Right 9">
            <a:extLst>
              <a:ext uri="{FF2B5EF4-FFF2-40B4-BE49-F238E27FC236}">
                <a16:creationId xmlns:a16="http://schemas.microsoft.com/office/drawing/2014/main" id="{205A1B52-3440-4909-B352-84C8C63D1DB1}"/>
              </a:ext>
            </a:extLst>
          </p:cNvPr>
          <p:cNvSpPr/>
          <p:nvPr/>
        </p:nvSpPr>
        <p:spPr>
          <a:xfrm>
            <a:off x="3022600" y="2584450"/>
            <a:ext cx="2978150" cy="787400"/>
          </a:xfrm>
          <a:prstGeom prst="left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3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Opposite ends of delivery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27A7DE9-3D44-48C9-BA54-00AEC88F1AF0}"/>
              </a:ext>
            </a:extLst>
          </p:cNvPr>
          <p:cNvSpPr txBox="1">
            <a:spLocks/>
          </p:cNvSpPr>
          <p:nvPr/>
        </p:nvSpPr>
        <p:spPr>
          <a:xfrm>
            <a:off x="2923806" y="3521473"/>
            <a:ext cx="3296388" cy="1397004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800" kern="1200" dirty="0">
                <a:solidFill>
                  <a:schemeClr val="tx2"/>
                </a:solidFill>
                <a:latin typeface="Tiempo" panose="02020600000000020000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GB" sz="1350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Commonalities in the approach</a:t>
            </a:r>
          </a:p>
          <a:p>
            <a:pPr algn="ctr"/>
            <a:endParaRPr lang="en-GB" sz="135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GB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Early design considerations?</a:t>
            </a:r>
          </a:p>
          <a:p>
            <a:pPr algn="ctr"/>
            <a:r>
              <a:rPr lang="en-GB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Repetition, Standardisation and Rationalisation</a:t>
            </a:r>
          </a:p>
          <a:p>
            <a:pPr algn="ctr"/>
            <a:r>
              <a:rPr lang="en-GB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Creating a Product Design Platform</a:t>
            </a:r>
          </a:p>
          <a:p>
            <a:pPr algn="ctr"/>
            <a:endParaRPr lang="en-GB" sz="135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/>
            <a:endParaRPr lang="en-GB" sz="135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/>
            <a:endParaRPr lang="en-GB" sz="135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696D984-3187-461F-B75A-E532958A771B}"/>
              </a:ext>
            </a:extLst>
          </p:cNvPr>
          <p:cNvSpPr txBox="1">
            <a:spLocks/>
          </p:cNvSpPr>
          <p:nvPr/>
        </p:nvSpPr>
        <p:spPr>
          <a:xfrm>
            <a:off x="1356122" y="4934744"/>
            <a:ext cx="1196741" cy="283606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800" kern="1200" dirty="0">
                <a:solidFill>
                  <a:schemeClr val="tx2"/>
                </a:solidFill>
                <a:latin typeface="Tiempo" panose="02020600000000020000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GB" sz="1350" dirty="0">
                <a:latin typeface="Times New Roman" panose="02020603050405020304" pitchFamily="18" charset="0"/>
              </a:rPr>
              <a:t>“Construction”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70DF50D-199C-4954-BB37-91E41A73A6E3}"/>
              </a:ext>
            </a:extLst>
          </p:cNvPr>
          <p:cNvSpPr txBox="1">
            <a:spLocks/>
          </p:cNvSpPr>
          <p:nvPr/>
        </p:nvSpPr>
        <p:spPr>
          <a:xfrm>
            <a:off x="6504871" y="4973402"/>
            <a:ext cx="1198562" cy="283606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800" kern="1200" dirty="0">
                <a:solidFill>
                  <a:schemeClr val="tx2"/>
                </a:solidFill>
                <a:latin typeface="Tiempo" panose="02020600000000020000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GB" sz="1350" dirty="0">
                <a:latin typeface="Times New Roman" panose="02020603050405020304" pitchFamily="18" charset="0"/>
              </a:rPr>
              <a:t>Digital Manufacturing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8EED63-8950-4864-8FDD-D8F456D71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297" y="5202529"/>
            <a:ext cx="739820" cy="49231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D266D90-2E47-4A5B-BDD2-BCBF4326C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550" y="5025654"/>
            <a:ext cx="990644" cy="6592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906EEF9-EF26-4938-9C1D-BC01B85DC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106" y="4919976"/>
            <a:ext cx="1128846" cy="751196"/>
          </a:xfrm>
          <a:prstGeom prst="rect">
            <a:avLst/>
          </a:prstGeom>
        </p:spPr>
      </p:pic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58597C23-73BF-4DA7-B2A4-741DF0D86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03rd May 2018</a:t>
            </a:r>
          </a:p>
        </p:txBody>
      </p:sp>
    </p:spTree>
    <p:extLst>
      <p:ext uri="{BB962C8B-B14F-4D97-AF65-F5344CB8AC3E}">
        <p14:creationId xmlns:p14="http://schemas.microsoft.com/office/powerpoint/2010/main" val="2332135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ast">
      <a:dk1>
        <a:sysClr val="windowText" lastClr="000000"/>
      </a:dk1>
      <a:lt1>
        <a:srgbClr val="FFFFFF"/>
      </a:lt1>
      <a:dk2>
        <a:srgbClr val="D0103A"/>
      </a:dk2>
      <a:lt2>
        <a:srgbClr val="FFFFFF"/>
      </a:lt2>
      <a:accent1>
        <a:srgbClr val="2C3339"/>
      </a:accent1>
      <a:accent2>
        <a:srgbClr val="F7A800"/>
      </a:accent2>
      <a:accent3>
        <a:srgbClr val="DFE4E6"/>
      </a:accent3>
      <a:accent4>
        <a:srgbClr val="9CA1B8"/>
      </a:accent4>
      <a:accent5>
        <a:srgbClr val="CC8800"/>
      </a:accent5>
      <a:accent6>
        <a:srgbClr val="FFCD61"/>
      </a:accent6>
      <a:hlink>
        <a:srgbClr val="423339"/>
      </a:hlink>
      <a:folHlink>
        <a:srgbClr val="42333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AST PRESENTATION l RED l NEW" id="{19E131BD-28D8-4ED4-B35F-6AFD68830882}" vid="{F7FD241D-DBD6-4CE0-BB45-8DF35312AE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CAST PRESENTATION l RED l NEW</Template>
  <TotalTime>2531</TotalTime>
  <Words>813</Words>
  <Application>Microsoft Office PowerPoint</Application>
  <PresentationFormat>On-screen Show (4:3)</PresentationFormat>
  <Paragraphs>172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DIN Light</vt:lpstr>
      <vt:lpstr>Tahoma</vt:lpstr>
      <vt:lpstr>Tiempo</vt:lpstr>
      <vt:lpstr>Times New Roman</vt:lpstr>
      <vt:lpstr>Office Theme</vt:lpstr>
      <vt:lpstr>Accelerating Housing Delivery through the use of modern methods of construction</vt:lpstr>
      <vt:lpstr>Introduction</vt:lpstr>
      <vt:lpstr>Housing Delivery</vt:lpstr>
      <vt:lpstr>Current State of Housing Delivery</vt:lpstr>
      <vt:lpstr>Modernise or Die</vt:lpstr>
      <vt:lpstr>Stimulating Housing Supply and Demand</vt:lpstr>
      <vt:lpstr>Government Stimulus the ‘silver bullet’?</vt:lpstr>
      <vt:lpstr>Additional capacity through OSM…</vt:lpstr>
      <vt:lpstr>Construction as Manufacturing</vt:lpstr>
      <vt:lpstr>Procurement Challenge</vt:lpstr>
      <vt:lpstr>System Agnostic?</vt:lpstr>
      <vt:lpstr>Warranty Challenge</vt:lpstr>
      <vt:lpstr>Opportunities for Diversifying and Accelerating </vt:lpstr>
      <vt:lpstr>Volumetric Modular Delivery Models</vt:lpstr>
      <vt:lpstr>Who is out there? Opportunity to grow capacity?</vt:lpstr>
      <vt:lpstr>Thank You</vt:lpstr>
      <vt:lpstr>PowerPoint Presentation</vt:lpstr>
    </vt:vector>
  </TitlesOfParts>
  <Company>Steve Edge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Michelle Hannah</dc:creator>
  <cp:lastModifiedBy>Michelle Hannah</cp:lastModifiedBy>
  <cp:revision>120</cp:revision>
  <cp:lastPrinted>2018-03-05T18:10:30Z</cp:lastPrinted>
  <dcterms:created xsi:type="dcterms:W3CDTF">2017-07-17T06:58:33Z</dcterms:created>
  <dcterms:modified xsi:type="dcterms:W3CDTF">2018-05-02T10:46:26Z</dcterms:modified>
</cp:coreProperties>
</file>