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56" r:id="rId5"/>
    <p:sldId id="257" r:id="rId6"/>
    <p:sldId id="266" r:id="rId7"/>
    <p:sldId id="267" r:id="rId8"/>
    <p:sldId id="258" r:id="rId9"/>
    <p:sldId id="271" r:id="rId10"/>
    <p:sldId id="270" r:id="rId11"/>
    <p:sldId id="272" r:id="rId12"/>
    <p:sldId id="260" r:id="rId13"/>
    <p:sldId id="264" r:id="rId14"/>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AD"/>
    <a:srgbClr val="9A9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21"/>
  </p:normalViewPr>
  <p:slideViewPr>
    <p:cSldViewPr snapToGrid="0" snapToObjects="1">
      <p:cViewPr varScale="1">
        <p:scale>
          <a:sx n="108" d="100"/>
          <a:sy n="108" d="100"/>
        </p:scale>
        <p:origin x="1704" y="108"/>
      </p:cViewPr>
      <p:guideLst/>
    </p:cSldViewPr>
  </p:slideViewPr>
  <p:notesTextViewPr>
    <p:cViewPr>
      <p:scale>
        <a:sx n="1" d="1"/>
        <a:sy n="1" d="1"/>
      </p:scale>
      <p:origin x="0" y="0"/>
    </p:cViewPr>
  </p:notesTextViewPr>
  <p:notesViewPr>
    <p:cSldViewPr snapToGrid="0" snapToObjects="1">
      <p:cViewPr varScale="1">
        <p:scale>
          <a:sx n="81" d="100"/>
          <a:sy n="81" d="100"/>
        </p:scale>
        <p:origin x="400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3D4C9964-2815-934C-88BE-72AEEF91651E}" type="datetimeFigureOut">
              <a:rPr lang="en-US" smtClean="0"/>
              <a:t>4/30/2018</a:t>
            </a:fld>
            <a:endParaRPr lang="en-US"/>
          </a:p>
        </p:txBody>
      </p:sp>
      <p:sp>
        <p:nvSpPr>
          <p:cNvPr id="4" name="Slide Image Placeholder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1224"/>
            <a:ext cx="5393690" cy="3887361"/>
          </a:xfrm>
          <a:prstGeom prst="rect">
            <a:avLst/>
          </a:prstGeom>
        </p:spPr>
        <p:txBody>
          <a:bodyPr vert="horz" lIns="91440" tIns="45720" rIns="91440" bIns="45720" rtlCol="0"/>
          <a:lstStyle/>
          <a:p>
            <a:pPr marL="285750" lvl="0" indent="-285750">
              <a:buFont typeface="Arial" panose="020B0604020202020204" pitchFamily="34" charset="0"/>
              <a:buChar char="•"/>
            </a:pPr>
            <a:r>
              <a:rPr lang="en-GB" dirty="0"/>
              <a:t>With 55,000 homes, serving over 111,000 people, the new Peabody is one of the largest housing providers in London and the South East. Our Organisation will own 10% of the existing G15 stock across London. </a:t>
            </a:r>
          </a:p>
          <a:p>
            <a:pPr marL="285750" lvl="0" indent="-285750">
              <a:buFont typeface="Arial" panose="020B0604020202020204" pitchFamily="34" charset="0"/>
              <a:buChar char="•"/>
            </a:pPr>
            <a:r>
              <a:rPr lang="en-GB" dirty="0"/>
              <a:t>We will be the largest association in five London boroughs. We will have increased capacity and ability to build more homes and create new neighbourhoods. </a:t>
            </a:r>
          </a:p>
          <a:p>
            <a:pPr marL="285750" lvl="0" indent="-285750">
              <a:buFont typeface="Arial" panose="020B0604020202020204" pitchFamily="34" charset="0"/>
              <a:buChar char="•"/>
            </a:pPr>
            <a:r>
              <a:rPr lang="en-GB" dirty="0"/>
              <a:t>One of the reasons for the merger is by 2021 to complete 2,500 homes each year with an objective that two thirds of them are affordable. We wish to see this rise to 3,000 homes completed each year shortly thereafter.  </a:t>
            </a:r>
          </a:p>
          <a:p>
            <a:pPr lvl="0"/>
            <a:endParaRPr lang="en-US" dirty="0"/>
          </a:p>
        </p:txBody>
      </p:sp>
      <p:sp>
        <p:nvSpPr>
          <p:cNvPr id="6" name="Footer Placeholder 5"/>
          <p:cNvSpPr>
            <a:spLocks noGrp="1"/>
          </p:cNvSpPr>
          <p:nvPr>
            <p:ph type="ftr" sz="quarter" idx="4"/>
          </p:nvPr>
        </p:nvSpPr>
        <p:spPr>
          <a:xfrm>
            <a:off x="0" y="9377322"/>
            <a:ext cx="2921582"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22"/>
            <a:ext cx="2921582" cy="495347"/>
          </a:xfrm>
          <a:prstGeom prst="rect">
            <a:avLst/>
          </a:prstGeom>
        </p:spPr>
        <p:txBody>
          <a:bodyPr vert="horz" lIns="91440" tIns="45720" rIns="91440" bIns="45720" rtlCol="0" anchor="b"/>
          <a:lstStyle>
            <a:lvl1pPr algn="r">
              <a:defRPr sz="1200"/>
            </a:lvl1pPr>
          </a:lstStyle>
          <a:p>
            <a:fld id="{C7595024-0A76-B34A-90B6-FA443AB54B76}"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95024-0A76-B34A-90B6-FA443AB54B76}" type="slidenum">
              <a:rPr lang="en-US" smtClean="0"/>
              <a:t>2</a:t>
            </a:fld>
            <a:endParaRPr lang="en-US"/>
          </a:p>
        </p:txBody>
      </p:sp>
    </p:spTree>
    <p:extLst>
      <p:ext uri="{BB962C8B-B14F-4D97-AF65-F5344CB8AC3E}">
        <p14:creationId xmlns:p14="http://schemas.microsoft.com/office/powerpoint/2010/main" val="409256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595024-0A76-B34A-90B6-FA443AB54B76}" type="slidenum">
              <a:rPr lang="en-US" smtClean="0"/>
              <a:t>3</a:t>
            </a:fld>
            <a:endParaRPr lang="en-US"/>
          </a:p>
        </p:txBody>
      </p:sp>
    </p:spTree>
    <p:extLst>
      <p:ext uri="{BB962C8B-B14F-4D97-AF65-F5344CB8AC3E}">
        <p14:creationId xmlns:p14="http://schemas.microsoft.com/office/powerpoint/2010/main" val="2259367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C880B7-E30B-5F40-85D2-00F6F605A447}"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141E5-6A81-5346-9015-62FC7C7C47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880B7-E30B-5F40-85D2-00F6F605A447}"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141E5-6A81-5346-9015-62FC7C7C47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880B7-E30B-5F40-85D2-00F6F605A447}"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141E5-6A81-5346-9015-62FC7C7C47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880B7-E30B-5F40-85D2-00F6F605A447}"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141E5-6A81-5346-9015-62FC7C7C47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880B7-E30B-5F40-85D2-00F6F605A447}"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141E5-6A81-5346-9015-62FC7C7C47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C880B7-E30B-5F40-85D2-00F6F605A447}"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141E5-6A81-5346-9015-62FC7C7C47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C880B7-E30B-5F40-85D2-00F6F605A447}"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141E5-6A81-5346-9015-62FC7C7C47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C880B7-E30B-5F40-85D2-00F6F605A447}"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4141E5-6A81-5346-9015-62FC7C7C47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880B7-E30B-5F40-85D2-00F6F605A447}"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4141E5-6A81-5346-9015-62FC7C7C47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C880B7-E30B-5F40-85D2-00F6F605A447}"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141E5-6A81-5346-9015-62FC7C7C47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C880B7-E30B-5F40-85D2-00F6F605A447}"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141E5-6A81-5346-9015-62FC7C7C47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880B7-E30B-5F40-85D2-00F6F605A447}" type="datetimeFigureOut">
              <a:rPr lang="en-US" smtClean="0"/>
              <a:t>4/30/2018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141E5-6A81-5346-9015-62FC7C7C471D}" type="slidenum">
              <a:rPr lang="en-US" smtClean="0"/>
              <a:t>‹#›</a:t>
            </a:fld>
            <a:endParaRPr lang="en-US"/>
          </a:p>
        </p:txBody>
      </p:sp>
    </p:spTree>
    <p:extLst>
      <p:ext uri="{BB962C8B-B14F-4D97-AF65-F5344CB8AC3E}">
        <p14:creationId xmlns:p14="http://schemas.microsoft.com/office/powerpoint/2010/main" val="915173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382" y="1359115"/>
            <a:ext cx="6875023" cy="1169551"/>
          </a:xfrm>
          <a:prstGeom prst="rect">
            <a:avLst/>
          </a:prstGeom>
          <a:noFill/>
        </p:spPr>
        <p:txBody>
          <a:bodyPr wrap="square" rtlCol="0">
            <a:spAutoFit/>
          </a:bodyPr>
          <a:lstStyle/>
          <a:p>
            <a:r>
              <a:rPr lang="en-US" sz="3500" dirty="0">
                <a:solidFill>
                  <a:srgbClr val="9A9A9A"/>
                </a:solidFill>
                <a:latin typeface="Arial" charset="0"/>
                <a:ea typeface="Arial" charset="0"/>
                <a:cs typeface="Arial" charset="0"/>
              </a:rPr>
              <a:t>The role of RSLs in increasing housing supply</a:t>
            </a:r>
          </a:p>
        </p:txBody>
      </p:sp>
      <p:sp>
        <p:nvSpPr>
          <p:cNvPr id="5" name="TextBox 4"/>
          <p:cNvSpPr txBox="1"/>
          <p:nvPr/>
        </p:nvSpPr>
        <p:spPr>
          <a:xfrm>
            <a:off x="344382" y="2659367"/>
            <a:ext cx="6008915" cy="861774"/>
          </a:xfrm>
          <a:prstGeom prst="rect">
            <a:avLst/>
          </a:prstGeom>
          <a:noFill/>
        </p:spPr>
        <p:txBody>
          <a:bodyPr wrap="square" rtlCol="0">
            <a:spAutoFit/>
          </a:bodyPr>
          <a:lstStyle/>
          <a:p>
            <a:r>
              <a:rPr lang="en-US" sz="2500" dirty="0">
                <a:solidFill>
                  <a:srgbClr val="9A9A9A"/>
                </a:solidFill>
                <a:latin typeface="Arial" charset="0"/>
                <a:ea typeface="Arial" charset="0"/>
                <a:cs typeface="Arial" charset="0"/>
              </a:rPr>
              <a:t>Dick Mortimer, Executive Director of Development &amp; Sales</a:t>
            </a:r>
          </a:p>
        </p:txBody>
      </p:sp>
      <p:sp>
        <p:nvSpPr>
          <p:cNvPr id="6" name="TextBox 5"/>
          <p:cNvSpPr txBox="1"/>
          <p:nvPr/>
        </p:nvSpPr>
        <p:spPr>
          <a:xfrm>
            <a:off x="344381" y="3646778"/>
            <a:ext cx="6008915" cy="477054"/>
          </a:xfrm>
          <a:prstGeom prst="rect">
            <a:avLst/>
          </a:prstGeom>
          <a:noFill/>
        </p:spPr>
        <p:txBody>
          <a:bodyPr wrap="square" rtlCol="0">
            <a:spAutoFit/>
          </a:bodyPr>
          <a:lstStyle/>
          <a:p>
            <a:r>
              <a:rPr lang="en-US" sz="2500" dirty="0">
                <a:solidFill>
                  <a:srgbClr val="9A9A9A"/>
                </a:solidFill>
                <a:latin typeface="Arial" charset="0"/>
                <a:ea typeface="Arial" charset="0"/>
                <a:cs typeface="Arial" charset="0"/>
              </a:rPr>
              <a:t> 3 May 2018</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829" y="2755977"/>
            <a:ext cx="6393768" cy="584775"/>
          </a:xfrm>
          <a:prstGeom prst="rect">
            <a:avLst/>
          </a:prstGeom>
          <a:noFill/>
        </p:spPr>
        <p:txBody>
          <a:bodyPr wrap="square" rtlCol="0">
            <a:spAutoFit/>
          </a:bodyPr>
          <a:lstStyle/>
          <a:p>
            <a:r>
              <a:rPr lang="en-US" sz="3200" dirty="0">
                <a:solidFill>
                  <a:srgbClr val="00A3AD"/>
                </a:solidFill>
                <a:latin typeface="Arial" charset="0"/>
                <a:ea typeface="Arial" charset="0"/>
                <a:cs typeface="Arial" charset="0"/>
              </a:rPr>
              <a:t>Other ways forward………………</a:t>
            </a:r>
          </a:p>
        </p:txBody>
      </p:sp>
    </p:spTree>
    <p:extLst>
      <p:ext uri="{BB962C8B-B14F-4D97-AF65-F5344CB8AC3E}">
        <p14:creationId xmlns:p14="http://schemas.microsoft.com/office/powerpoint/2010/main" val="209465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383" y="296883"/>
            <a:ext cx="6008915" cy="707886"/>
          </a:xfrm>
          <a:prstGeom prst="rect">
            <a:avLst/>
          </a:prstGeom>
          <a:noFill/>
        </p:spPr>
        <p:txBody>
          <a:bodyPr wrap="square" rtlCol="0">
            <a:spAutoFit/>
          </a:bodyPr>
          <a:lstStyle/>
          <a:p>
            <a:r>
              <a:rPr lang="en-US" sz="4000" dirty="0">
                <a:solidFill>
                  <a:srgbClr val="00A3AD"/>
                </a:solidFill>
                <a:latin typeface="Arial" charset="0"/>
                <a:ea typeface="Arial" charset="0"/>
                <a:cs typeface="Arial" charset="0"/>
              </a:rPr>
              <a:t>The New Peabody</a:t>
            </a:r>
          </a:p>
        </p:txBody>
      </p:sp>
      <p:sp>
        <p:nvSpPr>
          <p:cNvPr id="5" name="TextBox 4"/>
          <p:cNvSpPr txBox="1"/>
          <p:nvPr/>
        </p:nvSpPr>
        <p:spPr>
          <a:xfrm>
            <a:off x="344383" y="1814944"/>
            <a:ext cx="6008915" cy="3600986"/>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t>Family Mosaic and Peabody merged  in July 2017</a:t>
            </a:r>
          </a:p>
          <a:p>
            <a:pPr marL="285750" lvl="0" indent="-285750">
              <a:buFont typeface="Arial" panose="020B0604020202020204" pitchFamily="34" charset="0"/>
              <a:buChar char="•"/>
            </a:pPr>
            <a:r>
              <a:rPr lang="en-GB" sz="2400" dirty="0"/>
              <a:t>55,000 Homes</a:t>
            </a:r>
          </a:p>
          <a:p>
            <a:pPr marL="285750" lvl="0" indent="-285750">
              <a:buFont typeface="Arial" panose="020B0604020202020204" pitchFamily="34" charset="0"/>
              <a:buChar char="•"/>
            </a:pPr>
            <a:r>
              <a:rPr lang="en-GB" sz="2400" dirty="0"/>
              <a:t>Part of the G15</a:t>
            </a:r>
          </a:p>
          <a:p>
            <a:pPr marL="285750" lvl="0" indent="-285750">
              <a:buFont typeface="Arial" panose="020B0604020202020204" pitchFamily="34" charset="0"/>
              <a:buChar char="•"/>
            </a:pPr>
            <a:r>
              <a:rPr lang="en-GB" sz="2400" dirty="0"/>
              <a:t>We are ‘Towns’:</a:t>
            </a:r>
          </a:p>
          <a:p>
            <a:pPr lvl="0"/>
            <a:r>
              <a:rPr lang="en-GB" sz="2400" dirty="0"/>
              <a:t>      - Hackney</a:t>
            </a:r>
          </a:p>
          <a:p>
            <a:pPr lvl="0"/>
            <a:r>
              <a:rPr lang="en-GB" sz="2400" dirty="0"/>
              <a:t>      - Islington</a:t>
            </a:r>
          </a:p>
          <a:p>
            <a:pPr lvl="0"/>
            <a:r>
              <a:rPr lang="en-GB" sz="2400" dirty="0"/>
              <a:t>      - Thamesmead</a:t>
            </a:r>
          </a:p>
          <a:p>
            <a:pPr lvl="0"/>
            <a:endParaRPr lang="en-GB" dirty="0"/>
          </a:p>
          <a:p>
            <a:pPr lvl="0"/>
            <a:endParaRPr lang="en-GB" dirty="0"/>
          </a:p>
        </p:txBody>
      </p:sp>
    </p:spTree>
    <p:extLst>
      <p:ext uri="{BB962C8B-B14F-4D97-AF65-F5344CB8AC3E}">
        <p14:creationId xmlns:p14="http://schemas.microsoft.com/office/powerpoint/2010/main" val="175900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383" y="296883"/>
            <a:ext cx="6008915" cy="707886"/>
          </a:xfrm>
          <a:prstGeom prst="rect">
            <a:avLst/>
          </a:prstGeom>
          <a:noFill/>
        </p:spPr>
        <p:txBody>
          <a:bodyPr wrap="square" rtlCol="0">
            <a:spAutoFit/>
          </a:bodyPr>
          <a:lstStyle/>
          <a:p>
            <a:r>
              <a:rPr lang="en-US" sz="4000" dirty="0">
                <a:solidFill>
                  <a:srgbClr val="00A3AD"/>
                </a:solidFill>
                <a:latin typeface="Arial" charset="0"/>
                <a:ea typeface="Arial" charset="0"/>
                <a:cs typeface="Arial" charset="0"/>
              </a:rPr>
              <a:t>The New Peabody</a:t>
            </a:r>
          </a:p>
        </p:txBody>
      </p:sp>
      <p:sp>
        <p:nvSpPr>
          <p:cNvPr id="5" name="TextBox 4"/>
          <p:cNvSpPr txBox="1"/>
          <p:nvPr/>
        </p:nvSpPr>
        <p:spPr>
          <a:xfrm>
            <a:off x="344384" y="1822484"/>
            <a:ext cx="5719066" cy="3508653"/>
          </a:xfrm>
          <a:prstGeom prst="rect">
            <a:avLst/>
          </a:prstGeom>
          <a:noFill/>
        </p:spPr>
        <p:txBody>
          <a:bodyPr wrap="square" rtlCol="0">
            <a:spAutoFit/>
          </a:bodyPr>
          <a:lstStyle/>
          <a:p>
            <a:pPr lvl="0"/>
            <a:r>
              <a:rPr lang="en-GB" sz="2400" dirty="0"/>
              <a:t>Starts</a:t>
            </a:r>
          </a:p>
          <a:p>
            <a:pPr lvl="0"/>
            <a:endParaRPr lang="en-GB" sz="2000" dirty="0"/>
          </a:p>
          <a:p>
            <a:pPr marL="285750" lvl="0" indent="-285750">
              <a:buFont typeface="Arial" panose="020B0604020202020204" pitchFamily="34" charset="0"/>
              <a:buChar char="•"/>
            </a:pPr>
            <a:r>
              <a:rPr lang="en-GB" sz="2000" dirty="0"/>
              <a:t>Pre Merger – Less than 2,000 homes per annum</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Post Merger Targets 2017 - 2021</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endParaRPr lang="en-GB" sz="2000" dirty="0"/>
          </a:p>
          <a:p>
            <a:pPr lvl="0"/>
            <a:endParaRPr lang="en-GB" sz="2000" dirty="0"/>
          </a:p>
          <a:p>
            <a:pPr marL="285750" lvl="0" indent="-285750">
              <a:buFont typeface="Arial" panose="020B0604020202020204" pitchFamily="34" charset="0"/>
              <a:buChar char="•"/>
            </a:pPr>
            <a:endParaRPr lang="en-GB" sz="2000" dirty="0"/>
          </a:p>
          <a:p>
            <a:pPr lvl="0"/>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846739158"/>
              </p:ext>
            </p:extLst>
          </p:nvPr>
        </p:nvGraphicFramePr>
        <p:xfrm>
          <a:off x="452760" y="3696316"/>
          <a:ext cx="5317726" cy="1483360"/>
        </p:xfrm>
        <a:graphic>
          <a:graphicData uri="http://schemas.openxmlformats.org/drawingml/2006/table">
            <a:tbl>
              <a:tblPr firstRow="1" bandRow="1">
                <a:tableStyleId>{5C22544A-7EE6-4342-B048-85BDC9FD1C3A}</a:tableStyleId>
              </a:tblPr>
              <a:tblGrid>
                <a:gridCol w="2658863">
                  <a:extLst>
                    <a:ext uri="{9D8B030D-6E8A-4147-A177-3AD203B41FA5}">
                      <a16:colId xmlns:a16="http://schemas.microsoft.com/office/drawing/2014/main" val="3717870297"/>
                    </a:ext>
                  </a:extLst>
                </a:gridCol>
                <a:gridCol w="2658863">
                  <a:extLst>
                    <a:ext uri="{9D8B030D-6E8A-4147-A177-3AD203B41FA5}">
                      <a16:colId xmlns:a16="http://schemas.microsoft.com/office/drawing/2014/main" val="2776888788"/>
                    </a:ext>
                  </a:extLst>
                </a:gridCol>
              </a:tblGrid>
              <a:tr h="370840">
                <a:tc>
                  <a:txBody>
                    <a:bodyPr/>
                    <a:lstStyle/>
                    <a:p>
                      <a:r>
                        <a:rPr lang="en-GB" dirty="0"/>
                        <a:t>Year</a:t>
                      </a:r>
                    </a:p>
                  </a:txBody>
                  <a:tcPr/>
                </a:tc>
                <a:tc>
                  <a:txBody>
                    <a:bodyPr/>
                    <a:lstStyle/>
                    <a:p>
                      <a:r>
                        <a:rPr lang="en-GB" dirty="0"/>
                        <a:t>Units</a:t>
                      </a:r>
                    </a:p>
                  </a:txBody>
                  <a:tcPr/>
                </a:tc>
                <a:extLst>
                  <a:ext uri="{0D108BD9-81ED-4DB2-BD59-A6C34878D82A}">
                    <a16:rowId xmlns:a16="http://schemas.microsoft.com/office/drawing/2014/main" val="1189312222"/>
                  </a:ext>
                </a:extLst>
              </a:tr>
              <a:tr h="370840">
                <a:tc>
                  <a:txBody>
                    <a:bodyPr/>
                    <a:lstStyle/>
                    <a:p>
                      <a:r>
                        <a:rPr lang="en-GB" dirty="0"/>
                        <a:t>18/19</a:t>
                      </a:r>
                    </a:p>
                  </a:txBody>
                  <a:tcPr/>
                </a:tc>
                <a:tc>
                  <a:txBody>
                    <a:bodyPr/>
                    <a:lstStyle/>
                    <a:p>
                      <a:r>
                        <a:rPr lang="en-GB" dirty="0"/>
                        <a:t>2,821</a:t>
                      </a:r>
                    </a:p>
                  </a:txBody>
                  <a:tcPr/>
                </a:tc>
                <a:extLst>
                  <a:ext uri="{0D108BD9-81ED-4DB2-BD59-A6C34878D82A}">
                    <a16:rowId xmlns:a16="http://schemas.microsoft.com/office/drawing/2014/main" val="793887584"/>
                  </a:ext>
                </a:extLst>
              </a:tr>
              <a:tr h="370840">
                <a:tc>
                  <a:txBody>
                    <a:bodyPr/>
                    <a:lstStyle/>
                    <a:p>
                      <a:r>
                        <a:rPr lang="en-GB" dirty="0"/>
                        <a:t>19/20</a:t>
                      </a:r>
                    </a:p>
                  </a:txBody>
                  <a:tcPr/>
                </a:tc>
                <a:tc>
                  <a:txBody>
                    <a:bodyPr/>
                    <a:lstStyle/>
                    <a:p>
                      <a:r>
                        <a:rPr lang="en-GB" dirty="0"/>
                        <a:t>3,841</a:t>
                      </a:r>
                    </a:p>
                  </a:txBody>
                  <a:tcPr/>
                </a:tc>
                <a:extLst>
                  <a:ext uri="{0D108BD9-81ED-4DB2-BD59-A6C34878D82A}">
                    <a16:rowId xmlns:a16="http://schemas.microsoft.com/office/drawing/2014/main" val="1681123136"/>
                  </a:ext>
                </a:extLst>
              </a:tr>
              <a:tr h="370840">
                <a:tc>
                  <a:txBody>
                    <a:bodyPr/>
                    <a:lstStyle/>
                    <a:p>
                      <a:r>
                        <a:rPr lang="en-GB" dirty="0"/>
                        <a:t>20/21</a:t>
                      </a:r>
                    </a:p>
                  </a:txBody>
                  <a:tcPr/>
                </a:tc>
                <a:tc>
                  <a:txBody>
                    <a:bodyPr/>
                    <a:lstStyle/>
                    <a:p>
                      <a:r>
                        <a:rPr lang="en-GB" dirty="0"/>
                        <a:t>3,361</a:t>
                      </a:r>
                    </a:p>
                  </a:txBody>
                  <a:tcPr/>
                </a:tc>
                <a:extLst>
                  <a:ext uri="{0D108BD9-81ED-4DB2-BD59-A6C34878D82A}">
                    <a16:rowId xmlns:a16="http://schemas.microsoft.com/office/drawing/2014/main" val="3689261736"/>
                  </a:ext>
                </a:extLst>
              </a:tr>
            </a:tbl>
          </a:graphicData>
        </a:graphic>
      </p:graphicFrame>
    </p:spTree>
    <p:extLst>
      <p:ext uri="{BB962C8B-B14F-4D97-AF65-F5344CB8AC3E}">
        <p14:creationId xmlns:p14="http://schemas.microsoft.com/office/powerpoint/2010/main" val="180411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384" y="296883"/>
            <a:ext cx="6008915" cy="707886"/>
          </a:xfrm>
          <a:prstGeom prst="rect">
            <a:avLst/>
          </a:prstGeom>
          <a:noFill/>
        </p:spPr>
        <p:txBody>
          <a:bodyPr wrap="square" rtlCol="0">
            <a:spAutoFit/>
          </a:bodyPr>
          <a:lstStyle/>
          <a:p>
            <a:r>
              <a:rPr lang="en-US" sz="4000" dirty="0">
                <a:solidFill>
                  <a:srgbClr val="00A3AD"/>
                </a:solidFill>
                <a:latin typeface="Arial" charset="0"/>
                <a:ea typeface="Arial" charset="0"/>
                <a:cs typeface="Arial" charset="0"/>
              </a:rPr>
              <a:t>Our </a:t>
            </a:r>
            <a:r>
              <a:rPr lang="en-US" sz="4000" dirty="0" err="1">
                <a:solidFill>
                  <a:srgbClr val="00A3AD"/>
                </a:solidFill>
                <a:latin typeface="Arial" charset="0"/>
                <a:ea typeface="Arial" charset="0"/>
                <a:cs typeface="Arial" charset="0"/>
              </a:rPr>
              <a:t>Programme</a:t>
            </a:r>
            <a:endParaRPr lang="en-US" sz="4000" dirty="0">
              <a:solidFill>
                <a:srgbClr val="00A3AD"/>
              </a:solidFill>
              <a:latin typeface="Arial" charset="0"/>
              <a:ea typeface="Arial" charset="0"/>
              <a:cs typeface="Arial" charset="0"/>
            </a:endParaRPr>
          </a:p>
        </p:txBody>
      </p:sp>
      <p:sp>
        <p:nvSpPr>
          <p:cNvPr id="5" name="TextBox 4"/>
          <p:cNvSpPr txBox="1"/>
          <p:nvPr/>
        </p:nvSpPr>
        <p:spPr>
          <a:xfrm>
            <a:off x="458683" y="1463252"/>
            <a:ext cx="6008915" cy="2985433"/>
          </a:xfrm>
          <a:prstGeom prst="rect">
            <a:avLst/>
          </a:prstGeom>
          <a:noFill/>
        </p:spPr>
        <p:txBody>
          <a:bodyPr wrap="square" rtlCol="0">
            <a:spAutoFit/>
          </a:bodyPr>
          <a:lstStyle/>
          <a:p>
            <a:endParaRPr lang="en-US" sz="2000" dirty="0">
              <a:solidFill>
                <a:srgbClr val="9A9A9A"/>
              </a:solidFill>
              <a:latin typeface="Arial" charset="0"/>
              <a:ea typeface="Arial" charset="0"/>
              <a:cs typeface="Arial" charset="0"/>
            </a:endParaRPr>
          </a:p>
          <a:p>
            <a:pPr marL="342900" indent="-342900">
              <a:buFont typeface="Arial" panose="020B0604020202020204" pitchFamily="34" charset="0"/>
              <a:buChar char="•"/>
            </a:pPr>
            <a:r>
              <a:rPr lang="en-US" sz="2400" dirty="0">
                <a:latin typeface="Arial" charset="0"/>
                <a:ea typeface="Arial" charset="0"/>
                <a:cs typeface="Arial" charset="0"/>
              </a:rPr>
              <a:t>GLA Strategic Partner </a:t>
            </a:r>
          </a:p>
          <a:p>
            <a:endParaRPr lang="en-US" sz="2400" dirty="0">
              <a:latin typeface="Arial" charset="0"/>
              <a:ea typeface="Arial" charset="0"/>
              <a:cs typeface="Arial" charset="0"/>
            </a:endParaRPr>
          </a:p>
          <a:p>
            <a:pPr marL="342900" indent="-342900">
              <a:buFont typeface="Arial" panose="020B0604020202020204" pitchFamily="34" charset="0"/>
              <a:buChar char="•"/>
            </a:pPr>
            <a:r>
              <a:rPr lang="en-US" sz="2400" dirty="0">
                <a:latin typeface="Arial" charset="0"/>
                <a:ea typeface="Arial" charset="0"/>
                <a:cs typeface="Arial" charset="0"/>
              </a:rPr>
              <a:t>Joint Ventures</a:t>
            </a:r>
          </a:p>
          <a:p>
            <a:endParaRPr lang="en-US" sz="2400" dirty="0">
              <a:latin typeface="Arial" charset="0"/>
              <a:ea typeface="Arial" charset="0"/>
              <a:cs typeface="Arial" charset="0"/>
            </a:endParaRPr>
          </a:p>
          <a:p>
            <a:pPr marL="342900" indent="-342900">
              <a:buFont typeface="Arial" panose="020B0604020202020204" pitchFamily="34" charset="0"/>
              <a:buChar char="•"/>
            </a:pPr>
            <a:r>
              <a:rPr lang="en-US" sz="2400" dirty="0">
                <a:latin typeface="Arial" charset="0"/>
                <a:ea typeface="Arial" charset="0"/>
                <a:cs typeface="Arial" charset="0"/>
              </a:rPr>
              <a:t>Land Partnership</a:t>
            </a:r>
          </a:p>
          <a:p>
            <a:endParaRPr lang="en-US" sz="2400" dirty="0">
              <a:latin typeface="Arial" charset="0"/>
              <a:ea typeface="Arial" charset="0"/>
              <a:cs typeface="Arial" charset="0"/>
            </a:endParaRPr>
          </a:p>
          <a:p>
            <a:pPr marL="342900" indent="-342900">
              <a:buFont typeface="Arial" panose="020B0604020202020204" pitchFamily="34" charset="0"/>
              <a:buChar char="•"/>
            </a:pPr>
            <a:r>
              <a:rPr lang="en-US" sz="2400" dirty="0">
                <a:latin typeface="Arial" charset="0"/>
                <a:ea typeface="Arial" charset="0"/>
                <a:cs typeface="Arial" charset="0"/>
              </a:rPr>
              <a:t>Strategic Land</a:t>
            </a:r>
          </a:p>
        </p:txBody>
      </p:sp>
    </p:spTree>
    <p:extLst>
      <p:ext uri="{BB962C8B-B14F-4D97-AF65-F5344CB8AC3E}">
        <p14:creationId xmlns:p14="http://schemas.microsoft.com/office/powerpoint/2010/main" val="118701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384" y="296883"/>
            <a:ext cx="6008915" cy="707886"/>
          </a:xfrm>
          <a:prstGeom prst="rect">
            <a:avLst/>
          </a:prstGeom>
          <a:noFill/>
        </p:spPr>
        <p:txBody>
          <a:bodyPr wrap="square" rtlCol="0">
            <a:spAutoFit/>
          </a:bodyPr>
          <a:lstStyle/>
          <a:p>
            <a:r>
              <a:rPr lang="en-US" sz="4000" dirty="0">
                <a:solidFill>
                  <a:srgbClr val="00A3AD"/>
                </a:solidFill>
                <a:latin typeface="Arial" charset="0"/>
                <a:ea typeface="Arial" charset="0"/>
                <a:cs typeface="Arial" charset="0"/>
              </a:rPr>
              <a:t>New Developments</a:t>
            </a:r>
          </a:p>
        </p:txBody>
      </p:sp>
      <p:sp>
        <p:nvSpPr>
          <p:cNvPr id="5" name="TextBox 4"/>
          <p:cNvSpPr txBox="1"/>
          <p:nvPr/>
        </p:nvSpPr>
        <p:spPr>
          <a:xfrm>
            <a:off x="344384" y="1095852"/>
            <a:ext cx="6008915" cy="4708981"/>
          </a:xfrm>
          <a:prstGeom prst="rect">
            <a:avLst/>
          </a:prstGeom>
          <a:noFill/>
        </p:spPr>
        <p:txBody>
          <a:bodyPr wrap="square" rtlCol="0">
            <a:spAutoFit/>
          </a:bodyPr>
          <a:lstStyle/>
          <a:p>
            <a:r>
              <a:rPr lang="en-US" sz="2000" dirty="0">
                <a:solidFill>
                  <a:srgbClr val="9A9A9A"/>
                </a:solidFill>
                <a:latin typeface="Arial" charset="0"/>
                <a:ea typeface="Arial" charset="0"/>
                <a:cs typeface="Arial" charset="0"/>
              </a:rPr>
              <a:t>Including:</a:t>
            </a: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3000" dirty="0">
              <a:solidFill>
                <a:srgbClr val="9A9A9A"/>
              </a:solidFill>
              <a:latin typeface="Arial" charset="0"/>
              <a:ea typeface="Arial" charset="0"/>
              <a:cs typeface="Arial" charset="0"/>
            </a:endParaRPr>
          </a:p>
          <a:p>
            <a:endParaRPr lang="en-US" sz="3000" dirty="0">
              <a:solidFill>
                <a:srgbClr val="9A9A9A"/>
              </a:solidFill>
              <a:latin typeface="Arial" charset="0"/>
              <a:ea typeface="Arial" charset="0"/>
              <a:cs typeface="Arial" charset="0"/>
            </a:endParaRPr>
          </a:p>
        </p:txBody>
      </p:sp>
      <p:pic>
        <p:nvPicPr>
          <p:cNvPr id="3" name="Picture 2"/>
          <p:cNvPicPr>
            <a:picLocks noChangeAspect="1"/>
          </p:cNvPicPr>
          <p:nvPr/>
        </p:nvPicPr>
        <p:blipFill>
          <a:blip r:embed="rId2"/>
          <a:stretch>
            <a:fillRect/>
          </a:stretch>
        </p:blipFill>
        <p:spPr>
          <a:xfrm>
            <a:off x="344384" y="1514453"/>
            <a:ext cx="8515531" cy="5081656"/>
          </a:xfrm>
          <a:prstGeom prst="rect">
            <a:avLst/>
          </a:prstGeom>
        </p:spPr>
      </p:pic>
      <p:sp>
        <p:nvSpPr>
          <p:cNvPr id="7" name="Rectangle 6"/>
          <p:cNvSpPr/>
          <p:nvPr/>
        </p:nvSpPr>
        <p:spPr>
          <a:xfrm>
            <a:off x="6603430" y="1799641"/>
            <a:ext cx="2006353" cy="369332"/>
          </a:xfrm>
          <a:prstGeom prst="rect">
            <a:avLst/>
          </a:prstGeom>
        </p:spPr>
        <p:txBody>
          <a:bodyPr wrap="square">
            <a:spAutoFit/>
          </a:bodyPr>
          <a:lstStyle/>
          <a:p>
            <a:r>
              <a:rPr lang="en-US" dirty="0" err="1">
                <a:solidFill>
                  <a:srgbClr val="00A3AD"/>
                </a:solidFill>
                <a:latin typeface="Arial" charset="0"/>
                <a:ea typeface="Arial" charset="0"/>
                <a:cs typeface="Arial" charset="0"/>
              </a:rPr>
              <a:t>Thamesmead</a:t>
            </a:r>
            <a:endParaRPr lang="en-US" dirty="0">
              <a:solidFill>
                <a:srgbClr val="00A3AD"/>
              </a:solidFill>
              <a:latin typeface="Arial" charset="0"/>
              <a:ea typeface="Arial" charset="0"/>
              <a:cs typeface="Arial" charset="0"/>
            </a:endParaRPr>
          </a:p>
        </p:txBody>
      </p:sp>
    </p:spTree>
    <p:extLst>
      <p:ext uri="{BB962C8B-B14F-4D97-AF65-F5344CB8AC3E}">
        <p14:creationId xmlns:p14="http://schemas.microsoft.com/office/powerpoint/2010/main" val="30935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384" y="296883"/>
            <a:ext cx="6008915" cy="707886"/>
          </a:xfrm>
          <a:prstGeom prst="rect">
            <a:avLst/>
          </a:prstGeom>
          <a:noFill/>
        </p:spPr>
        <p:txBody>
          <a:bodyPr wrap="square" rtlCol="0">
            <a:spAutoFit/>
          </a:bodyPr>
          <a:lstStyle/>
          <a:p>
            <a:r>
              <a:rPr lang="en-US" sz="4000" dirty="0">
                <a:solidFill>
                  <a:srgbClr val="00A3AD"/>
                </a:solidFill>
                <a:latin typeface="Arial" charset="0"/>
                <a:ea typeface="Arial" charset="0"/>
                <a:cs typeface="Arial" charset="0"/>
              </a:rPr>
              <a:t>New Developments</a:t>
            </a:r>
          </a:p>
        </p:txBody>
      </p:sp>
      <p:sp>
        <p:nvSpPr>
          <p:cNvPr id="5" name="TextBox 4"/>
          <p:cNvSpPr txBox="1"/>
          <p:nvPr/>
        </p:nvSpPr>
        <p:spPr>
          <a:xfrm>
            <a:off x="406528" y="1095852"/>
            <a:ext cx="6008915" cy="4401205"/>
          </a:xfrm>
          <a:prstGeom prst="rect">
            <a:avLst/>
          </a:prstGeom>
          <a:noFill/>
        </p:spPr>
        <p:txBody>
          <a:bodyPr wrap="square" rtlCol="0">
            <a:spAutoFit/>
          </a:bodyPr>
          <a:lstStyle/>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3000" dirty="0">
              <a:solidFill>
                <a:srgbClr val="9A9A9A"/>
              </a:solidFill>
              <a:latin typeface="Arial" charset="0"/>
              <a:ea typeface="Arial" charset="0"/>
              <a:cs typeface="Arial" charset="0"/>
            </a:endParaRPr>
          </a:p>
          <a:p>
            <a:endParaRPr lang="en-US" sz="3000" dirty="0">
              <a:solidFill>
                <a:srgbClr val="9A9A9A"/>
              </a:solidFill>
              <a:latin typeface="Arial" charset="0"/>
              <a:ea typeface="Arial" charset="0"/>
              <a:cs typeface="Arial" charset="0"/>
            </a:endParaRPr>
          </a:p>
        </p:txBody>
      </p:sp>
      <p:pic>
        <p:nvPicPr>
          <p:cNvPr id="2" name="Picture 1"/>
          <p:cNvPicPr>
            <a:picLocks noChangeAspect="1"/>
          </p:cNvPicPr>
          <p:nvPr/>
        </p:nvPicPr>
        <p:blipFill>
          <a:blip r:embed="rId2"/>
          <a:stretch>
            <a:fillRect/>
          </a:stretch>
        </p:blipFill>
        <p:spPr>
          <a:xfrm>
            <a:off x="157953" y="1807626"/>
            <a:ext cx="8549197" cy="4984299"/>
          </a:xfrm>
          <a:prstGeom prst="rect">
            <a:avLst/>
          </a:prstGeom>
        </p:spPr>
      </p:pic>
      <p:sp>
        <p:nvSpPr>
          <p:cNvPr id="9" name="Rectangle 8"/>
          <p:cNvSpPr/>
          <p:nvPr/>
        </p:nvSpPr>
        <p:spPr>
          <a:xfrm>
            <a:off x="7732450" y="5497057"/>
            <a:ext cx="877333" cy="4247317"/>
          </a:xfrm>
          <a:prstGeom prst="rect">
            <a:avLst/>
          </a:prstGeom>
        </p:spPr>
        <p:txBody>
          <a:bodyPr wrap="square">
            <a:spAutoFit/>
          </a:bodyPr>
          <a:lstStyle/>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a:p>
            <a:endParaRPr lang="en-US" dirty="0">
              <a:solidFill>
                <a:srgbClr val="00A3AD"/>
              </a:solidFill>
              <a:latin typeface="Arial" charset="0"/>
              <a:ea typeface="Arial" charset="0"/>
              <a:cs typeface="Arial" charset="0"/>
            </a:endParaRPr>
          </a:p>
        </p:txBody>
      </p:sp>
      <p:sp>
        <p:nvSpPr>
          <p:cNvPr id="3" name="TextBox 2"/>
          <p:cNvSpPr txBox="1"/>
          <p:nvPr/>
        </p:nvSpPr>
        <p:spPr>
          <a:xfrm>
            <a:off x="406528" y="1296140"/>
            <a:ext cx="4724765" cy="369332"/>
          </a:xfrm>
          <a:prstGeom prst="rect">
            <a:avLst/>
          </a:prstGeom>
          <a:noFill/>
        </p:spPr>
        <p:txBody>
          <a:bodyPr wrap="square" rtlCol="0">
            <a:spAutoFit/>
          </a:bodyPr>
          <a:lstStyle/>
          <a:p>
            <a:r>
              <a:rPr lang="en-US" dirty="0">
                <a:solidFill>
                  <a:srgbClr val="00A3AD"/>
                </a:solidFill>
                <a:latin typeface="Arial" charset="0"/>
                <a:cs typeface="Arial" charset="0"/>
              </a:rPr>
              <a:t>Battersea Power Station – 386 units</a:t>
            </a:r>
            <a:endParaRPr lang="en-GB" dirty="0"/>
          </a:p>
        </p:txBody>
      </p:sp>
    </p:spTree>
    <p:extLst>
      <p:ext uri="{BB962C8B-B14F-4D97-AF65-F5344CB8AC3E}">
        <p14:creationId xmlns:p14="http://schemas.microsoft.com/office/powerpoint/2010/main" val="350889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384" y="296883"/>
            <a:ext cx="6008915" cy="707886"/>
          </a:xfrm>
          <a:prstGeom prst="rect">
            <a:avLst/>
          </a:prstGeom>
          <a:noFill/>
        </p:spPr>
        <p:txBody>
          <a:bodyPr wrap="square" rtlCol="0">
            <a:spAutoFit/>
          </a:bodyPr>
          <a:lstStyle/>
          <a:p>
            <a:r>
              <a:rPr lang="en-US" sz="4000" dirty="0">
                <a:solidFill>
                  <a:srgbClr val="00A3AD"/>
                </a:solidFill>
                <a:latin typeface="Arial" charset="0"/>
                <a:ea typeface="Arial" charset="0"/>
                <a:cs typeface="Arial" charset="0"/>
              </a:rPr>
              <a:t>New Developments</a:t>
            </a:r>
          </a:p>
        </p:txBody>
      </p:sp>
      <p:sp>
        <p:nvSpPr>
          <p:cNvPr id="5" name="TextBox 4"/>
          <p:cNvSpPr txBox="1"/>
          <p:nvPr/>
        </p:nvSpPr>
        <p:spPr>
          <a:xfrm>
            <a:off x="344383" y="1095852"/>
            <a:ext cx="6008915" cy="4708981"/>
          </a:xfrm>
          <a:prstGeom prst="rect">
            <a:avLst/>
          </a:prstGeom>
          <a:noFill/>
        </p:spPr>
        <p:txBody>
          <a:bodyPr wrap="square" rtlCol="0">
            <a:spAutoFit/>
          </a:bodyPr>
          <a:lstStyle/>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2000" dirty="0">
              <a:solidFill>
                <a:srgbClr val="9A9A9A"/>
              </a:solidFill>
              <a:latin typeface="Arial" charset="0"/>
              <a:ea typeface="Arial" charset="0"/>
              <a:cs typeface="Arial" charset="0"/>
            </a:endParaRPr>
          </a:p>
          <a:p>
            <a:endParaRPr lang="en-US" sz="3000" dirty="0">
              <a:solidFill>
                <a:srgbClr val="9A9A9A"/>
              </a:solidFill>
              <a:latin typeface="Arial" charset="0"/>
              <a:ea typeface="Arial" charset="0"/>
              <a:cs typeface="Arial" charset="0"/>
            </a:endParaRPr>
          </a:p>
          <a:p>
            <a:endParaRPr lang="en-US" sz="3000" dirty="0">
              <a:solidFill>
                <a:srgbClr val="9A9A9A"/>
              </a:solidFill>
              <a:latin typeface="Arial" charset="0"/>
              <a:ea typeface="Arial" charset="0"/>
              <a:cs typeface="Arial" charset="0"/>
            </a:endParaRPr>
          </a:p>
        </p:txBody>
      </p:sp>
      <p:pic>
        <p:nvPicPr>
          <p:cNvPr id="6" name="Picture 5"/>
          <p:cNvPicPr>
            <a:picLocks noChangeAspect="1"/>
          </p:cNvPicPr>
          <p:nvPr/>
        </p:nvPicPr>
        <p:blipFill rotWithShape="1">
          <a:blip r:embed="rId2"/>
          <a:srcRect l="11047" t="15717" r="2339" b="2364"/>
          <a:stretch/>
        </p:blipFill>
        <p:spPr>
          <a:xfrm>
            <a:off x="344384" y="1750359"/>
            <a:ext cx="5463526" cy="4589756"/>
          </a:xfrm>
          <a:prstGeom prst="rect">
            <a:avLst/>
          </a:prstGeom>
        </p:spPr>
      </p:pic>
      <p:sp>
        <p:nvSpPr>
          <p:cNvPr id="2" name="Rectangle 1"/>
          <p:cNvSpPr/>
          <p:nvPr/>
        </p:nvSpPr>
        <p:spPr>
          <a:xfrm>
            <a:off x="344382" y="1157172"/>
            <a:ext cx="5150896" cy="369332"/>
          </a:xfrm>
          <a:prstGeom prst="rect">
            <a:avLst/>
          </a:prstGeom>
        </p:spPr>
        <p:txBody>
          <a:bodyPr wrap="square">
            <a:spAutoFit/>
          </a:bodyPr>
          <a:lstStyle/>
          <a:p>
            <a:r>
              <a:rPr lang="en-US" dirty="0">
                <a:solidFill>
                  <a:srgbClr val="00A3AD"/>
                </a:solidFill>
                <a:latin typeface="Arial" charset="0"/>
                <a:ea typeface="Arial" charset="0"/>
                <a:cs typeface="Arial" charset="0"/>
              </a:rPr>
              <a:t>Broadwater Dock – 660 units</a:t>
            </a:r>
          </a:p>
        </p:txBody>
      </p:sp>
    </p:spTree>
    <p:extLst>
      <p:ext uri="{BB962C8B-B14F-4D97-AF65-F5344CB8AC3E}">
        <p14:creationId xmlns:p14="http://schemas.microsoft.com/office/powerpoint/2010/main" val="294592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384" y="296883"/>
            <a:ext cx="6008915" cy="707886"/>
          </a:xfrm>
          <a:prstGeom prst="rect">
            <a:avLst/>
          </a:prstGeom>
          <a:noFill/>
        </p:spPr>
        <p:txBody>
          <a:bodyPr wrap="square" rtlCol="0">
            <a:spAutoFit/>
          </a:bodyPr>
          <a:lstStyle/>
          <a:p>
            <a:r>
              <a:rPr lang="en-US" sz="4000" dirty="0">
                <a:solidFill>
                  <a:srgbClr val="00A3AD"/>
                </a:solidFill>
                <a:latin typeface="Arial" charset="0"/>
                <a:ea typeface="Arial" charset="0"/>
                <a:cs typeface="Arial" charset="0"/>
              </a:rPr>
              <a:t>New Developments</a:t>
            </a:r>
          </a:p>
        </p:txBody>
      </p:sp>
      <p:pic>
        <p:nvPicPr>
          <p:cNvPr id="1026" name="Picture 6"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84" y="1824685"/>
            <a:ext cx="590776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48575" y="1096540"/>
            <a:ext cx="3542190" cy="369332"/>
          </a:xfrm>
          <a:prstGeom prst="rect">
            <a:avLst/>
          </a:prstGeom>
        </p:spPr>
        <p:txBody>
          <a:bodyPr wrap="square">
            <a:spAutoFit/>
          </a:bodyPr>
          <a:lstStyle/>
          <a:p>
            <a:r>
              <a:rPr lang="en-US" dirty="0">
                <a:solidFill>
                  <a:srgbClr val="00A3AD"/>
                </a:solidFill>
                <a:latin typeface="Arial" charset="0"/>
                <a:ea typeface="Arial" charset="0"/>
                <a:cs typeface="Arial" charset="0"/>
              </a:rPr>
              <a:t>Royal Docks – 285 units </a:t>
            </a:r>
          </a:p>
        </p:txBody>
      </p:sp>
    </p:spTree>
    <p:extLst>
      <p:ext uri="{BB962C8B-B14F-4D97-AF65-F5344CB8AC3E}">
        <p14:creationId xmlns:p14="http://schemas.microsoft.com/office/powerpoint/2010/main" val="190459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383" y="296883"/>
            <a:ext cx="6008915" cy="1323439"/>
          </a:xfrm>
          <a:prstGeom prst="rect">
            <a:avLst/>
          </a:prstGeom>
          <a:noFill/>
        </p:spPr>
        <p:txBody>
          <a:bodyPr wrap="square" rtlCol="0">
            <a:spAutoFit/>
          </a:bodyPr>
          <a:lstStyle/>
          <a:p>
            <a:r>
              <a:rPr lang="en-US" sz="4000" dirty="0">
                <a:solidFill>
                  <a:srgbClr val="00A3AD"/>
                </a:solidFill>
                <a:latin typeface="Arial" charset="0"/>
                <a:ea typeface="Arial" charset="0"/>
                <a:cs typeface="Arial" charset="0"/>
              </a:rPr>
              <a:t>Our role in increasing supply</a:t>
            </a:r>
          </a:p>
        </p:txBody>
      </p:sp>
      <p:sp>
        <p:nvSpPr>
          <p:cNvPr id="5" name="TextBox 4"/>
          <p:cNvSpPr txBox="1"/>
          <p:nvPr/>
        </p:nvSpPr>
        <p:spPr>
          <a:xfrm>
            <a:off x="344383" y="1814944"/>
            <a:ext cx="6008915"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charset="0"/>
                <a:ea typeface="Arial" charset="0"/>
                <a:cs typeface="Arial" charset="0"/>
              </a:rPr>
              <a:t>Grant</a:t>
            </a:r>
          </a:p>
          <a:p>
            <a:pPr marL="342900" indent="-342900">
              <a:buFont typeface="Arial" panose="020B0604020202020204" pitchFamily="34" charset="0"/>
              <a:buChar char="•"/>
            </a:pPr>
            <a:endParaRPr lang="en-US" sz="2400" dirty="0">
              <a:latin typeface="Arial" charset="0"/>
              <a:ea typeface="Arial" charset="0"/>
              <a:cs typeface="Arial" charset="0"/>
            </a:endParaRPr>
          </a:p>
          <a:p>
            <a:pPr marL="342900" indent="-342900">
              <a:buFont typeface="Arial" panose="020B0604020202020204" pitchFamily="34" charset="0"/>
              <a:buChar char="•"/>
            </a:pPr>
            <a:r>
              <a:rPr lang="en-US" sz="2400" dirty="0">
                <a:latin typeface="Arial" charset="0"/>
                <a:ea typeface="Arial" charset="0"/>
                <a:cs typeface="Arial" charset="0"/>
              </a:rPr>
              <a:t>Sales Risk</a:t>
            </a:r>
          </a:p>
          <a:p>
            <a:pPr marL="342900" indent="-342900">
              <a:buFont typeface="Arial" panose="020B0604020202020204" pitchFamily="34" charset="0"/>
              <a:buChar char="•"/>
            </a:pPr>
            <a:endParaRPr lang="en-US" sz="2400" dirty="0">
              <a:latin typeface="Arial" charset="0"/>
              <a:ea typeface="Arial" charset="0"/>
              <a:cs typeface="Arial" charset="0"/>
            </a:endParaRPr>
          </a:p>
          <a:p>
            <a:pPr marL="342900" indent="-342900">
              <a:buFont typeface="Arial" panose="020B0604020202020204" pitchFamily="34" charset="0"/>
              <a:buChar char="•"/>
            </a:pPr>
            <a:r>
              <a:rPr lang="en-US" sz="2400" dirty="0">
                <a:latin typeface="Arial" charset="0"/>
                <a:ea typeface="Arial" charset="0"/>
                <a:cs typeface="Arial" charset="0"/>
              </a:rPr>
              <a:t>Build Cost</a:t>
            </a:r>
          </a:p>
          <a:p>
            <a:pPr marL="342900" indent="-342900">
              <a:buFont typeface="Arial" panose="020B0604020202020204" pitchFamily="34" charset="0"/>
              <a:buChar char="•"/>
            </a:pPr>
            <a:endParaRPr lang="en-US" sz="2400" dirty="0">
              <a:latin typeface="Arial" charset="0"/>
              <a:ea typeface="Arial" charset="0"/>
              <a:cs typeface="Arial" charset="0"/>
            </a:endParaRPr>
          </a:p>
          <a:p>
            <a:pPr marL="342900" indent="-342900">
              <a:buFont typeface="Arial" panose="020B0604020202020204" pitchFamily="34" charset="0"/>
              <a:buChar char="•"/>
            </a:pPr>
            <a:r>
              <a:rPr lang="en-US" sz="2400" dirty="0">
                <a:latin typeface="Arial" charset="0"/>
                <a:ea typeface="Arial" charset="0"/>
                <a:cs typeface="Arial" charset="0"/>
              </a:rPr>
              <a:t>Planning</a:t>
            </a:r>
          </a:p>
          <a:p>
            <a:endParaRPr lang="en-US" sz="2400" dirty="0">
              <a:latin typeface="Arial" charset="0"/>
              <a:ea typeface="Arial" charset="0"/>
              <a:cs typeface="Arial" charset="0"/>
            </a:endParaRPr>
          </a:p>
          <a:p>
            <a:pPr marL="342900" indent="-342900">
              <a:buFont typeface="Arial" panose="020B0604020202020204" pitchFamily="34" charset="0"/>
              <a:buChar char="•"/>
            </a:pPr>
            <a:r>
              <a:rPr lang="en-US" sz="2400" dirty="0">
                <a:latin typeface="Arial" charset="0"/>
                <a:ea typeface="Arial" charset="0"/>
                <a:cs typeface="Arial" charset="0"/>
              </a:rPr>
              <a:t>Infrastructure</a:t>
            </a:r>
          </a:p>
        </p:txBody>
      </p:sp>
    </p:spTree>
    <p:extLst>
      <p:ext uri="{BB962C8B-B14F-4D97-AF65-F5344CB8AC3E}">
        <p14:creationId xmlns:p14="http://schemas.microsoft.com/office/powerpoint/2010/main" val="784821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temDescription xmlns="52aa29cc-b642-452a-8c79-e6043d3f7adb" xsi:nil="true"/>
    <g2fb9cccd07640c3959a89462847cc92 xmlns="52aa29cc-b642-452a-8c79-e6043d3f7adb">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5c5cedc7-2e4a-485f-849d-a591c8846c15</TermId>
        </TermInfo>
      </Terms>
    </g2fb9cccd07640c3959a89462847cc92>
    <ExpiryDate xmlns="52aa29cc-b642-452a-8c79-e6043d3f7adb" xsi:nil="true"/>
    <mdc1344ca67046fbac76bef129560c39 xmlns="52aa29cc-b642-452a-8c79-e6043d3f7adb">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5c5cedc7-2e4a-485f-849d-a591c8846c15</TermId>
        </TermInfo>
      </Terms>
    </mdc1344ca67046fbac76bef129560c39>
    <Team_ID xmlns="ef93d9e5-5fc7-4831-a2f6-5499e0f7ac91" xsi:nil="true"/>
    <TaxCatchAll xmlns="52aa29cc-b642-452a-8c79-e6043d3f7adb">
      <Value>926</Value>
      <Value>927</Value>
    </TaxCatchAll>
    <Team xmlns="52aa29cc-b642-452a-8c79-e6043d3f7adb" xsi:nil="true" Resolved="true"/>
    <Prominent xmlns="52aa29cc-b642-452a-8c79-e6043d3f7adb">false</Prominent>
    <OriginalCreatedDate xmlns="52aa29cc-b642-452a-8c79-e6043d3f7a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ntranet Document" ma:contentTypeID="0x0101008358658488278A45A01B7E7E3687758800B55CF7D5B78AB544A29151F308EEEE96" ma:contentTypeVersion="27" ma:contentTypeDescription="" ma:contentTypeScope="" ma:versionID="11e8a7a27b293072013f1af57432d077">
  <xsd:schema xmlns:xsd="http://www.w3.org/2001/XMLSchema" xmlns:xs="http://www.w3.org/2001/XMLSchema" xmlns:p="http://schemas.microsoft.com/office/2006/metadata/properties" xmlns:ns2="52aa29cc-b642-452a-8c79-e6043d3f7adb" xmlns:ns3="ef93d9e5-5fc7-4831-a2f6-5499e0f7ac91" targetNamespace="http://schemas.microsoft.com/office/2006/metadata/properties" ma:root="true" ma:fieldsID="3f3da85e8bd91941d31533b2b58dde13" ns2:_="" ns3:_="">
    <xsd:import namespace="52aa29cc-b642-452a-8c79-e6043d3f7adb"/>
    <xsd:import namespace="ef93d9e5-5fc7-4831-a2f6-5499e0f7ac91"/>
    <xsd:element name="properties">
      <xsd:complexType>
        <xsd:sequence>
          <xsd:element name="documentManagement">
            <xsd:complexType>
              <xsd:all>
                <xsd:element ref="ns2:ExpiryDate" minOccurs="0"/>
                <xsd:element ref="ns2:ItemDescription" minOccurs="0"/>
                <xsd:element ref="ns2:Prominent" minOccurs="0"/>
                <xsd:element ref="ns2:OriginalCreatedDate" minOccurs="0"/>
                <xsd:element ref="ns2:TaxCatchAll" minOccurs="0"/>
                <xsd:element ref="ns2:TaxCatchAllLabel" minOccurs="0"/>
                <xsd:element ref="ns2:g2fb9cccd07640c3959a89462847cc92" minOccurs="0"/>
                <xsd:element ref="ns2:mdc1344ca67046fbac76bef129560c39" minOccurs="0"/>
                <xsd:element ref="ns2:Team" minOccurs="0"/>
                <xsd:element ref="ns3:Team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aa29cc-b642-452a-8c79-e6043d3f7adb" elementFormDefault="qualified">
    <xsd:import namespace="http://schemas.microsoft.com/office/2006/documentManagement/types"/>
    <xsd:import namespace="http://schemas.microsoft.com/office/infopath/2007/PartnerControls"/>
    <xsd:element name="ExpiryDate" ma:index="3" nillable="true" ma:displayName="Expiry Date" ma:format="DateOnly" ma:internalName="ExpiryDate">
      <xsd:simpleType>
        <xsd:restriction base="dms:DateTime"/>
      </xsd:simpleType>
    </xsd:element>
    <xsd:element name="ItemDescription" ma:index="5" nillable="true" ma:displayName="Item Description" ma:internalName="ItemDescription" ma:readOnly="false">
      <xsd:simpleType>
        <xsd:restriction base="dms:Note">
          <xsd:maxLength value="255"/>
        </xsd:restriction>
      </xsd:simpleType>
    </xsd:element>
    <xsd:element name="Prominent" ma:index="6" nillable="true" ma:displayName="Prominent" ma:default="0" ma:internalName="Prominent">
      <xsd:simpleType>
        <xsd:restriction base="dms:Boolean"/>
      </xsd:simpleType>
    </xsd:element>
    <xsd:element name="OriginalCreatedDate" ma:index="7" nillable="true" ma:displayName="Original Created Date" ma:format="DateOnly" ma:internalName="OriginalCreatedDate">
      <xsd:simpleType>
        <xsd:restriction base="dms:DateTime"/>
      </xsd:simpleType>
    </xsd:element>
    <xsd:element name="TaxCatchAll" ma:index="8" nillable="true" ma:displayName="Taxonomy Catch All Column" ma:description="" ma:hidden="true" ma:list="{23b15f5b-9435-4458-b459-b773d47b6125}" ma:internalName="TaxCatchAll" ma:showField="CatchAllData" ma:web="52aa29cc-b642-452a-8c79-e6043d3f7ad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23b15f5b-9435-4458-b459-b773d47b6125}" ma:internalName="TaxCatchAllLabel" ma:readOnly="true" ma:showField="CatchAllDataLabel" ma:web="52aa29cc-b642-452a-8c79-e6043d3f7adb">
      <xsd:complexType>
        <xsd:complexContent>
          <xsd:extension base="dms:MultiChoiceLookup">
            <xsd:sequence>
              <xsd:element name="Value" type="dms:Lookup" maxOccurs="unbounded" minOccurs="0" nillable="true"/>
            </xsd:sequence>
          </xsd:extension>
        </xsd:complexContent>
      </xsd:complexType>
    </xsd:element>
    <xsd:element name="g2fb9cccd07640c3959a89462847cc92" ma:index="11" ma:taxonomy="true" ma:internalName="g2fb9cccd07640c3959a89462847cc92" ma:taxonomyFieldName="DocumentType" ma:displayName="Document Type" ma:readOnly="false" ma:default="" ma:fieldId="{02fb9ccc-d076-40c3-959a-89462847cc92}" ma:sspId="9d420747-a507-4432-92b9-40cdc2c3171c" ma:termSetId="4bb1e4d2-c576-416d-975b-41a9c06398de" ma:anchorId="00000000-0000-0000-0000-000000000000" ma:open="false" ma:isKeyword="false">
      <xsd:complexType>
        <xsd:sequence>
          <xsd:element ref="pc:Terms" minOccurs="0" maxOccurs="1"/>
        </xsd:sequence>
      </xsd:complexType>
    </xsd:element>
    <xsd:element name="mdc1344ca67046fbac76bef129560c39" ma:index="13" ma:taxonomy="true" ma:internalName="mdc1344ca67046fbac76bef129560c39" ma:taxonomyFieldName="Keyword" ma:displayName="Keyword" ma:readOnly="false" ma:default="" ma:fieldId="{6dc1344c-a670-46fb-ac76-bef129560c39}" ma:taxonomyMulti="true" ma:sspId="9d420747-a507-4432-92b9-40cdc2c3171c" ma:termSetId="754e071a-fd92-4595-83fd-100dbcf2381f" ma:anchorId="00000000-0000-0000-0000-000000000000" ma:open="false" ma:isKeyword="false">
      <xsd:complexType>
        <xsd:sequence>
          <xsd:element ref="pc:Terms" minOccurs="0" maxOccurs="1"/>
        </xsd:sequence>
      </xsd:complexType>
    </xsd:element>
    <xsd:element name="Team" ma:index="18" nillable="true" ma:displayName="Team" ma:internalName="Team">
      <xsd:complexType>
        <xsd:simpleContent>
          <xsd:extension base="dms:BusinessDataPrimaryField">
            <xsd:attribute name="BdcField" type="xsd:string" fixed="Name"/>
            <xsd:attribute name="RelatedFieldWssStaticName" type="xsd:string" fixed="Team_ID"/>
            <xsd:attribute name="SecondaryFieldBdcNames" type="xsd:string" fixed="0"/>
            <xsd:attribute name="SecondaryFieldsWssStaticNames" type="xsd:string" fixed="0"/>
            <xsd:attribute name="SystemInstance" type="xsd:string" fixed="hrinterface"/>
            <xsd:attribute name="EntityNamespace" type="xsd:string" fixed="Peabody.CoreHR"/>
            <xsd:attribute name="EntityName" type="xsd:string" fixed="Team"/>
            <xsd:attribute name="RelatedFieldBDCField" type="xsd:string" fixed=""/>
            <xsd:attribute name="Resolved" type="xsd:string" fixed="true"/>
          </xsd:extension>
        </xsd:simpleContent>
      </xsd:complexType>
    </xsd:element>
  </xsd:schema>
  <xsd:schema xmlns:xsd="http://www.w3.org/2001/XMLSchema" xmlns:xs="http://www.w3.org/2001/XMLSchema" xmlns:dms="http://schemas.microsoft.com/office/2006/documentManagement/types" xmlns:pc="http://schemas.microsoft.com/office/infopath/2007/PartnerControls" targetNamespace="ef93d9e5-5fc7-4831-a2f6-5499e0f7ac91" elementFormDefault="qualified">
    <xsd:import namespace="http://schemas.microsoft.com/office/2006/documentManagement/types"/>
    <xsd:import namespace="http://schemas.microsoft.com/office/infopath/2007/PartnerControls"/>
    <xsd:element name="Team_ID" ma:index="19" nillable="true" ma:displayName="Team_ID" ma:hidden="true" ma:internalName="Team_ID">
      <xsd:complexType>
        <xsd:simpleContent>
          <xsd:extension base="dms:BusinessDataSecondaryField">
            <xsd:attribute name="BdcField" type="xsd:string" fixed="Team_ID"/>
          </xsd:extension>
        </xsd:simple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A38D2E-99A7-4C24-8A1E-57A5847E6C9C}">
  <ds:schemaRefs>
    <ds:schemaRef ds:uri="http://www.w3.org/XML/1998/namespace"/>
    <ds:schemaRef ds:uri="52aa29cc-b642-452a-8c79-e6043d3f7adb"/>
    <ds:schemaRef ds:uri="http://purl.org/dc/dcmitype/"/>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ef93d9e5-5fc7-4831-a2f6-5499e0f7ac91"/>
    <ds:schemaRef ds:uri="http://schemas.openxmlformats.org/package/2006/metadata/core-properties"/>
  </ds:schemaRefs>
</ds:datastoreItem>
</file>

<file path=customXml/itemProps2.xml><?xml version="1.0" encoding="utf-8"?>
<ds:datastoreItem xmlns:ds="http://schemas.openxmlformats.org/officeDocument/2006/customXml" ds:itemID="{67BEC98A-A06F-4D30-B718-65119699C7C5}">
  <ds:schemaRefs>
    <ds:schemaRef ds:uri="http://schemas.microsoft.com/sharepoint/v3/contenttype/forms"/>
  </ds:schemaRefs>
</ds:datastoreItem>
</file>

<file path=customXml/itemProps3.xml><?xml version="1.0" encoding="utf-8"?>
<ds:datastoreItem xmlns:ds="http://schemas.openxmlformats.org/officeDocument/2006/customXml" ds:itemID="{A0EBA8BD-4CAE-410E-82BB-7656BBBC8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aa29cc-b642-452a-8c79-e6043d3f7adb"/>
    <ds:schemaRef ds:uri="ef93d9e5-5fc7-4831-a2f6-5499e0f7ac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586</TotalTime>
  <Words>135</Words>
  <Application>Microsoft Office PowerPoint</Application>
  <PresentationFormat>On-screen Show (4:3)</PresentationFormat>
  <Paragraphs>107</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Beaton</dc:creator>
  <cp:lastModifiedBy>Jay Corker</cp:lastModifiedBy>
  <cp:revision>33</cp:revision>
  <cp:lastPrinted>2018-04-26T14:55:27Z</cp:lastPrinted>
  <dcterms:created xsi:type="dcterms:W3CDTF">2017-06-20T13:22:28Z</dcterms:created>
  <dcterms:modified xsi:type="dcterms:W3CDTF">2018-04-30T12:23:42Z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926;#Template|5c5cedc7-2e4a-485f-849d-a591c8846c15</vt:lpwstr>
  </property>
  <property fmtid="{D5CDD505-2E9C-101B-9397-08002B2CF9AE}" pid="3" name="Keyword">
    <vt:lpwstr>927;#Template|5c5cedc7-2e4a-485f-849d-a591c8846c15</vt:lpwstr>
  </property>
  <property fmtid="{D5CDD505-2E9C-101B-9397-08002B2CF9AE}" pid="4" name="ContentTypeId">
    <vt:lpwstr>0x0101008358658488278A45A01B7E7E3687758800B55CF7D5B78AB544A29151F308EEEE96</vt:lpwstr>
  </property>
</Properties>
</file>