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2" r:id="rId3"/>
  </p:sldMasterIdLst>
  <p:notesMasterIdLst>
    <p:notesMasterId r:id="rId15"/>
  </p:notesMasterIdLst>
  <p:sldIdLst>
    <p:sldId id="291" r:id="rId4"/>
    <p:sldId id="293" r:id="rId5"/>
    <p:sldId id="292" r:id="rId6"/>
    <p:sldId id="300" r:id="rId7"/>
    <p:sldId id="295" r:id="rId8"/>
    <p:sldId id="297" r:id="rId9"/>
    <p:sldId id="298" r:id="rId10"/>
    <p:sldId id="296" r:id="rId11"/>
    <p:sldId id="299" r:id="rId12"/>
    <p:sldId id="290" r:id="rId13"/>
    <p:sldId id="266" r:id="rId14"/>
  </p:sldIdLst>
  <p:sldSz cx="9906000" cy="6858000" type="A4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33"/>
    <a:srgbClr val="646464"/>
    <a:srgbClr val="424A45"/>
    <a:srgbClr val="CFD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78792" autoAdjust="0"/>
  </p:normalViewPr>
  <p:slideViewPr>
    <p:cSldViewPr>
      <p:cViewPr varScale="1">
        <p:scale>
          <a:sx n="86" d="100"/>
          <a:sy n="86" d="100"/>
        </p:scale>
        <p:origin x="178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7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loe.Factor\Dropbox%20(LIV%20Group)\LIV%20Consult\Library\Report%20Data\180207%20Updated%20Tables-%202016-17%20%20English%20Housing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GB" b="0"/>
              <a:t>London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124633084732537"/>
          <c:y val="0.14121410875918042"/>
          <c:w val="0.5794699904412135"/>
          <c:h val="0.61119705318403517"/>
        </c:manualLayout>
      </c:layout>
      <c:lineChart>
        <c:grouping val="standard"/>
        <c:varyColors val="0"/>
        <c:ser>
          <c:idx val="1"/>
          <c:order val="0"/>
          <c:tx>
            <c:strRef>
              <c:f>'AT 1.2'!$B$64</c:f>
              <c:strCache>
                <c:ptCount val="1"/>
                <c:pt idx="0">
                  <c:v>Own outright</c:v>
                </c:pt>
              </c:strCache>
            </c:strRef>
          </c:tx>
          <c:marker>
            <c:symbol val="none"/>
          </c:marker>
          <c:cat>
            <c:strRef>
              <c:f>'AT 1.2'!$C$5:$P$5</c:f>
              <c:strCache>
                <c:ptCount val="14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</c:strCache>
            </c:strRef>
          </c:cat>
          <c:val>
            <c:numRef>
              <c:f>'AT 1.2'!$C$64:$P$64</c:f>
              <c:numCache>
                <c:formatCode>_-* #,##0_-;\-* #,##0_-;_-* "-"??_-;_-@_-</c:formatCode>
                <c:ptCount val="14"/>
                <c:pt idx="0">
                  <c:v>661.3779999999997</c:v>
                </c:pt>
                <c:pt idx="1">
                  <c:v>716.56199999999944</c:v>
                </c:pt>
                <c:pt idx="2">
                  <c:v>629.99999999999977</c:v>
                </c:pt>
                <c:pt idx="3">
                  <c:v>716.50100000000009</c:v>
                </c:pt>
                <c:pt idx="4">
                  <c:v>722.76500000000021</c:v>
                </c:pt>
                <c:pt idx="5">
                  <c:v>671.29781843784804</c:v>
                </c:pt>
                <c:pt idx="6">
                  <c:v>667.50578520518172</c:v>
                </c:pt>
                <c:pt idx="7">
                  <c:v>680.54789925734076</c:v>
                </c:pt>
                <c:pt idx="8">
                  <c:v>605.15050804683744</c:v>
                </c:pt>
                <c:pt idx="9">
                  <c:v>691.85952903455552</c:v>
                </c:pt>
                <c:pt idx="10">
                  <c:v>737.82654160218704</c:v>
                </c:pt>
                <c:pt idx="11">
                  <c:v>753.30864979415276</c:v>
                </c:pt>
                <c:pt idx="12">
                  <c:v>794</c:v>
                </c:pt>
                <c:pt idx="13">
                  <c:v>866.91319281304106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90-46C4-B17C-0E9795EC67D3}"/>
            </c:ext>
          </c:extLst>
        </c:ser>
        <c:ser>
          <c:idx val="2"/>
          <c:order val="1"/>
          <c:tx>
            <c:strRef>
              <c:f>'AT 1.2'!$B$65</c:f>
              <c:strCache>
                <c:ptCount val="1"/>
                <c:pt idx="0">
                  <c:v>Buying with mortgage</c:v>
                </c:pt>
              </c:strCache>
            </c:strRef>
          </c:tx>
          <c:marker>
            <c:symbol val="none"/>
          </c:marker>
          <c:cat>
            <c:strRef>
              <c:f>'AT 1.2'!$C$5:$P$5</c:f>
              <c:strCache>
                <c:ptCount val="14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</c:strCache>
            </c:strRef>
          </c:cat>
          <c:val>
            <c:numRef>
              <c:f>'AT 1.2'!$C$65:$P$65</c:f>
              <c:numCache>
                <c:formatCode>_-* #,##0_-;\-* #,##0_-;_-* "-"??_-;_-@_-</c:formatCode>
                <c:ptCount val="14"/>
                <c:pt idx="0">
                  <c:v>1150.028</c:v>
                </c:pt>
                <c:pt idx="1">
                  <c:v>1068.057</c:v>
                </c:pt>
                <c:pt idx="2">
                  <c:v>1195.8969999999999</c:v>
                </c:pt>
                <c:pt idx="3">
                  <c:v>1087.5030000000011</c:v>
                </c:pt>
                <c:pt idx="4">
                  <c:v>1061.78</c:v>
                </c:pt>
                <c:pt idx="5">
                  <c:v>965.48926494696764</c:v>
                </c:pt>
                <c:pt idx="6">
                  <c:v>949.33758059287243</c:v>
                </c:pt>
                <c:pt idx="7">
                  <c:v>922.41060004736858</c:v>
                </c:pt>
                <c:pt idx="8">
                  <c:v>917.54859495010157</c:v>
                </c:pt>
                <c:pt idx="9">
                  <c:v>918.22466140627432</c:v>
                </c:pt>
                <c:pt idx="10">
                  <c:v>913.54884113122671</c:v>
                </c:pt>
                <c:pt idx="11">
                  <c:v>882.6434361234094</c:v>
                </c:pt>
                <c:pt idx="12">
                  <c:v>881</c:v>
                </c:pt>
                <c:pt idx="13">
                  <c:v>772.86571329392632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90-46C4-B17C-0E9795EC67D3}"/>
            </c:ext>
          </c:extLst>
        </c:ser>
        <c:ser>
          <c:idx val="3"/>
          <c:order val="2"/>
          <c:tx>
            <c:strRef>
              <c:f>'AT 1.2'!$B$66</c:f>
              <c:strCache>
                <c:ptCount val="1"/>
                <c:pt idx="0">
                  <c:v>Private renters</c:v>
                </c:pt>
              </c:strCache>
            </c:strRef>
          </c:tx>
          <c:marker>
            <c:symbol val="none"/>
          </c:marker>
          <c:cat>
            <c:strRef>
              <c:f>'AT 1.2'!$C$5:$P$5</c:f>
              <c:strCache>
                <c:ptCount val="14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</c:strCache>
            </c:strRef>
          </c:cat>
          <c:val>
            <c:numRef>
              <c:f>'AT 1.2'!$C$66:$P$66</c:f>
              <c:numCache>
                <c:formatCode>_-* #,##0_-;\-* #,##0_-;_-* "-"??_-;_-@_-</c:formatCode>
                <c:ptCount val="14"/>
                <c:pt idx="0">
                  <c:v>404.62799999999959</c:v>
                </c:pt>
                <c:pt idx="1">
                  <c:v>566.4689999999996</c:v>
                </c:pt>
                <c:pt idx="2">
                  <c:v>504.25799999999958</c:v>
                </c:pt>
                <c:pt idx="3">
                  <c:v>565.69700000000012</c:v>
                </c:pt>
                <c:pt idx="4">
                  <c:v>583.03599999999972</c:v>
                </c:pt>
                <c:pt idx="5">
                  <c:v>665.52646889563039</c:v>
                </c:pt>
                <c:pt idx="6">
                  <c:v>697.0871078270801</c:v>
                </c:pt>
                <c:pt idx="7">
                  <c:v>802.16031436875073</c:v>
                </c:pt>
                <c:pt idx="8">
                  <c:v>805.66358854809403</c:v>
                </c:pt>
                <c:pt idx="9">
                  <c:v>766.75683477429106</c:v>
                </c:pt>
                <c:pt idx="10">
                  <c:v>1014.235989216243</c:v>
                </c:pt>
                <c:pt idx="11">
                  <c:v>898.27350253976704</c:v>
                </c:pt>
                <c:pt idx="12">
                  <c:v>955</c:v>
                </c:pt>
                <c:pt idx="13">
                  <c:v>1035.206961765301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90-46C4-B17C-0E9795EC67D3}"/>
            </c:ext>
          </c:extLst>
        </c:ser>
        <c:ser>
          <c:idx val="4"/>
          <c:order val="3"/>
          <c:tx>
            <c:strRef>
              <c:f>'AT 1.2'!$B$67</c:f>
              <c:strCache>
                <c:ptCount val="1"/>
                <c:pt idx="0">
                  <c:v>Social renters</c:v>
                </c:pt>
              </c:strCache>
            </c:strRef>
          </c:tx>
          <c:marker>
            <c:symbol val="none"/>
          </c:marker>
          <c:cat>
            <c:strRef>
              <c:f>'AT 1.2'!$C$5:$P$5</c:f>
              <c:strCache>
                <c:ptCount val="14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</c:strCache>
            </c:strRef>
          </c:cat>
          <c:val>
            <c:numRef>
              <c:f>'AT 1.2'!$C$67:$P$67</c:f>
              <c:numCache>
                <c:formatCode>_-* #,##0_-;\-* #,##0_-;_-* "-"??_-;_-@_-</c:formatCode>
                <c:ptCount val="14"/>
                <c:pt idx="0">
                  <c:v>750.31200000000013</c:v>
                </c:pt>
                <c:pt idx="1">
                  <c:v>747.48999999999899</c:v>
                </c:pt>
                <c:pt idx="2">
                  <c:v>717.26700000000051</c:v>
                </c:pt>
                <c:pt idx="3">
                  <c:v>696.34900000000061</c:v>
                </c:pt>
                <c:pt idx="4">
                  <c:v>722.27700000000038</c:v>
                </c:pt>
                <c:pt idx="5">
                  <c:v>789.32002837925643</c:v>
                </c:pt>
                <c:pt idx="6">
                  <c:v>710.74490511960573</c:v>
                </c:pt>
                <c:pt idx="7">
                  <c:v>756.57996585691967</c:v>
                </c:pt>
                <c:pt idx="8">
                  <c:v>764.37636159681597</c:v>
                </c:pt>
                <c:pt idx="9">
                  <c:v>798.98161513705577</c:v>
                </c:pt>
                <c:pt idx="10">
                  <c:v>763.70398350533503</c:v>
                </c:pt>
                <c:pt idx="11">
                  <c:v>768.32037052283454</c:v>
                </c:pt>
                <c:pt idx="12">
                  <c:v>764</c:v>
                </c:pt>
                <c:pt idx="13">
                  <c:v>774.32101274952561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90-46C4-B17C-0E9795EC6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002368"/>
        <c:axId val="199077888"/>
      </c:lineChart>
      <c:catAx>
        <c:axId val="19900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9077888"/>
        <c:crosses val="autoZero"/>
        <c:auto val="1"/>
        <c:lblAlgn val="ctr"/>
        <c:lblOffset val="100"/>
        <c:noMultiLvlLbl val="0"/>
      </c:catAx>
      <c:valAx>
        <c:axId val="199077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Thousands of Households</a:t>
                </a:r>
              </a:p>
            </c:rich>
          </c:tx>
          <c:layout>
            <c:manualLayout>
              <c:xMode val="edge"/>
              <c:yMode val="edge"/>
              <c:x val="2.8362881020240569E-2"/>
              <c:y val="0.23725258444174394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crossAx val="199002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Brandon Grotesque Regular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28D0-9767-45EA-8E82-1DCDB5315A46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F4DB1-1CDD-4EAF-B15E-9E40018E9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7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Brandon Grotesque Regular" pitchFamily="34" charset="0"/>
              </a:rPr>
              <a:t>Savills / BPF data: 117,893 build to rent units either completed or planned across the UK, including 20,863 completed, 33,075 under construction, and a further 63,955 with planning permission.</a:t>
            </a:r>
          </a:p>
          <a:p>
            <a:r>
              <a:rPr lang="en-GB" dirty="0">
                <a:latin typeface="Brandon Grotesque Regular" pitchFamily="34" charset="0"/>
              </a:rPr>
              <a:t>In London, there are a total of 60,530 units</a:t>
            </a:r>
          </a:p>
          <a:p>
            <a:r>
              <a:rPr lang="en-GB" dirty="0">
                <a:latin typeface="Brandon Grotesque Regular" pitchFamily="34" charset="0"/>
              </a:rPr>
              <a:t>Outside London, there are 57,363 units</a:t>
            </a:r>
          </a:p>
          <a:p>
            <a:r>
              <a:rPr lang="en-GB" dirty="0">
                <a:latin typeface="Brandon Grotesque Regular" pitchFamily="34" charset="0"/>
              </a:rPr>
              <a:t>General rebalancing of investment focus</a:t>
            </a:r>
            <a:r>
              <a:rPr lang="en-GB" baseline="0" dirty="0">
                <a:latin typeface="+mn-lt"/>
              </a:rPr>
              <a:t> on housing and lower-rise development</a:t>
            </a:r>
            <a:endParaRPr lang="en-GB" dirty="0">
              <a:latin typeface="Brandon Grotesque Regular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Planning: Housing Affordability and Viability SPG 2017, and the Draft London Plan December 2017. These documents provide a clear definition of ‘Build to Rent’, which now allows for the unified discussion and consideration of the sector across London.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2015, M&amp;G Real Estate and Crest Nicholson plc, a leading developer in London and the South East of England, teamed up for a second time to sign a £51.5 million deal to fund, build and let 227 new private rented sector (PRS) homes in </a:t>
            </a:r>
            <a:r>
              <a:rPr lang="en-GB" dirty="0" err="1"/>
              <a:t>Faygate</a:t>
            </a:r>
            <a:r>
              <a:rPr lang="en-GB" dirty="0"/>
              <a:t>, three miles west of Crawley town centre</a:t>
            </a:r>
          </a:p>
          <a:p>
            <a:r>
              <a:rPr lang="en-GB" dirty="0"/>
              <a:t>In 2014, M&amp;G Real Estate forward-funded the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£43.5 million Victoria Square scheme (152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units), now known as Rehearsal Rooms, in North Acton.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5D79F-3C7D-43C0-93BD-083AFB310D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C43-AA02-4EE0-A483-8355865E662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406-9D9E-4319-99FD-6A3F5E9B7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7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5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4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C43-AA02-4EE0-A483-8355865E662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406-9D9E-4319-99FD-6A3F5E9B7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4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80" y="269776"/>
            <a:ext cx="8915400" cy="1143000"/>
          </a:xfrm>
          <a:prstGeom prst="rect">
            <a:avLst/>
          </a:prstGeom>
        </p:spPr>
        <p:txBody>
          <a:bodyPr anchor="ctr"/>
          <a:lstStyle>
            <a:lvl1pPr algn="l">
              <a:defRPr sz="3000" u="sng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628800"/>
            <a:ext cx="8915400" cy="4525963"/>
          </a:xfrm>
        </p:spPr>
        <p:txBody>
          <a:bodyPr>
            <a:normAutofit/>
          </a:bodyPr>
          <a:lstStyle>
            <a:lvl1pPr algn="l">
              <a:defRPr sz="2500">
                <a:solidFill>
                  <a:srgbClr val="424A45"/>
                </a:solidFill>
                <a:latin typeface="Brandon Grotesque Bold" pitchFamily="34" charset="0"/>
              </a:defRPr>
            </a:lvl1pPr>
            <a:lvl2pPr algn="l">
              <a:defRPr sz="2500">
                <a:solidFill>
                  <a:srgbClr val="424A45"/>
                </a:solidFill>
                <a:latin typeface="Brandon Grotesque Regular" pitchFamily="34" charset="0"/>
              </a:defRPr>
            </a:lvl2pPr>
            <a:lvl3pPr algn="l">
              <a:defRPr sz="2500">
                <a:solidFill>
                  <a:srgbClr val="424A45"/>
                </a:solidFill>
                <a:latin typeface="Brandon Grotesque Regular" pitchFamily="34" charset="0"/>
              </a:defRPr>
            </a:lvl3pPr>
            <a:lvl4pPr algn="l">
              <a:defRPr sz="2500">
                <a:solidFill>
                  <a:srgbClr val="424A45"/>
                </a:solidFill>
                <a:latin typeface="Brandon Grotesque Regular" pitchFamily="34" charset="0"/>
              </a:defRPr>
            </a:lvl4pPr>
            <a:lvl5pPr algn="l">
              <a:defRPr sz="2500">
                <a:solidFill>
                  <a:srgbClr val="424A45"/>
                </a:solidFill>
                <a:latin typeface="Brandon Grotesque Regular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0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0098-7BDB-45B8-B60E-CFB442420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6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056" y="263691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44" y="6741368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3C43-AA02-4EE0-A483-8355865E662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A406-9D9E-4319-99FD-6A3F5E9B7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64208" y="2204864"/>
            <a:ext cx="936104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endParaRPr lang="en-GB" sz="7000" spc="-150" dirty="0">
              <a:solidFill>
                <a:schemeClr val="bg1"/>
              </a:solidFill>
              <a:latin typeface="Brandon Grotesque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0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ts val="7500"/>
        </a:lnSpc>
        <a:spcBef>
          <a:spcPct val="0"/>
        </a:spcBef>
        <a:buNone/>
        <a:defRPr sz="7000" kern="1200" spc="-150">
          <a:solidFill>
            <a:schemeClr val="bg1"/>
          </a:solidFill>
          <a:latin typeface="Brandon Grotesque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944A-BF43-4DA6-A5B7-E0C4B4EC94A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4A45"/>
                </a:solidFill>
                <a:latin typeface="Brandon Grotesque Bold" pitchFamily="34" charset="0"/>
              </a:defRPr>
            </a:lvl1pPr>
          </a:lstStyle>
          <a:p>
            <a:fld id="{A37E0098-7BDB-45B8-B60E-CFB442420E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0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056" y="263691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44" y="6741368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3C43-AA02-4EE0-A483-8355865E662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A406-9D9E-4319-99FD-6A3F5E9B7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64208" y="2204864"/>
            <a:ext cx="936104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endParaRPr lang="en-GB" sz="7000" spc="-150" dirty="0">
              <a:solidFill>
                <a:schemeClr val="bg1"/>
              </a:solidFill>
              <a:latin typeface="Brandon Grotesque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ts val="7500"/>
        </a:lnSpc>
        <a:spcBef>
          <a:spcPct val="0"/>
        </a:spcBef>
        <a:buNone/>
        <a:defRPr sz="7000" kern="1200" spc="-150">
          <a:solidFill>
            <a:schemeClr val="bg1"/>
          </a:solidFill>
          <a:latin typeface="Brandon Grotesque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1717815" y="6140963"/>
            <a:ext cx="1002937" cy="766318"/>
          </a:xfrm>
          <a:custGeom>
            <a:avLst/>
            <a:gdLst/>
            <a:ahLst/>
            <a:cxnLst/>
            <a:rect l="l" t="t" r="r" b="b"/>
            <a:pathLst>
              <a:path w="1477645" h="1129029">
                <a:moveTo>
                  <a:pt x="1230874" y="0"/>
                </a:moveTo>
                <a:lnTo>
                  <a:pt x="1183819" y="4507"/>
                </a:lnTo>
                <a:lnTo>
                  <a:pt x="1138154" y="18030"/>
                </a:lnTo>
                <a:lnTo>
                  <a:pt x="1095278" y="40569"/>
                </a:lnTo>
                <a:lnTo>
                  <a:pt x="1056590" y="72123"/>
                </a:lnTo>
                <a:lnTo>
                  <a:pt x="0" y="1128854"/>
                </a:lnTo>
                <a:lnTo>
                  <a:pt x="696591" y="1128854"/>
                </a:lnTo>
                <a:lnTo>
                  <a:pt x="1405008" y="420531"/>
                </a:lnTo>
                <a:lnTo>
                  <a:pt x="1436555" y="381903"/>
                </a:lnTo>
                <a:lnTo>
                  <a:pt x="1459089" y="339055"/>
                </a:lnTo>
                <a:lnTo>
                  <a:pt x="1472609" y="293394"/>
                </a:lnTo>
                <a:lnTo>
                  <a:pt x="1477116" y="246327"/>
                </a:lnTo>
                <a:lnTo>
                  <a:pt x="1472609" y="199260"/>
                </a:lnTo>
                <a:lnTo>
                  <a:pt x="1459089" y="153599"/>
                </a:lnTo>
                <a:lnTo>
                  <a:pt x="1436555" y="110751"/>
                </a:lnTo>
                <a:lnTo>
                  <a:pt x="1405008" y="72123"/>
                </a:lnTo>
                <a:lnTo>
                  <a:pt x="1366385" y="40569"/>
                </a:lnTo>
                <a:lnTo>
                  <a:pt x="1323555" y="18030"/>
                </a:lnTo>
                <a:lnTo>
                  <a:pt x="1277919" y="4507"/>
                </a:lnTo>
                <a:lnTo>
                  <a:pt x="1230874" y="0"/>
                </a:lnTo>
                <a:close/>
              </a:path>
            </a:pathLst>
          </a:custGeom>
          <a:solidFill>
            <a:srgbClr val="76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5069864" y="4690954"/>
            <a:ext cx="1265661" cy="126566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658192" y="0"/>
                </a:moveTo>
                <a:lnTo>
                  <a:pt x="1611124" y="4507"/>
                </a:lnTo>
                <a:lnTo>
                  <a:pt x="1565462" y="18028"/>
                </a:lnTo>
                <a:lnTo>
                  <a:pt x="1522612" y="40565"/>
                </a:lnTo>
                <a:lnTo>
                  <a:pt x="1483980" y="72115"/>
                </a:lnTo>
                <a:lnTo>
                  <a:pt x="72107" y="1483988"/>
                </a:lnTo>
                <a:lnTo>
                  <a:pt x="40560" y="1522608"/>
                </a:lnTo>
                <a:lnTo>
                  <a:pt x="18026" y="1565434"/>
                </a:lnTo>
                <a:lnTo>
                  <a:pt x="4506" y="1611063"/>
                </a:lnTo>
                <a:lnTo>
                  <a:pt x="0" y="1658094"/>
                </a:lnTo>
                <a:lnTo>
                  <a:pt x="4506" y="1705126"/>
                </a:lnTo>
                <a:lnTo>
                  <a:pt x="18026" y="1750757"/>
                </a:lnTo>
                <a:lnTo>
                  <a:pt x="40560" y="1793585"/>
                </a:lnTo>
                <a:lnTo>
                  <a:pt x="72107" y="1832208"/>
                </a:lnTo>
                <a:lnTo>
                  <a:pt x="110797" y="1863821"/>
                </a:lnTo>
                <a:lnTo>
                  <a:pt x="153675" y="1886401"/>
                </a:lnTo>
                <a:lnTo>
                  <a:pt x="199343" y="1899949"/>
                </a:lnTo>
                <a:lnTo>
                  <a:pt x="246400" y="1904465"/>
                </a:lnTo>
                <a:lnTo>
                  <a:pt x="293448" y="1899949"/>
                </a:lnTo>
                <a:lnTo>
                  <a:pt x="339086" y="1886401"/>
                </a:lnTo>
                <a:lnTo>
                  <a:pt x="381916" y="1863821"/>
                </a:lnTo>
                <a:lnTo>
                  <a:pt x="420536" y="1832208"/>
                </a:lnTo>
                <a:lnTo>
                  <a:pt x="1832420" y="420523"/>
                </a:lnTo>
                <a:lnTo>
                  <a:pt x="1863964" y="381838"/>
                </a:lnTo>
                <a:lnTo>
                  <a:pt x="1886495" y="338963"/>
                </a:lnTo>
                <a:lnTo>
                  <a:pt x="1900014" y="293299"/>
                </a:lnTo>
                <a:lnTo>
                  <a:pt x="1904520" y="246245"/>
                </a:lnTo>
                <a:lnTo>
                  <a:pt x="1900014" y="199200"/>
                </a:lnTo>
                <a:lnTo>
                  <a:pt x="1886495" y="153563"/>
                </a:lnTo>
                <a:lnTo>
                  <a:pt x="1863964" y="110735"/>
                </a:lnTo>
                <a:lnTo>
                  <a:pt x="1832420" y="72115"/>
                </a:lnTo>
                <a:lnTo>
                  <a:pt x="1793782" y="40565"/>
                </a:lnTo>
                <a:lnTo>
                  <a:pt x="1750927" y="18028"/>
                </a:lnTo>
                <a:lnTo>
                  <a:pt x="1705262" y="4507"/>
                </a:lnTo>
                <a:lnTo>
                  <a:pt x="1658192" y="0"/>
                </a:lnTo>
                <a:close/>
              </a:path>
            </a:pathLst>
          </a:custGeom>
          <a:solidFill>
            <a:srgbClr val="C4D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0" y="5042616"/>
            <a:ext cx="452259" cy="771226"/>
          </a:xfrm>
          <a:custGeom>
            <a:avLst/>
            <a:gdLst/>
            <a:ahLst/>
            <a:cxnLst/>
            <a:rect l="l" t="t" r="r" b="b"/>
            <a:pathLst>
              <a:path w="493395" h="841375">
                <a:moveTo>
                  <a:pt x="246612" y="0"/>
                </a:moveTo>
                <a:lnTo>
                  <a:pt x="199558" y="4506"/>
                </a:lnTo>
                <a:lnTo>
                  <a:pt x="153893" y="18026"/>
                </a:lnTo>
                <a:lnTo>
                  <a:pt x="111017" y="40560"/>
                </a:lnTo>
                <a:lnTo>
                  <a:pt x="72328" y="72107"/>
                </a:lnTo>
                <a:lnTo>
                  <a:pt x="0" y="144446"/>
                </a:lnTo>
                <a:lnTo>
                  <a:pt x="0" y="841225"/>
                </a:lnTo>
                <a:lnTo>
                  <a:pt x="420747" y="420536"/>
                </a:lnTo>
                <a:lnTo>
                  <a:pt x="452294" y="381902"/>
                </a:lnTo>
                <a:lnTo>
                  <a:pt x="474828" y="339051"/>
                </a:lnTo>
                <a:lnTo>
                  <a:pt x="488348" y="293389"/>
                </a:lnTo>
                <a:lnTo>
                  <a:pt x="492855" y="246322"/>
                </a:lnTo>
                <a:lnTo>
                  <a:pt x="488348" y="199255"/>
                </a:lnTo>
                <a:lnTo>
                  <a:pt x="474828" y="153593"/>
                </a:lnTo>
                <a:lnTo>
                  <a:pt x="452294" y="110742"/>
                </a:lnTo>
                <a:lnTo>
                  <a:pt x="420747" y="72107"/>
                </a:lnTo>
                <a:lnTo>
                  <a:pt x="382124" y="40560"/>
                </a:lnTo>
                <a:lnTo>
                  <a:pt x="339294" y="18026"/>
                </a:lnTo>
                <a:lnTo>
                  <a:pt x="293657" y="4506"/>
                </a:lnTo>
                <a:lnTo>
                  <a:pt x="246612" y="0"/>
                </a:lnTo>
                <a:close/>
              </a:path>
            </a:pathLst>
          </a:custGeom>
          <a:solidFill>
            <a:srgbClr val="00A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910993" y="4764340"/>
            <a:ext cx="1118891" cy="111889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246374" y="0"/>
                </a:moveTo>
                <a:lnTo>
                  <a:pt x="199341" y="4516"/>
                </a:lnTo>
                <a:lnTo>
                  <a:pt x="153709" y="18064"/>
                </a:lnTo>
                <a:lnTo>
                  <a:pt x="110880" y="40644"/>
                </a:lnTo>
                <a:lnTo>
                  <a:pt x="72256" y="72256"/>
                </a:lnTo>
                <a:lnTo>
                  <a:pt x="40644" y="110879"/>
                </a:lnTo>
                <a:lnTo>
                  <a:pt x="18064" y="153706"/>
                </a:lnTo>
                <a:lnTo>
                  <a:pt x="4516" y="199336"/>
                </a:lnTo>
                <a:lnTo>
                  <a:pt x="0" y="246366"/>
                </a:lnTo>
                <a:lnTo>
                  <a:pt x="4516" y="293397"/>
                </a:lnTo>
                <a:lnTo>
                  <a:pt x="18064" y="339026"/>
                </a:lnTo>
                <a:lnTo>
                  <a:pt x="40644" y="381853"/>
                </a:lnTo>
                <a:lnTo>
                  <a:pt x="72256" y="420476"/>
                </a:lnTo>
                <a:lnTo>
                  <a:pt x="1483931" y="1832339"/>
                </a:lnTo>
                <a:lnTo>
                  <a:pt x="1522620" y="1863890"/>
                </a:lnTo>
                <a:lnTo>
                  <a:pt x="1565499" y="1886426"/>
                </a:lnTo>
                <a:lnTo>
                  <a:pt x="1611167" y="1899947"/>
                </a:lnTo>
                <a:lnTo>
                  <a:pt x="1658225" y="1904455"/>
                </a:lnTo>
                <a:lnTo>
                  <a:pt x="1705274" y="1899947"/>
                </a:lnTo>
                <a:lnTo>
                  <a:pt x="1750914" y="1886426"/>
                </a:lnTo>
                <a:lnTo>
                  <a:pt x="1793746" y="1863890"/>
                </a:lnTo>
                <a:lnTo>
                  <a:pt x="1832370" y="1832339"/>
                </a:lnTo>
                <a:lnTo>
                  <a:pt x="1863911" y="1793719"/>
                </a:lnTo>
                <a:lnTo>
                  <a:pt x="1886439" y="1750891"/>
                </a:lnTo>
                <a:lnTo>
                  <a:pt x="1899957" y="1705254"/>
                </a:lnTo>
                <a:lnTo>
                  <a:pt x="1904462" y="1658209"/>
                </a:lnTo>
                <a:lnTo>
                  <a:pt x="1899957" y="1611155"/>
                </a:lnTo>
                <a:lnTo>
                  <a:pt x="1886439" y="1565491"/>
                </a:lnTo>
                <a:lnTo>
                  <a:pt x="1863911" y="1522616"/>
                </a:lnTo>
                <a:lnTo>
                  <a:pt x="1832370" y="1483931"/>
                </a:lnTo>
                <a:lnTo>
                  <a:pt x="420476" y="72256"/>
                </a:lnTo>
                <a:lnTo>
                  <a:pt x="381859" y="40644"/>
                </a:lnTo>
                <a:lnTo>
                  <a:pt x="339035" y="18064"/>
                </a:lnTo>
                <a:lnTo>
                  <a:pt x="293406" y="4516"/>
                </a:lnTo>
                <a:lnTo>
                  <a:pt x="246374" y="0"/>
                </a:lnTo>
                <a:close/>
              </a:path>
            </a:pathLst>
          </a:custGeom>
          <a:solidFill>
            <a:srgbClr val="F2D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8337376" y="4437112"/>
            <a:ext cx="1224136" cy="1224136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246366" y="0"/>
                </a:moveTo>
                <a:lnTo>
                  <a:pt x="199336" y="4516"/>
                </a:lnTo>
                <a:lnTo>
                  <a:pt x="153706" y="18064"/>
                </a:lnTo>
                <a:lnTo>
                  <a:pt x="110879" y="40644"/>
                </a:lnTo>
                <a:lnTo>
                  <a:pt x="72256" y="72256"/>
                </a:lnTo>
                <a:lnTo>
                  <a:pt x="40644" y="110880"/>
                </a:lnTo>
                <a:lnTo>
                  <a:pt x="18064" y="153708"/>
                </a:lnTo>
                <a:lnTo>
                  <a:pt x="4516" y="199338"/>
                </a:lnTo>
                <a:lnTo>
                  <a:pt x="0" y="246370"/>
                </a:lnTo>
                <a:lnTo>
                  <a:pt x="4516" y="293402"/>
                </a:lnTo>
                <a:lnTo>
                  <a:pt x="18064" y="339031"/>
                </a:lnTo>
                <a:lnTo>
                  <a:pt x="40644" y="381856"/>
                </a:lnTo>
                <a:lnTo>
                  <a:pt x="72256" y="420476"/>
                </a:lnTo>
                <a:lnTo>
                  <a:pt x="1483931" y="1832349"/>
                </a:lnTo>
                <a:lnTo>
                  <a:pt x="1522619" y="1863897"/>
                </a:lnTo>
                <a:lnTo>
                  <a:pt x="1565496" y="1886430"/>
                </a:lnTo>
                <a:lnTo>
                  <a:pt x="1611160" y="1899950"/>
                </a:lnTo>
                <a:lnTo>
                  <a:pt x="1658215" y="1904457"/>
                </a:lnTo>
                <a:lnTo>
                  <a:pt x="1705260" y="1899950"/>
                </a:lnTo>
                <a:lnTo>
                  <a:pt x="1750897" y="1886430"/>
                </a:lnTo>
                <a:lnTo>
                  <a:pt x="1793726" y="1863897"/>
                </a:lnTo>
                <a:lnTo>
                  <a:pt x="1832349" y="1832349"/>
                </a:lnTo>
                <a:lnTo>
                  <a:pt x="1863897" y="1793729"/>
                </a:lnTo>
                <a:lnTo>
                  <a:pt x="1886430" y="1750901"/>
                </a:lnTo>
                <a:lnTo>
                  <a:pt x="1899950" y="1705264"/>
                </a:lnTo>
                <a:lnTo>
                  <a:pt x="1904457" y="1658219"/>
                </a:lnTo>
                <a:lnTo>
                  <a:pt x="1899950" y="1611163"/>
                </a:lnTo>
                <a:lnTo>
                  <a:pt x="1886430" y="1565497"/>
                </a:lnTo>
                <a:lnTo>
                  <a:pt x="1863897" y="1522620"/>
                </a:lnTo>
                <a:lnTo>
                  <a:pt x="1832349" y="1483931"/>
                </a:lnTo>
                <a:lnTo>
                  <a:pt x="420476" y="72256"/>
                </a:lnTo>
                <a:lnTo>
                  <a:pt x="381853" y="40644"/>
                </a:lnTo>
                <a:lnTo>
                  <a:pt x="339026" y="18064"/>
                </a:lnTo>
                <a:lnTo>
                  <a:pt x="293397" y="4516"/>
                </a:lnTo>
                <a:lnTo>
                  <a:pt x="246366" y="0"/>
                </a:lnTo>
                <a:close/>
              </a:path>
            </a:pathLst>
          </a:custGeom>
          <a:solidFill>
            <a:srgbClr val="768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3359503" y="5323785"/>
            <a:ext cx="1175372" cy="117537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658092" y="0"/>
                </a:moveTo>
                <a:lnTo>
                  <a:pt x="1611060" y="4516"/>
                </a:lnTo>
                <a:lnTo>
                  <a:pt x="1565431" y="18064"/>
                </a:lnTo>
                <a:lnTo>
                  <a:pt x="1522606" y="40644"/>
                </a:lnTo>
                <a:lnTo>
                  <a:pt x="1483986" y="72256"/>
                </a:lnTo>
                <a:lnTo>
                  <a:pt x="72092" y="1483931"/>
                </a:lnTo>
                <a:lnTo>
                  <a:pt x="40551" y="1522620"/>
                </a:lnTo>
                <a:lnTo>
                  <a:pt x="18023" y="1565497"/>
                </a:lnTo>
                <a:lnTo>
                  <a:pt x="4505" y="1611163"/>
                </a:lnTo>
                <a:lnTo>
                  <a:pt x="0" y="1658219"/>
                </a:lnTo>
                <a:lnTo>
                  <a:pt x="4505" y="1705264"/>
                </a:lnTo>
                <a:lnTo>
                  <a:pt x="18023" y="1750901"/>
                </a:lnTo>
                <a:lnTo>
                  <a:pt x="40551" y="1793729"/>
                </a:lnTo>
                <a:lnTo>
                  <a:pt x="72092" y="1832349"/>
                </a:lnTo>
                <a:lnTo>
                  <a:pt x="110716" y="1863897"/>
                </a:lnTo>
                <a:lnTo>
                  <a:pt x="153548" y="1886430"/>
                </a:lnTo>
                <a:lnTo>
                  <a:pt x="199188" y="1899950"/>
                </a:lnTo>
                <a:lnTo>
                  <a:pt x="246238" y="1904457"/>
                </a:lnTo>
                <a:lnTo>
                  <a:pt x="293298" y="1899950"/>
                </a:lnTo>
                <a:lnTo>
                  <a:pt x="338968" y="1886430"/>
                </a:lnTo>
                <a:lnTo>
                  <a:pt x="381849" y="1863897"/>
                </a:lnTo>
                <a:lnTo>
                  <a:pt x="420542" y="1832349"/>
                </a:lnTo>
                <a:lnTo>
                  <a:pt x="1832205" y="420476"/>
                </a:lnTo>
                <a:lnTo>
                  <a:pt x="1863818" y="381856"/>
                </a:lnTo>
                <a:lnTo>
                  <a:pt x="1886398" y="339031"/>
                </a:lnTo>
                <a:lnTo>
                  <a:pt x="1899946" y="293402"/>
                </a:lnTo>
                <a:lnTo>
                  <a:pt x="1904462" y="246370"/>
                </a:lnTo>
                <a:lnTo>
                  <a:pt x="1899946" y="199338"/>
                </a:lnTo>
                <a:lnTo>
                  <a:pt x="1886398" y="153708"/>
                </a:lnTo>
                <a:lnTo>
                  <a:pt x="1863818" y="110880"/>
                </a:lnTo>
                <a:lnTo>
                  <a:pt x="1832205" y="72256"/>
                </a:lnTo>
                <a:lnTo>
                  <a:pt x="1793582" y="40644"/>
                </a:lnTo>
                <a:lnTo>
                  <a:pt x="1750754" y="18064"/>
                </a:lnTo>
                <a:lnTo>
                  <a:pt x="1705124" y="4516"/>
                </a:lnTo>
                <a:lnTo>
                  <a:pt x="1658092" y="0"/>
                </a:lnTo>
                <a:close/>
              </a:path>
            </a:pathLst>
          </a:custGeom>
          <a:solidFill>
            <a:srgbClr val="5E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/>
          <p:nvPr/>
        </p:nvSpPr>
        <p:spPr>
          <a:xfrm>
            <a:off x="7039017" y="4849172"/>
            <a:ext cx="1158113" cy="115811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246368" y="0"/>
                </a:moveTo>
                <a:lnTo>
                  <a:pt x="199336" y="4515"/>
                </a:lnTo>
                <a:lnTo>
                  <a:pt x="153706" y="18062"/>
                </a:lnTo>
                <a:lnTo>
                  <a:pt x="110879" y="40640"/>
                </a:lnTo>
                <a:lnTo>
                  <a:pt x="72256" y="72249"/>
                </a:lnTo>
                <a:lnTo>
                  <a:pt x="40644" y="110875"/>
                </a:lnTo>
                <a:lnTo>
                  <a:pt x="18064" y="153704"/>
                </a:lnTo>
                <a:lnTo>
                  <a:pt x="4516" y="199336"/>
                </a:lnTo>
                <a:lnTo>
                  <a:pt x="0" y="246368"/>
                </a:lnTo>
                <a:lnTo>
                  <a:pt x="4516" y="293399"/>
                </a:lnTo>
                <a:lnTo>
                  <a:pt x="18064" y="339029"/>
                </a:lnTo>
                <a:lnTo>
                  <a:pt x="40644" y="381856"/>
                </a:lnTo>
                <a:lnTo>
                  <a:pt x="72256" y="420479"/>
                </a:lnTo>
                <a:lnTo>
                  <a:pt x="1483931" y="1832342"/>
                </a:lnTo>
                <a:lnTo>
                  <a:pt x="1522619" y="1863896"/>
                </a:lnTo>
                <a:lnTo>
                  <a:pt x="1565496" y="1886434"/>
                </a:lnTo>
                <a:lnTo>
                  <a:pt x="1611160" y="1899957"/>
                </a:lnTo>
                <a:lnTo>
                  <a:pt x="1658215" y="1904465"/>
                </a:lnTo>
                <a:lnTo>
                  <a:pt x="1705260" y="1899957"/>
                </a:lnTo>
                <a:lnTo>
                  <a:pt x="1750897" y="1886434"/>
                </a:lnTo>
                <a:lnTo>
                  <a:pt x="1793726" y="1863896"/>
                </a:lnTo>
                <a:lnTo>
                  <a:pt x="1832349" y="1832342"/>
                </a:lnTo>
                <a:lnTo>
                  <a:pt x="1863900" y="1793722"/>
                </a:lnTo>
                <a:lnTo>
                  <a:pt x="1886436" y="1750895"/>
                </a:lnTo>
                <a:lnTo>
                  <a:pt x="1899958" y="1705259"/>
                </a:lnTo>
                <a:lnTo>
                  <a:pt x="1904465" y="1658215"/>
                </a:lnTo>
                <a:lnTo>
                  <a:pt x="1899958" y="1611160"/>
                </a:lnTo>
                <a:lnTo>
                  <a:pt x="1886436" y="1565494"/>
                </a:lnTo>
                <a:lnTo>
                  <a:pt x="1863900" y="1522615"/>
                </a:lnTo>
                <a:lnTo>
                  <a:pt x="1832349" y="1483923"/>
                </a:lnTo>
                <a:lnTo>
                  <a:pt x="420487" y="72249"/>
                </a:lnTo>
                <a:lnTo>
                  <a:pt x="381860" y="40640"/>
                </a:lnTo>
                <a:lnTo>
                  <a:pt x="339031" y="18062"/>
                </a:lnTo>
                <a:lnTo>
                  <a:pt x="293400" y="4515"/>
                </a:lnTo>
                <a:lnTo>
                  <a:pt x="246368" y="0"/>
                </a:lnTo>
                <a:close/>
              </a:path>
            </a:pathLst>
          </a:custGeom>
          <a:solidFill>
            <a:srgbClr val="00A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6478412" y="5950521"/>
            <a:ext cx="1113669" cy="938003"/>
          </a:xfrm>
          <a:custGeom>
            <a:avLst/>
            <a:gdLst/>
            <a:ahLst/>
            <a:cxnLst/>
            <a:rect l="l" t="t" r="r" b="b"/>
            <a:pathLst>
              <a:path w="1896109" h="1597025">
                <a:moveTo>
                  <a:pt x="246366" y="0"/>
                </a:moveTo>
                <a:lnTo>
                  <a:pt x="199336" y="4516"/>
                </a:lnTo>
                <a:lnTo>
                  <a:pt x="153706" y="18066"/>
                </a:lnTo>
                <a:lnTo>
                  <a:pt x="110879" y="40648"/>
                </a:lnTo>
                <a:lnTo>
                  <a:pt x="72256" y="72264"/>
                </a:lnTo>
                <a:lnTo>
                  <a:pt x="40644" y="110887"/>
                </a:lnTo>
                <a:lnTo>
                  <a:pt x="18064" y="153713"/>
                </a:lnTo>
                <a:lnTo>
                  <a:pt x="4516" y="199341"/>
                </a:lnTo>
                <a:lnTo>
                  <a:pt x="0" y="246370"/>
                </a:lnTo>
                <a:lnTo>
                  <a:pt x="4516" y="293400"/>
                </a:lnTo>
                <a:lnTo>
                  <a:pt x="18064" y="339030"/>
                </a:lnTo>
                <a:lnTo>
                  <a:pt x="40644" y="381858"/>
                </a:lnTo>
                <a:lnTo>
                  <a:pt x="72256" y="420484"/>
                </a:lnTo>
                <a:lnTo>
                  <a:pt x="1248287" y="1596681"/>
                </a:lnTo>
                <a:lnTo>
                  <a:pt x="1895688" y="1596681"/>
                </a:lnTo>
                <a:lnTo>
                  <a:pt x="1886430" y="1565415"/>
                </a:lnTo>
                <a:lnTo>
                  <a:pt x="1863897" y="1522567"/>
                </a:lnTo>
                <a:lnTo>
                  <a:pt x="1832349" y="1483939"/>
                </a:lnTo>
                <a:lnTo>
                  <a:pt x="420476" y="72264"/>
                </a:lnTo>
                <a:lnTo>
                  <a:pt x="381853" y="40648"/>
                </a:lnTo>
                <a:lnTo>
                  <a:pt x="339026" y="18066"/>
                </a:lnTo>
                <a:lnTo>
                  <a:pt x="293397" y="4516"/>
                </a:lnTo>
                <a:lnTo>
                  <a:pt x="246366" y="0"/>
                </a:lnTo>
                <a:close/>
              </a:path>
            </a:pathLst>
          </a:custGeom>
          <a:solidFill>
            <a:srgbClr val="AFD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/>
          <p:nvPr/>
        </p:nvSpPr>
        <p:spPr>
          <a:xfrm>
            <a:off x="8732880" y="5987678"/>
            <a:ext cx="541787" cy="541787"/>
          </a:xfrm>
          <a:custGeom>
            <a:avLst/>
            <a:gdLst/>
            <a:ahLst/>
            <a:cxnLst/>
            <a:rect l="l" t="t" r="r" b="b"/>
            <a:pathLst>
              <a:path w="724534" h="724534">
                <a:moveTo>
                  <a:pt x="362030" y="0"/>
                </a:moveTo>
                <a:lnTo>
                  <a:pt x="312881" y="3306"/>
                </a:lnTo>
                <a:lnTo>
                  <a:pt x="265749" y="12937"/>
                </a:lnTo>
                <a:lnTo>
                  <a:pt x="221064" y="28460"/>
                </a:lnTo>
                <a:lnTo>
                  <a:pt x="179256" y="49444"/>
                </a:lnTo>
                <a:lnTo>
                  <a:pt x="140756" y="75455"/>
                </a:lnTo>
                <a:lnTo>
                  <a:pt x="105994" y="106063"/>
                </a:lnTo>
                <a:lnTo>
                  <a:pt x="75399" y="140834"/>
                </a:lnTo>
                <a:lnTo>
                  <a:pt x="49402" y="179337"/>
                </a:lnTo>
                <a:lnTo>
                  <a:pt x="28434" y="221139"/>
                </a:lnTo>
                <a:lnTo>
                  <a:pt x="12924" y="265808"/>
                </a:lnTo>
                <a:lnTo>
                  <a:pt x="3302" y="312913"/>
                </a:lnTo>
                <a:lnTo>
                  <a:pt x="0" y="362020"/>
                </a:lnTo>
                <a:lnTo>
                  <a:pt x="3302" y="411134"/>
                </a:lnTo>
                <a:lnTo>
                  <a:pt x="12924" y="458245"/>
                </a:lnTo>
                <a:lnTo>
                  <a:pt x="28434" y="502919"/>
                </a:lnTo>
                <a:lnTo>
                  <a:pt x="49402" y="544725"/>
                </a:lnTo>
                <a:lnTo>
                  <a:pt x="75399" y="583231"/>
                </a:lnTo>
                <a:lnTo>
                  <a:pt x="105994" y="618004"/>
                </a:lnTo>
                <a:lnTo>
                  <a:pt x="140756" y="648613"/>
                </a:lnTo>
                <a:lnTo>
                  <a:pt x="179256" y="674626"/>
                </a:lnTo>
                <a:lnTo>
                  <a:pt x="221064" y="695611"/>
                </a:lnTo>
                <a:lnTo>
                  <a:pt x="265749" y="711134"/>
                </a:lnTo>
                <a:lnTo>
                  <a:pt x="312881" y="720765"/>
                </a:lnTo>
                <a:lnTo>
                  <a:pt x="362030" y="724072"/>
                </a:lnTo>
                <a:lnTo>
                  <a:pt x="411147" y="720765"/>
                </a:lnTo>
                <a:lnTo>
                  <a:pt x="458259" y="711134"/>
                </a:lnTo>
                <a:lnTo>
                  <a:pt x="502935" y="695611"/>
                </a:lnTo>
                <a:lnTo>
                  <a:pt x="544743" y="674626"/>
                </a:lnTo>
                <a:lnTo>
                  <a:pt x="583250" y="648613"/>
                </a:lnTo>
                <a:lnTo>
                  <a:pt x="618024" y="618004"/>
                </a:lnTo>
                <a:lnTo>
                  <a:pt x="648634" y="583231"/>
                </a:lnTo>
                <a:lnTo>
                  <a:pt x="674647" y="544725"/>
                </a:lnTo>
                <a:lnTo>
                  <a:pt x="695631" y="502919"/>
                </a:lnTo>
                <a:lnTo>
                  <a:pt x="711155" y="458245"/>
                </a:lnTo>
                <a:lnTo>
                  <a:pt x="720786" y="411134"/>
                </a:lnTo>
                <a:lnTo>
                  <a:pt x="724093" y="362020"/>
                </a:lnTo>
                <a:lnTo>
                  <a:pt x="720786" y="312913"/>
                </a:lnTo>
                <a:lnTo>
                  <a:pt x="711155" y="265808"/>
                </a:lnTo>
                <a:lnTo>
                  <a:pt x="695631" y="221139"/>
                </a:lnTo>
                <a:lnTo>
                  <a:pt x="674647" y="179337"/>
                </a:lnTo>
                <a:lnTo>
                  <a:pt x="648634" y="140834"/>
                </a:lnTo>
                <a:lnTo>
                  <a:pt x="618024" y="106063"/>
                </a:lnTo>
                <a:lnTo>
                  <a:pt x="583250" y="75455"/>
                </a:lnTo>
                <a:lnTo>
                  <a:pt x="544743" y="49444"/>
                </a:lnTo>
                <a:lnTo>
                  <a:pt x="502935" y="28460"/>
                </a:lnTo>
                <a:lnTo>
                  <a:pt x="458259" y="12937"/>
                </a:lnTo>
                <a:lnTo>
                  <a:pt x="411147" y="3306"/>
                </a:lnTo>
                <a:lnTo>
                  <a:pt x="362030" y="0"/>
                </a:lnTo>
                <a:close/>
              </a:path>
            </a:pathLst>
          </a:custGeom>
          <a:solidFill>
            <a:srgbClr val="F2D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933951" y="5213111"/>
            <a:ext cx="425552" cy="425552"/>
          </a:xfrm>
          <a:custGeom>
            <a:avLst/>
            <a:gdLst/>
            <a:ahLst/>
            <a:cxnLst/>
            <a:rect l="l" t="t" r="r" b="b"/>
            <a:pathLst>
              <a:path w="724534" h="724534">
                <a:moveTo>
                  <a:pt x="362030" y="0"/>
                </a:moveTo>
                <a:lnTo>
                  <a:pt x="312881" y="3306"/>
                </a:lnTo>
                <a:lnTo>
                  <a:pt x="265749" y="12937"/>
                </a:lnTo>
                <a:lnTo>
                  <a:pt x="221064" y="28460"/>
                </a:lnTo>
                <a:lnTo>
                  <a:pt x="179256" y="49444"/>
                </a:lnTo>
                <a:lnTo>
                  <a:pt x="140756" y="75455"/>
                </a:lnTo>
                <a:lnTo>
                  <a:pt x="105994" y="106063"/>
                </a:lnTo>
                <a:lnTo>
                  <a:pt x="75399" y="140834"/>
                </a:lnTo>
                <a:lnTo>
                  <a:pt x="49402" y="179337"/>
                </a:lnTo>
                <a:lnTo>
                  <a:pt x="28434" y="221139"/>
                </a:lnTo>
                <a:lnTo>
                  <a:pt x="12924" y="265808"/>
                </a:lnTo>
                <a:lnTo>
                  <a:pt x="3302" y="312913"/>
                </a:lnTo>
                <a:lnTo>
                  <a:pt x="0" y="362020"/>
                </a:lnTo>
                <a:lnTo>
                  <a:pt x="3302" y="411134"/>
                </a:lnTo>
                <a:lnTo>
                  <a:pt x="12924" y="458245"/>
                </a:lnTo>
                <a:lnTo>
                  <a:pt x="28434" y="502919"/>
                </a:lnTo>
                <a:lnTo>
                  <a:pt x="49402" y="544725"/>
                </a:lnTo>
                <a:lnTo>
                  <a:pt x="75399" y="583231"/>
                </a:lnTo>
                <a:lnTo>
                  <a:pt x="105994" y="618004"/>
                </a:lnTo>
                <a:lnTo>
                  <a:pt x="140756" y="648613"/>
                </a:lnTo>
                <a:lnTo>
                  <a:pt x="179256" y="674626"/>
                </a:lnTo>
                <a:lnTo>
                  <a:pt x="221064" y="695611"/>
                </a:lnTo>
                <a:lnTo>
                  <a:pt x="265749" y="711134"/>
                </a:lnTo>
                <a:lnTo>
                  <a:pt x="312881" y="720765"/>
                </a:lnTo>
                <a:lnTo>
                  <a:pt x="362030" y="724072"/>
                </a:lnTo>
                <a:lnTo>
                  <a:pt x="411147" y="720765"/>
                </a:lnTo>
                <a:lnTo>
                  <a:pt x="458259" y="711134"/>
                </a:lnTo>
                <a:lnTo>
                  <a:pt x="502935" y="695611"/>
                </a:lnTo>
                <a:lnTo>
                  <a:pt x="544743" y="674626"/>
                </a:lnTo>
                <a:lnTo>
                  <a:pt x="583250" y="648613"/>
                </a:lnTo>
                <a:lnTo>
                  <a:pt x="618024" y="618004"/>
                </a:lnTo>
                <a:lnTo>
                  <a:pt x="648634" y="583231"/>
                </a:lnTo>
                <a:lnTo>
                  <a:pt x="674647" y="544725"/>
                </a:lnTo>
                <a:lnTo>
                  <a:pt x="695631" y="502919"/>
                </a:lnTo>
                <a:lnTo>
                  <a:pt x="711155" y="458245"/>
                </a:lnTo>
                <a:lnTo>
                  <a:pt x="720786" y="411134"/>
                </a:lnTo>
                <a:lnTo>
                  <a:pt x="724093" y="362020"/>
                </a:lnTo>
                <a:lnTo>
                  <a:pt x="720786" y="312913"/>
                </a:lnTo>
                <a:lnTo>
                  <a:pt x="711155" y="265808"/>
                </a:lnTo>
                <a:lnTo>
                  <a:pt x="695631" y="221139"/>
                </a:lnTo>
                <a:lnTo>
                  <a:pt x="674647" y="179337"/>
                </a:lnTo>
                <a:lnTo>
                  <a:pt x="648634" y="140834"/>
                </a:lnTo>
                <a:lnTo>
                  <a:pt x="618024" y="106063"/>
                </a:lnTo>
                <a:lnTo>
                  <a:pt x="583250" y="75455"/>
                </a:lnTo>
                <a:lnTo>
                  <a:pt x="544743" y="49444"/>
                </a:lnTo>
                <a:lnTo>
                  <a:pt x="502935" y="28460"/>
                </a:lnTo>
                <a:lnTo>
                  <a:pt x="458259" y="12937"/>
                </a:lnTo>
                <a:lnTo>
                  <a:pt x="411147" y="3306"/>
                </a:lnTo>
                <a:lnTo>
                  <a:pt x="362030" y="0"/>
                </a:lnTo>
                <a:close/>
              </a:path>
            </a:pathLst>
          </a:custGeom>
          <a:solidFill>
            <a:srgbClr val="545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476673"/>
            <a:ext cx="937291" cy="8142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80153" y="2192377"/>
            <a:ext cx="633407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7000" kern="1200" spc="-150">
                <a:solidFill>
                  <a:schemeClr val="bg1"/>
                </a:solid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rgbClr val="65B333"/>
                </a:solidFill>
              </a:rPr>
              <a:t>The role of private sector investors in supporting Build to Rent</a:t>
            </a:r>
          </a:p>
          <a:p>
            <a:r>
              <a:rPr lang="en-GB" sz="3000" dirty="0">
                <a:solidFill>
                  <a:srgbClr val="65B333"/>
                </a:solidFill>
              </a:rPr>
              <a:t>3 May 2018  </a:t>
            </a:r>
            <a:br>
              <a:rPr lang="en-GB" sz="3000" dirty="0">
                <a:solidFill>
                  <a:srgbClr val="65B333"/>
                </a:solidFill>
              </a:rPr>
            </a:br>
            <a:endParaRPr lang="en-GB" sz="3000" dirty="0">
              <a:solidFill>
                <a:srgbClr val="65B333"/>
              </a:solidFill>
              <a:latin typeface="Brandon Grotesqu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2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3640" y="1772816"/>
            <a:ext cx="8946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Private Rented Sector will continue to grow, especially in major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Rise of public sector land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Continuation of private sector expertise to deliver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Purpose-built will perform the best in the long-term</a:t>
            </a:r>
            <a:endParaRPr lang="en-GB" sz="2000" dirty="0">
              <a:latin typeface="Brandon Grotesque Regular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Always begin with the end in mind – operational, </a:t>
            </a:r>
            <a:r>
              <a:rPr lang="en-US" sz="2000" dirty="0" err="1">
                <a:latin typeface="Brandon Grotesque Regular" pitchFamily="34" charset="0"/>
              </a:rPr>
              <a:t>stabilised</a:t>
            </a:r>
            <a:r>
              <a:rPr lang="en-US" sz="2000" dirty="0">
                <a:latin typeface="Brandon Grotesque Regular" pitchFamily="34" charset="0"/>
              </a:rPr>
              <a:t> and </a:t>
            </a:r>
            <a:r>
              <a:rPr lang="en-US" sz="2000" dirty="0" err="1">
                <a:latin typeface="Brandon Grotesque Regular" pitchFamily="34" charset="0"/>
              </a:rPr>
              <a:t>efficent</a:t>
            </a:r>
            <a:r>
              <a:rPr lang="en-GB" sz="2000" dirty="0">
                <a:latin typeface="Brandon Grotesque Regular" pitchFamily="34" charset="0"/>
              </a:rPr>
              <a:t> </a:t>
            </a:r>
          </a:p>
          <a:p>
            <a:endParaRPr lang="en-GB" sz="2000" dirty="0">
              <a:latin typeface="Brandon Grotesque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7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Ashley Perry, BTR Consultancy Director – LIV Consult</a:t>
            </a:r>
            <a:br>
              <a:rPr lang="en-US" sz="3000" dirty="0"/>
            </a:br>
            <a:r>
              <a:rPr lang="en-US" sz="3000" dirty="0"/>
              <a:t>@</a:t>
            </a:r>
            <a:r>
              <a:rPr lang="en-US" sz="3000" dirty="0" err="1"/>
              <a:t>AshleyPerryUK</a:t>
            </a:r>
            <a:r>
              <a:rPr lang="en-US" sz="3000" dirty="0"/>
              <a:t>  / @</a:t>
            </a:r>
            <a:r>
              <a:rPr lang="en-US" sz="3000" dirty="0" err="1"/>
              <a:t>LIVConsult</a:t>
            </a:r>
            <a:br>
              <a:rPr lang="en-US" sz="3000" dirty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4505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3640" y="1772816"/>
            <a:ext cx="8946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randon Grotesque Regular" pitchFamily="34" charset="0"/>
              </a:rPr>
              <a:t>LIV Group and LIV Consult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randon Grotesque Regular" pitchFamily="34" charset="0"/>
              </a:rPr>
              <a:t>Rise of the </a:t>
            </a:r>
            <a:r>
              <a:rPr lang="en-US" sz="3000" dirty="0" err="1">
                <a:latin typeface="Brandon Grotesque Regular" pitchFamily="34" charset="0"/>
              </a:rPr>
              <a:t>professionalised</a:t>
            </a:r>
            <a:r>
              <a:rPr lang="en-US" sz="3000" dirty="0">
                <a:latin typeface="Brandon Grotesque Regular" pitchFamily="34" charset="0"/>
              </a:rPr>
              <a:t> Private Rented Sector (PRS)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randon Grotesque Regular" pitchFamily="34" charset="0"/>
              </a:rPr>
              <a:t>Build to Rent in the PRS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randon Grotesque Regular" pitchFamily="34" charset="0"/>
              </a:rPr>
              <a:t>Successful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randon Grotesque Regular" pitchFamily="34" charset="0"/>
              </a:rPr>
              <a:t>A look to the future</a:t>
            </a:r>
            <a:endParaRPr lang="en-GB" sz="3000" dirty="0">
              <a:latin typeface="Brandon Grotesque Regular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3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LIV – redefining renting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8740" y="1772816"/>
            <a:ext cx="83426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randon Grotesque Regular" pitchFamily="34" charset="0"/>
              </a:rPr>
              <a:t>130+ staff </a:t>
            </a:r>
            <a:r>
              <a:rPr lang="en-GB" sz="2000" dirty="0">
                <a:latin typeface="Brandon Grotesque Regular" pitchFamily="34" charset="0"/>
              </a:rPr>
              <a:t>focussed on consultancy, advisory and residential property management to the emerging  Build to Rent sector</a:t>
            </a: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b="1" dirty="0">
                <a:latin typeface="Brandon Grotesque Regular" pitchFamily="34" charset="0"/>
              </a:rPr>
              <a:t>Over 2,500 Build to Rent units </a:t>
            </a:r>
            <a:r>
              <a:rPr lang="en-GB" sz="2000" dirty="0">
                <a:latin typeface="Brandon Grotesque Regular" pitchFamily="34" charset="0"/>
              </a:rPr>
              <a:t>in operation across UK</a:t>
            </a: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dirty="0">
                <a:latin typeface="Brandon Grotesque Regular" pitchFamily="34" charset="0"/>
              </a:rPr>
              <a:t>Director at LIV Consult, the </a:t>
            </a:r>
            <a:r>
              <a:rPr lang="en-GB" sz="2000" b="1" dirty="0">
                <a:latin typeface="Brandon Grotesque Regular" pitchFamily="34" charset="0"/>
              </a:rPr>
              <a:t>leading specialist Build to Rent consultancy </a:t>
            </a:r>
            <a:r>
              <a:rPr lang="en-GB" sz="2000" dirty="0">
                <a:latin typeface="Brandon Grotesque Regular" pitchFamily="34" charset="0"/>
              </a:rPr>
              <a:t>operating across the UK and, shortly, in Ireland.</a:t>
            </a: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b="1" dirty="0">
                <a:latin typeface="Brandon Grotesque Regular" pitchFamily="34" charset="0"/>
              </a:rPr>
              <a:t>Holistic advisory services </a:t>
            </a:r>
            <a:r>
              <a:rPr lang="en-GB" sz="2000" dirty="0">
                <a:latin typeface="Brandon Grotesque Regular" pitchFamily="34" charset="0"/>
              </a:rPr>
              <a:t>covering design consultancy, investor reporting, strategy and development consultancy </a:t>
            </a: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b="1" dirty="0">
                <a:latin typeface="Brandon Grotesque Regular" pitchFamily="34" charset="0"/>
              </a:rPr>
              <a:t>20,000+ Build to Rent units </a:t>
            </a:r>
            <a:r>
              <a:rPr lang="en-GB" sz="2000" dirty="0">
                <a:latin typeface="Brandon Grotesque Regular" pitchFamily="34" charset="0"/>
              </a:rPr>
              <a:t>in our consultancy pipeline for institutions, PLC developers, private developers, housebuilders, investors and local authorities</a:t>
            </a: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9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Rise of the Private Rented Sector</a:t>
            </a:r>
            <a:endParaRPr lang="en-GB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83793149"/>
              </p:ext>
            </p:extLst>
          </p:nvPr>
        </p:nvGraphicFramePr>
        <p:xfrm>
          <a:off x="168540" y="1844824"/>
          <a:ext cx="8429615" cy="438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94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3640" y="1772816"/>
            <a:ext cx="894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ndon Grotesque Regular" pitchFamily="34" charset="0"/>
              </a:rPr>
              <a:t> </a:t>
            </a:r>
          </a:p>
          <a:p>
            <a:r>
              <a:rPr lang="en-GB" dirty="0"/>
              <a:t> </a:t>
            </a:r>
            <a:endParaRPr lang="en-GB" dirty="0">
              <a:latin typeface="Brandon Grotesque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Build to Rent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42658" r="32415" b="21616"/>
          <a:stretch/>
        </p:blipFill>
        <p:spPr bwMode="auto">
          <a:xfrm>
            <a:off x="663840" y="2088486"/>
            <a:ext cx="7718688" cy="43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712640" y="1772816"/>
            <a:ext cx="8946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randon Grotesque Regular" pitchFamily="34" charset="0"/>
              </a:rPr>
              <a:t>End of Help to Buy</a:t>
            </a:r>
          </a:p>
          <a:p>
            <a:r>
              <a:rPr lang="en-US" sz="2000" dirty="0">
                <a:latin typeface="Brandon Grotesque Regular" pitchFamily="34" charset="0"/>
              </a:rPr>
              <a:t>NPPF focus on rent requirements in local plans</a:t>
            </a:r>
          </a:p>
          <a:p>
            <a:r>
              <a:rPr lang="en-GB" sz="2000" dirty="0">
                <a:latin typeface="Brandon Grotesque Regular" pitchFamily="34" charset="0"/>
              </a:rPr>
              <a:t>Housing Affordability and Viability SPG 2017, and the Draft London Plan December 2017</a:t>
            </a:r>
          </a:p>
          <a:p>
            <a:r>
              <a:rPr lang="en-US" sz="2000" dirty="0">
                <a:latin typeface="Brandon Grotesque Regular" pitchFamily="34" charset="0"/>
              </a:rPr>
              <a:t>Continued institutional interest in BTR</a:t>
            </a:r>
          </a:p>
          <a:p>
            <a:r>
              <a:rPr lang="en-US" sz="2000" dirty="0">
                <a:latin typeface="Brandon Grotesque Regular" pitchFamily="34" charset="0"/>
              </a:rPr>
              <a:t>JV / forward-funding with private investors capital to fund pre-planning, construction</a:t>
            </a:r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dirty="0"/>
              <a:t> </a:t>
            </a:r>
            <a:endParaRPr lang="en-GB" sz="2000" dirty="0">
              <a:latin typeface="Brandon Grotesque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What is influencing Build to Rent ambitions?</a:t>
            </a:r>
            <a:endParaRPr lang="en-GB" dirty="0"/>
          </a:p>
        </p:txBody>
      </p:sp>
      <p:sp>
        <p:nvSpPr>
          <p:cNvPr id="2" name="Plus 1"/>
          <p:cNvSpPr/>
          <p:nvPr/>
        </p:nvSpPr>
        <p:spPr>
          <a:xfrm>
            <a:off x="732210" y="1772816"/>
            <a:ext cx="853860" cy="792088"/>
          </a:xfrm>
          <a:prstGeom prst="mathPlus">
            <a:avLst/>
          </a:prstGeom>
          <a:solidFill>
            <a:srgbClr val="65B333"/>
          </a:solidFill>
          <a:ln>
            <a:solidFill>
              <a:srgbClr val="65B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inus 2"/>
          <p:cNvSpPr/>
          <p:nvPr/>
        </p:nvSpPr>
        <p:spPr>
          <a:xfrm>
            <a:off x="753294" y="4221088"/>
            <a:ext cx="832776" cy="576064"/>
          </a:xfrm>
          <a:prstGeom prst="mathMinus">
            <a:avLst/>
          </a:prstGeom>
          <a:solidFill>
            <a:srgbClr val="65B333"/>
          </a:solidFill>
          <a:ln>
            <a:solidFill>
              <a:srgbClr val="65B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12640" y="4262121"/>
            <a:ext cx="8946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randon Grotesque Regular" pitchFamily="34" charset="0"/>
              </a:rPr>
              <a:t>Media and public sentiment over premium pricing </a:t>
            </a:r>
          </a:p>
          <a:p>
            <a:r>
              <a:rPr lang="en-US" sz="2000" dirty="0">
                <a:latin typeface="Brandon Grotesque Regular" pitchFamily="34" charset="0"/>
              </a:rPr>
              <a:t>Rent growth – CPIH or other index-linked model?</a:t>
            </a:r>
          </a:p>
          <a:p>
            <a:r>
              <a:rPr lang="en-US" sz="2000" dirty="0">
                <a:latin typeface="Brandon Grotesque Regular" pitchFamily="34" charset="0"/>
              </a:rPr>
              <a:t>Competition for sites</a:t>
            </a:r>
          </a:p>
          <a:p>
            <a:r>
              <a:rPr lang="en-US" sz="2000" dirty="0">
                <a:latin typeface="Brandon Grotesque Regular" pitchFamily="34" charset="0"/>
              </a:rPr>
              <a:t>Provision of discounted market rent offer and negotiation on S106 agreements</a:t>
            </a:r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9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98740" y="1988840"/>
            <a:ext cx="8946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Identify appropriate sites</a:t>
            </a:r>
            <a:endParaRPr lang="en-GB" sz="2000" dirty="0">
              <a:latin typeface="Brandon Grotesque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Engage local authority to understand professionally-managed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Engage consultancy partners to design the best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Partner with capital sources (institutional,  funds, private equity + debt)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JV / forward-funding with private investors capital to fund the risk – pre-planning,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Private equity to take a short-term view of pipeline and </a:t>
            </a:r>
            <a:r>
              <a:rPr lang="en-US" sz="2000" dirty="0" err="1">
                <a:latin typeface="Brandon Grotesque Regular" pitchFamily="34" charset="0"/>
              </a:rPr>
              <a:t>realise</a:t>
            </a:r>
            <a:r>
              <a:rPr lang="en-US" sz="2000" dirty="0">
                <a:latin typeface="Brandon Grotesque Regular" pitchFamily="34" charset="0"/>
              </a:rPr>
              <a:t> the potential</a:t>
            </a:r>
            <a:endParaRPr lang="en-GB" sz="2000" dirty="0">
              <a:latin typeface="Brandon Grotesque Regular" pitchFamily="34" charset="0"/>
            </a:endParaRPr>
          </a:p>
          <a:p>
            <a:endParaRPr lang="en-GB" sz="2000" dirty="0">
              <a:latin typeface="Brandon Grotesque Regular" pitchFamily="34" charset="0"/>
            </a:endParaRPr>
          </a:p>
          <a:p>
            <a:r>
              <a:rPr lang="en-GB" sz="2000" dirty="0"/>
              <a:t> </a:t>
            </a:r>
            <a:endParaRPr lang="en-GB" sz="2000" dirty="0">
              <a:latin typeface="Brandon Grotesque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What can the private sector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7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3640" y="1772816"/>
            <a:ext cx="894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ndon Grotesque Regular" pitchFamily="34" charset="0"/>
              </a:rPr>
              <a:t> </a:t>
            </a:r>
          </a:p>
          <a:p>
            <a:r>
              <a:rPr lang="en-GB" dirty="0"/>
              <a:t> </a:t>
            </a:r>
            <a:endParaRPr lang="en-GB" dirty="0">
              <a:latin typeface="Brandon Grotesque Bol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Key LIV Group examples 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2" y="1788658"/>
            <a:ext cx="8382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23361" r="14908" b="20158"/>
          <a:stretch/>
        </p:blipFill>
        <p:spPr>
          <a:xfrm>
            <a:off x="5457056" y="4293096"/>
            <a:ext cx="2362516" cy="1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1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b6c18f286245704fe3e9-05e2055f4cd9122af02914269431c9f6.ssl.cf1.rackcdn.com/5780890_liverpools-baltic-triangle-warehouse-scene_d350b8a0_m.jpg?bg=8F7F76"/>
          <p:cNvSpPr>
            <a:spLocks noChangeAspect="1" noChangeArrowheads="1"/>
          </p:cNvSpPr>
          <p:nvPr/>
        </p:nvSpPr>
        <p:spPr bwMode="auto">
          <a:xfrm>
            <a:off x="663840" y="3127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https://i.guim.co.uk/img/static/sys-images/Guardian/Pix/pictures/2014/3/26/1395847361273/Cow--Co-liverpool--001.jpg?w=620&amp;q=85&amp;auto=format&amp;sharp=10&amp;s=f5448faacb797123b04230ab36e7b59e"/>
          <p:cNvSpPr>
            <a:spLocks noChangeAspect="1" noChangeArrowheads="1"/>
          </p:cNvSpPr>
          <p:nvPr/>
        </p:nvSpPr>
        <p:spPr bwMode="auto">
          <a:xfrm>
            <a:off x="828940" y="4651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33640" y="1772816"/>
            <a:ext cx="8946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randon Grotesque Regular" pitchFamily="34" charset="0"/>
              </a:rPr>
              <a:t>HUB – M&amp;G Real Estate, Fizzy Living (Multiple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randon Grotesque Regular" pitchFamily="34" charset="0"/>
              </a:rPr>
              <a:t>Galliard Homes – Greystar (Canary Wharf)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randon Grotesque Regular" pitchFamily="34" charset="0"/>
              </a:rPr>
              <a:t>Be, Meyer Homes, CNM Estates – Invesco (Multiple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randon Grotesque Regular" pitchFamily="34" charset="0"/>
              </a:rPr>
              <a:t>Many other examples across London and the South East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5032" y="301777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u="sng" kern="1200" baseline="0">
                <a:solidFill>
                  <a:srgbClr val="424A45"/>
                </a:solidFill>
                <a:uFill>
                  <a:solidFill>
                    <a:srgbClr val="65B333"/>
                  </a:solidFill>
                </a:uFill>
                <a:latin typeface="Brandon Grotesque Bold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Selected key London examples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6861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19120</TotalTime>
  <Words>615</Words>
  <Application>Microsoft Office PowerPoint</Application>
  <PresentationFormat>A4 Paper (210x297 mm)</PresentationFormat>
  <Paragraphs>84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Brandon Grotesque Bold</vt:lpstr>
      <vt:lpstr>Brandon Grotesque Regular</vt:lpstr>
      <vt:lpstr>Calibri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Ashley Perry, BTR Consultancy Director – LIV Consult @AshleyPerryUK  / @LIVConsult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Bragg</dc:creator>
  <cp:lastModifiedBy>Kenneth Dow</cp:lastModifiedBy>
  <cp:revision>141</cp:revision>
  <cp:lastPrinted>2017-08-10T14:28:46Z</cp:lastPrinted>
  <dcterms:created xsi:type="dcterms:W3CDTF">2017-06-09T08:57:39Z</dcterms:created>
  <dcterms:modified xsi:type="dcterms:W3CDTF">2018-04-30T10:15:08Z</dcterms:modified>
</cp:coreProperties>
</file>