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61" r:id="rId4"/>
    <p:sldId id="347" r:id="rId5"/>
    <p:sldId id="336" r:id="rId6"/>
    <p:sldId id="348" r:id="rId7"/>
    <p:sldId id="359" r:id="rId8"/>
    <p:sldId id="360" r:id="rId9"/>
    <p:sldId id="346" r:id="rId10"/>
    <p:sldId id="350" r:id="rId11"/>
    <p:sldId id="352" r:id="rId12"/>
    <p:sldId id="351" r:id="rId13"/>
    <p:sldId id="362" r:id="rId14"/>
    <p:sldId id="353" r:id="rId15"/>
    <p:sldId id="356" r:id="rId16"/>
    <p:sldId id="354" r:id="rId17"/>
    <p:sldId id="355" r:id="rId18"/>
    <p:sldId id="310" r:id="rId19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3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426" autoAdjust="0"/>
    <p:restoredTop sz="94660"/>
  </p:normalViewPr>
  <p:slideViewPr>
    <p:cSldViewPr>
      <p:cViewPr>
        <p:scale>
          <a:sx n="60" d="100"/>
          <a:sy n="60" d="100"/>
        </p:scale>
        <p:origin x="-1134" y="-19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7"/>
            <a:ext cx="84201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287B-DBEF-438A-8C09-B80B2D5264DB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7966-A754-48AE-9EDC-8126BB962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54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1600202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287B-DBEF-438A-8C09-B80B2D5264DB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7966-A754-48AE-9EDC-8126BB962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263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40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287B-DBEF-438A-8C09-B80B2D5264DB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7966-A754-48AE-9EDC-8126BB962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522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2919-E831-4A92-BF89-AD05D63B2212}" type="datetimeFigureOut">
              <a:rPr lang="en-ZA" smtClean="0"/>
              <a:t>2018/04/12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ED81-870C-425A-BB01-1649A7E7AC3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336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2919-E831-4A92-BF89-AD05D63B2212}" type="datetimeFigureOut">
              <a:rPr lang="en-ZA" smtClean="0"/>
              <a:t>2018/04/12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ED81-870C-425A-BB01-1649A7E7AC3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08782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2919-E831-4A92-BF89-AD05D63B2212}" type="datetimeFigureOut">
              <a:rPr lang="en-ZA" smtClean="0"/>
              <a:t>2018/04/12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ED81-870C-425A-BB01-1649A7E7AC3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78967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2919-E831-4A92-BF89-AD05D63B2212}" type="datetimeFigureOut">
              <a:rPr lang="en-ZA" smtClean="0"/>
              <a:t>2018/04/12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ED81-870C-425A-BB01-1649A7E7AC3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87635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2919-E831-4A92-BF89-AD05D63B2212}" type="datetimeFigureOut">
              <a:rPr lang="en-ZA" smtClean="0"/>
              <a:t>2018/04/12</a:t>
            </a:fld>
            <a:endParaRPr lang="en-Z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ED81-870C-425A-BB01-1649A7E7AC3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25213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2919-E831-4A92-BF89-AD05D63B2212}" type="datetimeFigureOut">
              <a:rPr lang="en-ZA" smtClean="0"/>
              <a:t>2018/04/12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ED81-870C-425A-BB01-1649A7E7AC3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111577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2919-E831-4A92-BF89-AD05D63B2212}" type="datetimeFigureOut">
              <a:rPr lang="en-ZA" smtClean="0"/>
              <a:t>2018/04/12</a:t>
            </a:fld>
            <a:endParaRPr lang="en-Z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ED81-870C-425A-BB01-1649A7E7AC3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73554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2919-E831-4A92-BF89-AD05D63B2212}" type="datetimeFigureOut">
              <a:rPr lang="en-ZA" smtClean="0"/>
              <a:t>2018/04/12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ED81-870C-425A-BB01-1649A7E7AC3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63908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287B-DBEF-438A-8C09-B80B2D5264DB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26"/>
          <a:stretch/>
        </p:blipFill>
        <p:spPr>
          <a:xfrm>
            <a:off x="1" y="1673"/>
            <a:ext cx="7724118" cy="685465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7293260" y="10801"/>
            <a:ext cx="2612740" cy="68455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513" y="5571837"/>
            <a:ext cx="2330234" cy="12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599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2919-E831-4A92-BF89-AD05D63B2212}" type="datetimeFigureOut">
              <a:rPr lang="en-ZA" smtClean="0"/>
              <a:t>2018/04/12</a:t>
            </a:fld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ED81-870C-425A-BB01-1649A7E7AC3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74349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2919-E831-4A92-BF89-AD05D63B2212}" type="datetimeFigureOut">
              <a:rPr lang="en-ZA" smtClean="0"/>
              <a:t>2018/04/12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ED81-870C-425A-BB01-1649A7E7AC3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554117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42919-E831-4A92-BF89-AD05D63B2212}" type="datetimeFigureOut">
              <a:rPr lang="en-ZA" smtClean="0"/>
              <a:t>2018/04/12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BEED81-870C-425A-BB01-1649A7E7AC3C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894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2"/>
            <a:ext cx="84201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287B-DBEF-438A-8C09-B80B2D5264DB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7966-A754-48AE-9EDC-8126BB962310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9908420" cy="6856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5445225"/>
            <a:ext cx="2349261" cy="12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47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2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2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287B-DBEF-438A-8C09-B80B2D5264DB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7966-A754-48AE-9EDC-8126BB96231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9906000" cy="68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51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2" y="1535113"/>
            <a:ext cx="437858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2" y="2174875"/>
            <a:ext cx="4378589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287B-DBEF-438A-8C09-B80B2D5264DB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7966-A754-48AE-9EDC-8126BB962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8743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287B-DBEF-438A-8C09-B80B2D5264DB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7966-A754-48AE-9EDC-8126BB962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1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287B-DBEF-438A-8C09-B80B2D5264DB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7966-A754-48AE-9EDC-8126BB962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57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2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1" y="1435102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287B-DBEF-438A-8C09-B80B2D5264DB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7966-A754-48AE-9EDC-8126BB962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568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1287B-DBEF-438A-8C09-B80B2D5264DB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37966-A754-48AE-9EDC-8126BB9623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156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1287B-DBEF-438A-8C09-B80B2D5264DB}" type="datetimeFigureOut">
              <a:rPr lang="en-GB" smtClean="0"/>
              <a:t>12/04/2018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2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2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37966-A754-48AE-9EDC-8126BB962310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7"/>
          <a:stretch/>
        </p:blipFill>
        <p:spPr>
          <a:xfrm>
            <a:off x="0" y="1781503"/>
            <a:ext cx="9908420" cy="5076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2" y="42596"/>
            <a:ext cx="2286867" cy="12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35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2919-E831-4A92-BF89-AD05D63B2212}" type="datetimeFigureOut">
              <a:rPr lang="en-ZA" smtClean="0"/>
              <a:t>2018/04/12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EED81-870C-425A-BB01-1649A7E7AC3C}" type="slidenum">
              <a:rPr lang="en-ZA" smtClean="0"/>
              <a:t>‹#›</a:t>
            </a:fld>
            <a:endParaRPr lang="en-Z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9906000" cy="68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210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9775" y="1464143"/>
            <a:ext cx="8420100" cy="1028753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Offsite</a:t>
            </a:r>
            <a:br>
              <a:rPr lang="en-GB" b="1" dirty="0" smtClean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Accommodation </a:t>
            </a:r>
            <a:br>
              <a:rPr lang="en-GB" b="1" dirty="0" smtClean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 smtClean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 smtClean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 smtClean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b="1" dirty="0">
                <a:solidFill>
                  <a:srgbClr val="1F378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b="1" dirty="0">
              <a:solidFill>
                <a:srgbClr val="1F37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7234755" y="6543677"/>
            <a:ext cx="1247260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altLang="en-US" sz="900" dirty="0">
                <a:solidFill>
                  <a:srgbClr val="FFFFFF"/>
                </a:solidFill>
                <a:latin typeface="Calibri" pitchFamily="34" charset="0"/>
              </a:rPr>
              <a:t>www.premiermodular.co.uk</a:t>
            </a:r>
            <a:endParaRPr lang="en-US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608" y="2914625"/>
            <a:ext cx="33432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825" y="2943200"/>
            <a:ext cx="334327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69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94"/>
          <a:stretch/>
        </p:blipFill>
        <p:spPr bwMode="auto">
          <a:xfrm>
            <a:off x="1584876" y="1340769"/>
            <a:ext cx="345775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88504" y="620688"/>
            <a:ext cx="89154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altLang="en-US" sz="2800" b="1" dirty="0" smtClean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External Appearance</a:t>
            </a:r>
            <a:endParaRPr lang="en-GB" altLang="en-US" sz="2800" b="1" dirty="0">
              <a:solidFill>
                <a:srgbClr val="1F3789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pic>
        <p:nvPicPr>
          <p:cNvPr id="5123" name="Picture 3" descr="C:\Users\rdavis\Desktop\Case Studies\Artists_Impression_-_Clarence_Street_Student_Accommodatio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41032" y="1340769"/>
            <a:ext cx="3602055" cy="236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rdavis\Desktop\Case Studies\foundry_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32" y="3789040"/>
            <a:ext cx="3377952" cy="22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rdavis\Desktop\Case Studies\CitiSpace Lee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032" y="3789040"/>
            <a:ext cx="3602055" cy="222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40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Text 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88504" y="548680"/>
            <a:ext cx="8915400" cy="504056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algn="ctr" defTabSz="914400" rtl="0" eaLnBrk="0" latinLnBrk="0" hangingPunct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j-c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altLang="en-US" sz="2800" b="1" dirty="0" smtClean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Design Characteristics</a:t>
            </a:r>
            <a:r>
              <a:rPr lang="en-GB" altLang="en-US" sz="2800" b="1" dirty="0" smtClean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 </a:t>
            </a:r>
            <a:endParaRPr lang="en-GB" altLang="en-US" sz="2800" b="1" dirty="0">
              <a:solidFill>
                <a:srgbClr val="1F3789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477" y="375150"/>
            <a:ext cx="4237955" cy="602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5344" y="1794457"/>
            <a:ext cx="362834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Double wall with void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Fire </a:t>
            </a:r>
            <a:r>
              <a:rPr lang="en-GB" dirty="0" smtClean="0"/>
              <a:t>rating </a:t>
            </a:r>
            <a:r>
              <a:rPr lang="en-GB" dirty="0" smtClean="0"/>
              <a:t>60 mins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Acoustic </a:t>
            </a:r>
            <a:r>
              <a:rPr lang="en-GB" dirty="0" smtClean="0"/>
              <a:t>rating </a:t>
            </a:r>
            <a:r>
              <a:rPr lang="en-GB" dirty="0" smtClean="0"/>
              <a:t>63RwdB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Duty </a:t>
            </a:r>
            <a:r>
              <a:rPr lang="en-GB" dirty="0" smtClean="0"/>
              <a:t>Rating – </a:t>
            </a:r>
            <a:r>
              <a:rPr lang="en-GB" dirty="0" smtClean="0"/>
              <a:t>Severe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endParaRPr lang="en-GB" dirty="0" smtClean="0"/>
          </a:p>
          <a:p>
            <a:r>
              <a:rPr lang="en-GB" dirty="0"/>
              <a:t>Lightweight Construction – Smaller Foundations &amp; rooftops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399" y="1484784"/>
            <a:ext cx="959314" cy="614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082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580757719"/>
              </p:ext>
            </p:extLst>
          </p:nvPr>
        </p:nvGraphicFramePr>
        <p:xfrm>
          <a:off x="1136577" y="1340768"/>
          <a:ext cx="7632849" cy="43924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97252"/>
                <a:gridCol w="1745199"/>
                <a:gridCol w="1745199"/>
                <a:gridCol w="1745199"/>
              </a:tblGrid>
              <a:tr h="33971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Additional rent from completing build earlier than traditional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679427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Based on 58 rooms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Based on 116 rooms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Based on 232 rooms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1593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Region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£k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£k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>
                          <a:effectLst/>
                        </a:rPr>
                        <a:t>£k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  <a:tr h="33971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London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534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1,068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2,135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971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Midlands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344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689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1,377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971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Northeast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317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633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1,267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971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Northwest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329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657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1,315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971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Oxford/Cambridge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451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903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1,805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971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Scotland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329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659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1,317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971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Southeast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335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670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1,339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971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Southwest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370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740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1,479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39713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Yorkshire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292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584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 dirty="0">
                          <a:effectLst/>
                        </a:rPr>
                        <a:t>1,167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 useBgFill="1">
        <p:nvSpPr>
          <p:cNvPr id="5" name="Text 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88504" y="548680"/>
            <a:ext cx="8915400" cy="648072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algn="ctr" defTabSz="914400" rtl="0" eaLnBrk="0" latinLnBrk="0" hangingPunct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j-c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altLang="en-US" sz="2800" b="1" dirty="0" smtClean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Improved Programme - Increased Rental Return</a:t>
            </a:r>
            <a:r>
              <a:rPr lang="en-GB" altLang="en-US" sz="2800" b="1" dirty="0" smtClean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 </a:t>
            </a:r>
            <a:endParaRPr lang="en-GB" altLang="en-US" sz="2800" b="1" dirty="0">
              <a:solidFill>
                <a:srgbClr val="1F3789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5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88504" y="620688"/>
            <a:ext cx="891540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altLang="en-US" sz="2800" b="1" dirty="0" smtClean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UCL – John Dodgson House  </a:t>
            </a:r>
            <a:endParaRPr lang="en-GB" altLang="en-US" sz="2800" b="1" dirty="0">
              <a:solidFill>
                <a:srgbClr val="1F3789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649"/>
          <a:stretch/>
        </p:blipFill>
        <p:spPr bwMode="auto">
          <a:xfrm>
            <a:off x="632520" y="1628800"/>
            <a:ext cx="4837930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33120" y="1628800"/>
            <a:ext cx="33513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cs typeface="Arial" pitchFamily="34" charset="0"/>
              </a:rPr>
              <a:t>Two storey rooftop </a:t>
            </a:r>
            <a:r>
              <a:rPr lang="en-GB" dirty="0" smtClean="0">
                <a:cs typeface="Arial" pitchFamily="34" charset="0"/>
              </a:rPr>
              <a:t>extension in Central London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cs typeface="Arial" pitchFamily="34" charset="0"/>
              </a:rPr>
              <a:t>55 Bedrooms with </a:t>
            </a:r>
            <a:r>
              <a:rPr lang="en-GB" dirty="0" err="1" smtClean="0">
                <a:cs typeface="Arial" pitchFamily="34" charset="0"/>
              </a:rPr>
              <a:t>ensuites</a:t>
            </a:r>
            <a:endParaRPr lang="en-GB" dirty="0" smtClean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cs typeface="Arial" pitchFamily="34" charset="0"/>
              </a:rPr>
              <a:t>Shared space including kitchens, lounges &amp; study rooms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cs typeface="Arial" pitchFamily="34" charset="0"/>
              </a:rPr>
              <a:t>Non reflective glass cladding &amp; green roof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cs typeface="Arial" pitchFamily="34" charset="0"/>
              </a:rPr>
              <a:t>Night time lift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cs typeface="Arial" pitchFamily="34" charset="0"/>
              </a:rPr>
              <a:t>12 weeks on site</a:t>
            </a:r>
          </a:p>
          <a:p>
            <a:endParaRPr lang="en-GB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2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1" b="9137"/>
          <a:stretch/>
        </p:blipFill>
        <p:spPr bwMode="auto">
          <a:xfrm>
            <a:off x="488504" y="2085015"/>
            <a:ext cx="4320480" cy="3360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rdavis\Desktop\Case Studies\UCL_–_John_Dodgson_House_-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1" r="4179"/>
          <a:stretch/>
        </p:blipFill>
        <p:spPr bwMode="auto">
          <a:xfrm>
            <a:off x="5025008" y="2060848"/>
            <a:ext cx="443674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88504" y="548680"/>
            <a:ext cx="8915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altLang="en-US" sz="2800" b="1" dirty="0" smtClean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UCL – John Dodgson House  </a:t>
            </a:r>
            <a:endParaRPr lang="en-GB" altLang="en-US" sz="2800" b="1" dirty="0">
              <a:solidFill>
                <a:srgbClr val="1F3789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20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96" y="1556792"/>
            <a:ext cx="4191881" cy="413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8504" y="620688"/>
            <a:ext cx="8915400" cy="576064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Foundry, Newcastle</a:t>
            </a:r>
            <a:endParaRPr lang="en-GB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2"/>
          </p:nvPr>
        </p:nvSpPr>
        <p:spPr>
          <a:xfrm>
            <a:off x="5035550" y="1556792"/>
            <a:ext cx="4375150" cy="4525963"/>
          </a:xfrm>
        </p:spPr>
        <p:txBody>
          <a:bodyPr>
            <a:normAutofit/>
          </a:bodyPr>
          <a:lstStyle/>
          <a:p>
            <a:r>
              <a:rPr lang="en-GB" sz="1800" dirty="0" smtClean="0"/>
              <a:t>5 storey building Newcastle City Centre</a:t>
            </a:r>
          </a:p>
          <a:p>
            <a:endParaRPr lang="en-GB" sz="1800" dirty="0"/>
          </a:p>
          <a:p>
            <a:r>
              <a:rPr lang="en-GB" sz="1800" dirty="0" smtClean="0"/>
              <a:t>54 Studio flats, 150 en-suite bedrooms and 2 accessible bedrooms</a:t>
            </a:r>
          </a:p>
          <a:p>
            <a:endParaRPr lang="en-GB" sz="1800" dirty="0"/>
          </a:p>
          <a:p>
            <a:r>
              <a:rPr lang="en-GB" sz="1800" dirty="0" smtClean="0"/>
              <a:t>Immovable programme for September intake</a:t>
            </a:r>
          </a:p>
          <a:p>
            <a:endParaRPr lang="en-GB" sz="1800" dirty="0"/>
          </a:p>
          <a:p>
            <a:r>
              <a:rPr lang="en-GB" sz="1800" dirty="0"/>
              <a:t>3</a:t>
            </a:r>
            <a:r>
              <a:rPr lang="en-GB" sz="1800" dirty="0" smtClean="0"/>
              <a:t>00 </a:t>
            </a:r>
            <a:r>
              <a:rPr lang="en-GB" sz="1800" dirty="0" smtClean="0"/>
              <a:t>modules fully fitted out in the </a:t>
            </a:r>
            <a:r>
              <a:rPr lang="en-GB" sz="1800" dirty="0" smtClean="0"/>
              <a:t>factory</a:t>
            </a:r>
            <a:endParaRPr lang="en-GB" sz="1800" dirty="0" smtClean="0"/>
          </a:p>
          <a:p>
            <a:endParaRPr lang="en-GB" sz="1800" dirty="0"/>
          </a:p>
          <a:p>
            <a:r>
              <a:rPr lang="en-GB" sz="1800" dirty="0" smtClean="0"/>
              <a:t>42 weeks on site</a:t>
            </a:r>
          </a:p>
          <a:p>
            <a:endParaRPr lang="en-GB" sz="1800" dirty="0"/>
          </a:p>
          <a:p>
            <a:r>
              <a:rPr lang="en-GB" sz="1800" dirty="0" smtClean="0"/>
              <a:t>Won ‘Project of the Year’ 2016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4802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84" y="1704822"/>
            <a:ext cx="4824536" cy="3236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80" y="1700808"/>
            <a:ext cx="4475384" cy="321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88504" y="548680"/>
            <a:ext cx="8915400" cy="72008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The Foundry, Newcastle</a:t>
            </a:r>
            <a:endParaRPr lang="en-GB" sz="28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62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1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545" y="534989"/>
            <a:ext cx="8915400" cy="589755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 smtClean="0">
                <a:solidFill>
                  <a:srgbClr val="1F145D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Market Sectors</a:t>
            </a:r>
            <a:endParaRPr lang="en-GB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392" y="2604834"/>
            <a:ext cx="1647560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65" y="2564904"/>
            <a:ext cx="162864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8" descr="K:\Picture Library\Unpublished\PHOTOS\Hire Photos\Hire - Interlink\Construction\Marketing Suites\Paddington Basin\IMG_02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5" y="3789040"/>
            <a:ext cx="1620044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0" descr="K:\Marketing\Picture Library\Sales\Living Accommodation\11006 - Mansell Construction - UCL John Dodgson House\Completed Photo\Jack Hobhouse Images\LBA_UCL\Request High Res Versions\130920_LBA_JDH_0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754" y="1412876"/>
            <a:ext cx="164756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1" descr="K:\Marketing\Picture Library\Sales\Hotels &amp; Leisure\10632 - Galliford Try - NEC Resorts World Hotel\Completed Photos\5 Star\3R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392" y="3789041"/>
            <a:ext cx="164756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5" y="1412876"/>
            <a:ext cx="1620044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30"/>
          <p:cNvSpPr txBox="1">
            <a:spLocks noChangeArrowheads="1"/>
          </p:cNvSpPr>
          <p:nvPr/>
        </p:nvSpPr>
        <p:spPr bwMode="auto">
          <a:xfrm>
            <a:off x="2223692" y="1677989"/>
            <a:ext cx="213598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 dirty="0">
                <a:latin typeface="Calibri" pitchFamily="34" charset="0"/>
              </a:rPr>
              <a:t>Education</a:t>
            </a:r>
          </a:p>
        </p:txBody>
      </p:sp>
      <p:sp>
        <p:nvSpPr>
          <p:cNvPr id="43" name="TextBox 31"/>
          <p:cNvSpPr txBox="1">
            <a:spLocks noChangeArrowheads="1"/>
          </p:cNvSpPr>
          <p:nvPr/>
        </p:nvSpPr>
        <p:spPr bwMode="auto">
          <a:xfrm>
            <a:off x="2223692" y="2852937"/>
            <a:ext cx="213598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 dirty="0">
                <a:latin typeface="Calibri" pitchFamily="34" charset="0"/>
              </a:rPr>
              <a:t>Retail</a:t>
            </a:r>
          </a:p>
        </p:txBody>
      </p:sp>
      <p:sp>
        <p:nvSpPr>
          <p:cNvPr id="44" name="TextBox 32"/>
          <p:cNvSpPr txBox="1">
            <a:spLocks noChangeArrowheads="1"/>
          </p:cNvSpPr>
          <p:nvPr/>
        </p:nvSpPr>
        <p:spPr bwMode="auto">
          <a:xfrm>
            <a:off x="2221970" y="4005064"/>
            <a:ext cx="21359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 dirty="0" smtClean="0">
                <a:latin typeface="Calibri" pitchFamily="34" charset="0"/>
              </a:rPr>
              <a:t>Commercial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45" name="TextBox 33"/>
          <p:cNvSpPr txBox="1">
            <a:spLocks noChangeArrowheads="1"/>
          </p:cNvSpPr>
          <p:nvPr/>
        </p:nvSpPr>
        <p:spPr bwMode="auto">
          <a:xfrm>
            <a:off x="6813816" y="2892867"/>
            <a:ext cx="213598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 dirty="0">
                <a:latin typeface="Calibri" pitchFamily="34" charset="0"/>
              </a:rPr>
              <a:t>Defence</a:t>
            </a:r>
          </a:p>
        </p:txBody>
      </p:sp>
      <p:sp>
        <p:nvSpPr>
          <p:cNvPr id="46" name="TextBox 34"/>
          <p:cNvSpPr txBox="1">
            <a:spLocks noChangeArrowheads="1"/>
          </p:cNvSpPr>
          <p:nvPr/>
        </p:nvSpPr>
        <p:spPr bwMode="auto">
          <a:xfrm>
            <a:off x="2194455" y="5313241"/>
            <a:ext cx="213598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latin typeface="Calibri" pitchFamily="34" charset="0"/>
              </a:rPr>
              <a:t>Healthcare</a:t>
            </a:r>
          </a:p>
        </p:txBody>
      </p:sp>
      <p:sp>
        <p:nvSpPr>
          <p:cNvPr id="47" name="TextBox 35"/>
          <p:cNvSpPr txBox="1">
            <a:spLocks noChangeArrowheads="1"/>
          </p:cNvSpPr>
          <p:nvPr/>
        </p:nvSpPr>
        <p:spPr bwMode="auto">
          <a:xfrm>
            <a:off x="6915245" y="5309722"/>
            <a:ext cx="25742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 dirty="0" smtClean="0">
                <a:latin typeface="Calibri" pitchFamily="34" charset="0"/>
              </a:rPr>
              <a:t>Housing &amp; Extra Care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48" name="TextBox 36"/>
          <p:cNvSpPr txBox="1">
            <a:spLocks noChangeArrowheads="1"/>
          </p:cNvSpPr>
          <p:nvPr/>
        </p:nvSpPr>
        <p:spPr bwMode="auto">
          <a:xfrm>
            <a:off x="6734705" y="1539876"/>
            <a:ext cx="21359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 dirty="0" smtClean="0">
                <a:latin typeface="Calibri" pitchFamily="34" charset="0"/>
              </a:rPr>
              <a:t>Student </a:t>
            </a:r>
            <a:r>
              <a:rPr lang="en-GB" b="1" dirty="0">
                <a:latin typeface="Calibri" pitchFamily="34" charset="0"/>
              </a:rPr>
              <a:t>Accommodation</a:t>
            </a:r>
          </a:p>
        </p:txBody>
      </p:sp>
      <p:sp>
        <p:nvSpPr>
          <p:cNvPr id="49" name="TextBox 37"/>
          <p:cNvSpPr txBox="1">
            <a:spLocks noChangeArrowheads="1"/>
          </p:cNvSpPr>
          <p:nvPr/>
        </p:nvSpPr>
        <p:spPr bwMode="auto">
          <a:xfrm>
            <a:off x="6825854" y="4149725"/>
            <a:ext cx="2135981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GB" b="1">
                <a:latin typeface="Calibri" pitchFamily="34" charset="0"/>
              </a:rPr>
              <a:t>Hotels &amp; Leisure</a:t>
            </a:r>
          </a:p>
        </p:txBody>
      </p:sp>
      <p:pic>
        <p:nvPicPr>
          <p:cNvPr id="50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65" y="4968257"/>
            <a:ext cx="1638961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061" y="4941168"/>
            <a:ext cx="1663289" cy="1016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34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548680"/>
            <a:ext cx="8915400" cy="648072"/>
          </a:xfrm>
        </p:spPr>
        <p:txBody>
          <a:bodyPr/>
          <a:lstStyle/>
          <a:p>
            <a:pPr algn="l"/>
            <a:r>
              <a:rPr lang="en-GB" sz="3200" b="1" dirty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The Market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4568" y="1340768"/>
            <a:ext cx="6984776" cy="3705150"/>
          </a:xfrm>
        </p:spPr>
        <p:txBody>
          <a:bodyPr/>
          <a:lstStyle/>
          <a:p>
            <a:r>
              <a:rPr lang="en-GB" sz="2000" dirty="0"/>
              <a:t>Student </a:t>
            </a:r>
            <a:r>
              <a:rPr lang="en-GB" sz="2000" dirty="0" smtClean="0"/>
              <a:t>accommodation was </a:t>
            </a:r>
            <a:r>
              <a:rPr lang="en-GB" sz="2000" dirty="0"/>
              <a:t>a top asset class in 2017</a:t>
            </a:r>
            <a:r>
              <a:rPr lang="en-GB" sz="2000" dirty="0" smtClean="0"/>
              <a:t>.</a:t>
            </a:r>
          </a:p>
          <a:p>
            <a:endParaRPr lang="en-GB" sz="2000" dirty="0" smtClean="0"/>
          </a:p>
          <a:p>
            <a:r>
              <a:rPr lang="en-GB" sz="2000" dirty="0"/>
              <a:t>R</a:t>
            </a:r>
            <a:r>
              <a:rPr lang="en-GB" sz="2000" dirty="0" smtClean="0"/>
              <a:t>ecord student places </a:t>
            </a:r>
            <a:r>
              <a:rPr lang="en-GB" sz="2000" dirty="0"/>
              <a:t>for </a:t>
            </a:r>
            <a:r>
              <a:rPr lang="en-GB" sz="2000" dirty="0" smtClean="0"/>
              <a:t>in </a:t>
            </a:r>
            <a:r>
              <a:rPr lang="en-GB" sz="2000" dirty="0"/>
              <a:t>the 2016/2017 academic </a:t>
            </a:r>
            <a:r>
              <a:rPr lang="en-GB" sz="2000" dirty="0" smtClean="0"/>
              <a:t>year</a:t>
            </a:r>
          </a:p>
          <a:p>
            <a:endParaRPr lang="en-GB" sz="2000" dirty="0" smtClean="0"/>
          </a:p>
          <a:p>
            <a:r>
              <a:rPr lang="en-GB" sz="2000" dirty="0" smtClean="0"/>
              <a:t>Universities provide less than a ¼ of required accommodation</a:t>
            </a:r>
          </a:p>
          <a:p>
            <a:endParaRPr lang="en-GB" sz="2000" dirty="0" smtClean="0"/>
          </a:p>
          <a:p>
            <a:r>
              <a:rPr lang="en-GB" sz="2000" dirty="0"/>
              <a:t>M</a:t>
            </a:r>
            <a:r>
              <a:rPr lang="en-GB" sz="2000" dirty="0" smtClean="0"/>
              <a:t>ost prominent in London, Edinburgh, Newcastle &amp; Bristol</a:t>
            </a:r>
          </a:p>
          <a:p>
            <a:endParaRPr lang="en-GB" sz="2000" dirty="0" smtClean="0"/>
          </a:p>
          <a:p>
            <a:r>
              <a:rPr lang="en-GB" sz="2000" dirty="0"/>
              <a:t>O</a:t>
            </a:r>
            <a:r>
              <a:rPr lang="en-GB" sz="2000" dirty="0" smtClean="0"/>
              <a:t>versees students – Globally competitive – High Quality</a:t>
            </a:r>
          </a:p>
          <a:p>
            <a:pPr marL="0" indent="0">
              <a:buNone/>
            </a:pPr>
            <a:endParaRPr lang="en-GB" sz="2400" b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48" y="4905757"/>
            <a:ext cx="4663871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160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Text 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95300" y="562670"/>
            <a:ext cx="8915400" cy="778098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altLang="en-US" sz="3200" b="1" dirty="0" smtClean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The Market</a:t>
            </a:r>
            <a:endParaRPr lang="en-GB" altLang="en-US" sz="3200" b="1" dirty="0">
              <a:solidFill>
                <a:srgbClr val="1F3789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0512" y="1988840"/>
            <a:ext cx="828512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Despite intense investment – student to bed ratio rose from 2.1 to 2.3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The International (non EU) student population has risen by 73% in 10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Studios are the room type showing fastest growth in PBSA sector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Greater competition between universities – Higher quality teaching &amp; accommodation facilities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Importance of student ‘experience’ at the forefront of competitive gain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232" y="384374"/>
            <a:ext cx="2434425" cy="91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952" y="384373"/>
            <a:ext cx="2278373" cy="91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944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620688"/>
            <a:ext cx="8915400" cy="648072"/>
          </a:xfrm>
        </p:spPr>
        <p:txBody>
          <a:bodyPr/>
          <a:lstStyle/>
          <a:p>
            <a:pPr algn="l"/>
            <a:r>
              <a:rPr lang="en-GB" sz="3200" b="1" dirty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Undersupply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078" y="692695"/>
            <a:ext cx="5385354" cy="598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8464" y="1412776"/>
            <a:ext cx="302448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HMO’s represent all students </a:t>
            </a:r>
          </a:p>
          <a:p>
            <a:r>
              <a:rPr lang="en-GB" dirty="0"/>
              <a:t>u</a:t>
            </a:r>
            <a:r>
              <a:rPr lang="en-GB" dirty="0" smtClean="0"/>
              <a:t>nable to access PBSA or Halls</a:t>
            </a:r>
          </a:p>
          <a:p>
            <a:r>
              <a:rPr lang="en-GB" dirty="0" smtClean="0"/>
              <a:t>of Residence</a:t>
            </a:r>
          </a:p>
          <a:p>
            <a:endParaRPr lang="en-GB" dirty="0"/>
          </a:p>
          <a:p>
            <a:r>
              <a:rPr lang="en-GB" dirty="0" smtClean="0"/>
              <a:t>Students will pay significantly </a:t>
            </a:r>
          </a:p>
          <a:p>
            <a:r>
              <a:rPr lang="en-GB" dirty="0"/>
              <a:t>m</a:t>
            </a:r>
            <a:r>
              <a:rPr lang="en-GB" dirty="0" smtClean="0"/>
              <a:t>ore for  PBSA over  HMO:</a:t>
            </a:r>
          </a:p>
          <a:p>
            <a:endParaRPr lang="en-GB" dirty="0"/>
          </a:p>
          <a:p>
            <a:r>
              <a:rPr lang="en-GB" dirty="0" smtClean="0"/>
              <a:t>Oxford 75%</a:t>
            </a:r>
          </a:p>
          <a:p>
            <a:r>
              <a:rPr lang="en-GB" dirty="0" smtClean="0"/>
              <a:t>Newcastle 73%</a:t>
            </a:r>
          </a:p>
          <a:p>
            <a:r>
              <a:rPr lang="en-GB" dirty="0" smtClean="0"/>
              <a:t>Edinburgh 60%</a:t>
            </a:r>
          </a:p>
          <a:p>
            <a:r>
              <a:rPr lang="en-GB" dirty="0" smtClean="0"/>
              <a:t>London 58% </a:t>
            </a:r>
          </a:p>
          <a:p>
            <a:r>
              <a:rPr lang="en-GB" dirty="0" smtClean="0"/>
              <a:t>Manchester 49%</a:t>
            </a:r>
          </a:p>
          <a:p>
            <a:endParaRPr lang="en-GB" dirty="0"/>
          </a:p>
          <a:p>
            <a:r>
              <a:rPr lang="en-GB" dirty="0" smtClean="0"/>
              <a:t>Average weekly rent </a:t>
            </a:r>
            <a:r>
              <a:rPr lang="en-GB" dirty="0" err="1" smtClean="0"/>
              <a:t>ensuite</a:t>
            </a:r>
            <a:endParaRPr lang="en-GB" dirty="0" smtClean="0"/>
          </a:p>
          <a:p>
            <a:r>
              <a:rPr lang="en-GB" dirty="0" smtClean="0"/>
              <a:t>London - £250</a:t>
            </a:r>
          </a:p>
          <a:p>
            <a:r>
              <a:rPr lang="en-GB" dirty="0" smtClean="0"/>
              <a:t>Regional £140</a:t>
            </a:r>
          </a:p>
        </p:txBody>
      </p:sp>
    </p:spTree>
    <p:extLst>
      <p:ext uri="{BB962C8B-B14F-4D97-AF65-F5344CB8AC3E}">
        <p14:creationId xmlns:p14="http://schemas.microsoft.com/office/powerpoint/2010/main" val="405418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2480" y="1523922"/>
            <a:ext cx="4375150" cy="4713390"/>
          </a:xfrm>
        </p:spPr>
        <p:txBody>
          <a:bodyPr>
            <a:normAutofit fontScale="92500"/>
          </a:bodyPr>
          <a:lstStyle/>
          <a:p>
            <a:r>
              <a:rPr lang="en-GB" sz="1800" dirty="0" err="1" smtClean="0"/>
              <a:t>Premplus</a:t>
            </a:r>
            <a:r>
              <a:rPr lang="en-GB" sz="1800" dirty="0" smtClean="0"/>
              <a:t> -</a:t>
            </a:r>
            <a:r>
              <a:rPr lang="en-GB" sz="1800" dirty="0"/>
              <a:t> </a:t>
            </a:r>
            <a:r>
              <a:rPr lang="en-GB" sz="1800" dirty="0" smtClean="0"/>
              <a:t>Large</a:t>
            </a:r>
            <a:r>
              <a:rPr lang="en-GB" sz="1800" dirty="0"/>
              <a:t>, </a:t>
            </a:r>
            <a:r>
              <a:rPr lang="en-GB" sz="1800" dirty="0" smtClean="0"/>
              <a:t>open </a:t>
            </a:r>
            <a:r>
              <a:rPr lang="en-GB" sz="1800" dirty="0"/>
              <a:t>plan room </a:t>
            </a:r>
            <a:r>
              <a:rPr lang="en-GB" sz="1800" dirty="0" smtClean="0"/>
              <a:t>arrangements </a:t>
            </a:r>
            <a:endParaRPr lang="en-GB" sz="1800" dirty="0"/>
          </a:p>
          <a:p>
            <a:endParaRPr lang="en-GB" sz="1800" dirty="0" smtClean="0"/>
          </a:p>
          <a:p>
            <a:r>
              <a:rPr lang="en-US" sz="1800" dirty="0"/>
              <a:t>Module widths up to 5m, lengths up to </a:t>
            </a:r>
            <a:r>
              <a:rPr lang="en-US" sz="1800" dirty="0" smtClean="0"/>
              <a:t>14m supported</a:t>
            </a:r>
            <a:r>
              <a:rPr lang="en-US" sz="1800" dirty="0"/>
              <a:t> </a:t>
            </a:r>
            <a:r>
              <a:rPr lang="en-US" sz="1800" dirty="0" smtClean="0"/>
              <a:t>&amp; </a:t>
            </a:r>
            <a:r>
              <a:rPr lang="en-US" sz="1800" dirty="0"/>
              <a:t>ceiling height up to </a:t>
            </a:r>
            <a:r>
              <a:rPr lang="en-US" sz="1800" dirty="0" smtClean="0"/>
              <a:t>3.3m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GB" sz="1800" dirty="0"/>
              <a:t>25 storeys as a standalone </a:t>
            </a:r>
            <a:r>
              <a:rPr lang="en-GB" sz="1800" dirty="0" smtClean="0"/>
              <a:t>structure</a:t>
            </a:r>
          </a:p>
          <a:p>
            <a:endParaRPr lang="en-GB" sz="1800" dirty="0" smtClean="0"/>
          </a:p>
          <a:p>
            <a:r>
              <a:rPr lang="en-GB" sz="1800" dirty="0"/>
              <a:t>Shape flexibility, curved or angular modules can be achieved </a:t>
            </a:r>
            <a:endParaRPr lang="en-GB" sz="1800" dirty="0" smtClean="0"/>
          </a:p>
          <a:p>
            <a:endParaRPr lang="en-GB" sz="1800" dirty="0" smtClean="0"/>
          </a:p>
          <a:p>
            <a:r>
              <a:rPr lang="en-GB" sz="1800" dirty="0"/>
              <a:t>Options for large glazing and curtain </a:t>
            </a:r>
            <a:r>
              <a:rPr lang="en-GB" sz="1800" dirty="0" smtClean="0"/>
              <a:t>walling</a:t>
            </a:r>
          </a:p>
          <a:p>
            <a:endParaRPr lang="en-GB" sz="1800" dirty="0"/>
          </a:p>
          <a:p>
            <a:r>
              <a:rPr lang="en-GB" sz="1800" dirty="0" smtClean="0"/>
              <a:t>Flexibility to combine with traditional build</a:t>
            </a:r>
            <a:endParaRPr lang="en-GB" sz="1800" dirty="0"/>
          </a:p>
        </p:txBody>
      </p:sp>
      <p:sp>
        <p:nvSpPr>
          <p:cNvPr id="5" name="Text 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06506" y="620688"/>
            <a:ext cx="4212468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altLang="en-US" sz="2800" b="1" dirty="0" smtClean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Cores/ Shared Areas</a:t>
            </a:r>
            <a:endParaRPr lang="en-GB" altLang="en-US" sz="2800" b="1" dirty="0">
              <a:solidFill>
                <a:srgbClr val="1F3789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51572"/>
            <a:ext cx="4290477" cy="264172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619" y="404664"/>
            <a:ext cx="4292858" cy="293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7044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4"/>
            <a:ext cx="4375150" cy="4277069"/>
          </a:xfrm>
        </p:spPr>
        <p:txBody>
          <a:bodyPr>
            <a:normAutofit fontScale="92500" lnSpcReduction="20000"/>
          </a:bodyPr>
          <a:lstStyle/>
          <a:p>
            <a:r>
              <a:rPr lang="en-GB" sz="1800" dirty="0" smtClean="0"/>
              <a:t>Light Gauge steel Frame utilising load bearing walls – cost effective solution</a:t>
            </a:r>
          </a:p>
          <a:p>
            <a:endParaRPr lang="en-GB" sz="1800" dirty="0" smtClean="0"/>
          </a:p>
          <a:p>
            <a:r>
              <a:rPr lang="en-US" sz="1800" dirty="0" smtClean="0"/>
              <a:t>Repetitive smaller </a:t>
            </a:r>
            <a:r>
              <a:rPr lang="en-US" sz="1800" dirty="0"/>
              <a:t>room </a:t>
            </a:r>
            <a:r>
              <a:rPr lang="en-US" sz="1800" dirty="0" smtClean="0"/>
              <a:t>sizes </a:t>
            </a:r>
          </a:p>
          <a:p>
            <a:endParaRPr lang="en-US" sz="1800" dirty="0" smtClean="0"/>
          </a:p>
          <a:p>
            <a:r>
              <a:rPr lang="en-GB" sz="1800" dirty="0"/>
              <a:t>Module widths up to 5m, lengths up to 12m &amp; ceiling height up to </a:t>
            </a:r>
            <a:r>
              <a:rPr lang="en-GB" sz="1800" dirty="0" smtClean="0"/>
              <a:t>3.3m</a:t>
            </a:r>
          </a:p>
          <a:p>
            <a:endParaRPr lang="en-US" sz="1800" dirty="0" smtClean="0"/>
          </a:p>
          <a:p>
            <a:r>
              <a:rPr lang="en-GB" sz="1800" dirty="0"/>
              <a:t>7 storeys standalone or 12 storeys tied into a supporting </a:t>
            </a:r>
            <a:r>
              <a:rPr lang="en-GB" sz="1800" dirty="0" smtClean="0"/>
              <a:t>structure</a:t>
            </a:r>
          </a:p>
          <a:p>
            <a:endParaRPr lang="en-GB" sz="1800" dirty="0" smtClean="0"/>
          </a:p>
          <a:p>
            <a:r>
              <a:rPr lang="en-GB" sz="1800" dirty="0"/>
              <a:t>Easily integrated design features such as balconies &amp; </a:t>
            </a:r>
            <a:r>
              <a:rPr lang="en-GB" sz="1800" dirty="0" smtClean="0"/>
              <a:t>dormers</a:t>
            </a:r>
          </a:p>
          <a:p>
            <a:endParaRPr lang="en-GB" sz="1800" dirty="0" smtClean="0"/>
          </a:p>
          <a:p>
            <a:r>
              <a:rPr lang="en-GB" sz="1800" dirty="0"/>
              <a:t>Integration possible with heavier gauge to create stairwells, larger open </a:t>
            </a:r>
            <a:r>
              <a:rPr lang="en-GB" sz="1800" dirty="0" smtClean="0"/>
              <a:t>areas</a:t>
            </a:r>
          </a:p>
        </p:txBody>
      </p:sp>
      <p:sp>
        <p:nvSpPr>
          <p:cNvPr id="5" name="Text 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506506" y="620688"/>
            <a:ext cx="4290477" cy="63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altLang="en-US" sz="2800" b="1" dirty="0" smtClean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Bedrooms</a:t>
            </a:r>
            <a:endParaRPr lang="en-GB" altLang="en-US" sz="2800" b="1" dirty="0">
              <a:solidFill>
                <a:srgbClr val="1F3789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pic>
        <p:nvPicPr>
          <p:cNvPr id="4098" name="Picture 2" descr="C:\Users\rdavis\Desktop\Case Studies\Clarence_Street_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0" y="531164"/>
            <a:ext cx="3888432" cy="282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rdavis\Desktop\Case Studies\foundry_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41" y="3446495"/>
            <a:ext cx="3888432" cy="257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24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Text Box 10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88504" y="620688"/>
            <a:ext cx="8915400" cy="576064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altLang="en-US" sz="2800" b="1" dirty="0" smtClean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Design Philosophy </a:t>
            </a:r>
            <a:endParaRPr lang="en-GB" altLang="en-US" sz="2800" b="1" dirty="0">
              <a:solidFill>
                <a:srgbClr val="1F3789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213" y="260648"/>
            <a:ext cx="5555315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16496" y="2492896"/>
            <a:ext cx="8343616" cy="3313111"/>
          </a:xfrm>
        </p:spPr>
        <p:txBody>
          <a:bodyPr/>
          <a:lstStyle/>
          <a:p>
            <a:r>
              <a:rPr lang="en-GB" sz="2400" dirty="0"/>
              <a:t>O</a:t>
            </a:r>
            <a:r>
              <a:rPr lang="en-GB" sz="2400" dirty="0" smtClean="0"/>
              <a:t>ffsite optimised design</a:t>
            </a:r>
          </a:p>
          <a:p>
            <a:endParaRPr lang="en-GB" sz="2400" dirty="0"/>
          </a:p>
          <a:p>
            <a:r>
              <a:rPr lang="en-GB" sz="2400" dirty="0" smtClean="0"/>
              <a:t>Standardised clusters of 8 with individual entrances</a:t>
            </a:r>
          </a:p>
          <a:p>
            <a:endParaRPr lang="en-GB" sz="2400" dirty="0"/>
          </a:p>
          <a:p>
            <a:r>
              <a:rPr lang="en-GB" sz="2400" dirty="0" smtClean="0"/>
              <a:t>Centralised Social areas</a:t>
            </a:r>
          </a:p>
          <a:p>
            <a:endParaRPr lang="en-GB" sz="2400" dirty="0"/>
          </a:p>
          <a:p>
            <a:r>
              <a:rPr lang="en-GB" sz="2400" dirty="0" smtClean="0"/>
              <a:t>Selection of finishes to suit location</a:t>
            </a:r>
          </a:p>
        </p:txBody>
      </p:sp>
    </p:spTree>
    <p:extLst>
      <p:ext uri="{BB962C8B-B14F-4D97-AF65-F5344CB8AC3E}">
        <p14:creationId xmlns:p14="http://schemas.microsoft.com/office/powerpoint/2010/main" val="256619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504" y="548680"/>
            <a:ext cx="8915400" cy="1143000"/>
          </a:xfrm>
        </p:spPr>
        <p:txBody>
          <a:bodyPr/>
          <a:lstStyle/>
          <a:p>
            <a:pPr algn="l"/>
            <a:r>
              <a:rPr lang="en-GB" dirty="0" smtClean="0"/>
              <a:t>Perfect</a:t>
            </a:r>
            <a:endParaRPr lang="en-GB" dirty="0"/>
          </a:p>
        </p:txBody>
      </p:sp>
      <p:sp useBgFill="1"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88504" y="620688"/>
            <a:ext cx="8915400" cy="576064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576" tIns="36576" rIns="36576" bIns="36576"/>
          <a:lstStyle>
            <a:lvl1pPr algn="ctr" defTabSz="914400" rtl="0" eaLnBrk="0" latinLnBrk="0" hangingPunct="0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j-cs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l" eaLnBrk="1" hangingPunct="1"/>
            <a:r>
              <a:rPr lang="en-GB" altLang="en-US" sz="2800" b="1" dirty="0" smtClean="0">
                <a:solidFill>
                  <a:srgbClr val="1F3789"/>
                </a:solidFill>
                <a:latin typeface="Arial" pitchFamily="34" charset="0"/>
                <a:ea typeface="Adobe Gothic Std B" pitchFamily="34" charset="-128"/>
                <a:cs typeface="Arial" pitchFamily="34" charset="0"/>
              </a:rPr>
              <a:t>Finished Modules </a:t>
            </a:r>
            <a:endParaRPr lang="en-GB" altLang="en-US" sz="2800" b="1" dirty="0">
              <a:solidFill>
                <a:srgbClr val="1F3789"/>
              </a:solidFill>
              <a:latin typeface="Arial" pitchFamily="34" charset="0"/>
              <a:ea typeface="Adobe Gothic Std B" pitchFamily="34" charset="-128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984" y="476672"/>
            <a:ext cx="4229014" cy="271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72480" y="1855365"/>
            <a:ext cx="3600400" cy="3661867"/>
          </a:xfrm>
        </p:spPr>
        <p:txBody>
          <a:bodyPr/>
          <a:lstStyle/>
          <a:p>
            <a:r>
              <a:rPr lang="en-GB" sz="1600" dirty="0" smtClean="0"/>
              <a:t>Single module per room, replicated</a:t>
            </a:r>
          </a:p>
          <a:p>
            <a:endParaRPr lang="en-GB" sz="1600" dirty="0"/>
          </a:p>
          <a:p>
            <a:r>
              <a:rPr lang="en-GB" sz="1600" dirty="0" smtClean="0"/>
              <a:t>Double modules for shared space</a:t>
            </a:r>
          </a:p>
          <a:p>
            <a:endParaRPr lang="en-GB" sz="1600" dirty="0"/>
          </a:p>
          <a:p>
            <a:r>
              <a:rPr lang="en-GB" sz="1600" dirty="0" smtClean="0"/>
              <a:t>Room or room plus corridor</a:t>
            </a:r>
          </a:p>
          <a:p>
            <a:endParaRPr lang="en-GB" sz="1600" dirty="0"/>
          </a:p>
          <a:p>
            <a:r>
              <a:rPr lang="en-GB" sz="1600" dirty="0" smtClean="0"/>
              <a:t>Finished room </a:t>
            </a:r>
            <a:r>
              <a:rPr lang="en-GB" sz="1600" dirty="0" smtClean="0"/>
              <a:t>Including furniture</a:t>
            </a:r>
          </a:p>
          <a:p>
            <a:endParaRPr lang="en-GB" sz="1600" dirty="0"/>
          </a:p>
          <a:p>
            <a:r>
              <a:rPr lang="en-GB" sz="1600" dirty="0" smtClean="0"/>
              <a:t>Fully commissioned offsite</a:t>
            </a:r>
          </a:p>
          <a:p>
            <a:endParaRPr lang="en-GB" sz="1600" dirty="0"/>
          </a:p>
          <a:p>
            <a:r>
              <a:rPr lang="en-GB" sz="1600" dirty="0" smtClean="0"/>
              <a:t>Linked service risers</a:t>
            </a:r>
          </a:p>
          <a:p>
            <a:endParaRPr lang="en-GB" sz="1600" dirty="0"/>
          </a:p>
          <a:p>
            <a:r>
              <a:rPr lang="en-GB" sz="1600" dirty="0" smtClean="0"/>
              <a:t>Minimised </a:t>
            </a:r>
            <a:r>
              <a:rPr lang="en-GB" sz="1600" dirty="0" err="1" smtClean="0"/>
              <a:t>disroption</a:t>
            </a:r>
            <a:endParaRPr lang="en-GB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34" y="3461818"/>
            <a:ext cx="4093544" cy="2592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40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2043</TotalTime>
  <Words>544</Words>
  <Application>Microsoft Office PowerPoint</Application>
  <PresentationFormat>A4 Paper (210x297 mm)</PresentationFormat>
  <Paragraphs>178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Custom Design</vt:lpstr>
      <vt:lpstr>Offsite Student Accommodation       </vt:lpstr>
      <vt:lpstr>Market Sectors</vt:lpstr>
      <vt:lpstr>The Market</vt:lpstr>
      <vt:lpstr>The Market</vt:lpstr>
      <vt:lpstr>Undersupply</vt:lpstr>
      <vt:lpstr>Cores/ Shared Areas</vt:lpstr>
      <vt:lpstr>Bedrooms</vt:lpstr>
      <vt:lpstr>Design Philosophy </vt:lpstr>
      <vt:lpstr>Perfect</vt:lpstr>
      <vt:lpstr>External Appearance</vt:lpstr>
      <vt:lpstr>Design Characteristics </vt:lpstr>
      <vt:lpstr>Improved Programme - Increased Rental Return </vt:lpstr>
      <vt:lpstr>UCL – John Dodgson House  </vt:lpstr>
      <vt:lpstr>UCL – John Dodgson House  </vt:lpstr>
      <vt:lpstr>The Foundry, Newcastle</vt:lpstr>
      <vt:lpstr>The Foundry, Newcastle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Modular excellence delivered.</dc:title>
  <dc:creator>Claire Adamson</dc:creator>
  <cp:lastModifiedBy>Rachel Davis</cp:lastModifiedBy>
  <cp:revision>156</cp:revision>
  <dcterms:created xsi:type="dcterms:W3CDTF">2015-08-05T13:19:44Z</dcterms:created>
  <dcterms:modified xsi:type="dcterms:W3CDTF">2018-04-12T07:32:46Z</dcterms:modified>
</cp:coreProperties>
</file>