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25"/>
  </p:notesMasterIdLst>
  <p:sldIdLst>
    <p:sldId id="256" r:id="rId4"/>
    <p:sldId id="261" r:id="rId5"/>
    <p:sldId id="259" r:id="rId6"/>
    <p:sldId id="287" r:id="rId7"/>
    <p:sldId id="263" r:id="rId8"/>
    <p:sldId id="283" r:id="rId9"/>
    <p:sldId id="284" r:id="rId10"/>
    <p:sldId id="285" r:id="rId11"/>
    <p:sldId id="273" r:id="rId12"/>
    <p:sldId id="274" r:id="rId13"/>
    <p:sldId id="288" r:id="rId14"/>
    <p:sldId id="295" r:id="rId15"/>
    <p:sldId id="294" r:id="rId16"/>
    <p:sldId id="293" r:id="rId17"/>
    <p:sldId id="291" r:id="rId18"/>
    <p:sldId id="298" r:id="rId19"/>
    <p:sldId id="297" r:id="rId20"/>
    <p:sldId id="296" r:id="rId21"/>
    <p:sldId id="290" r:id="rId22"/>
    <p:sldId id="258" r:id="rId23"/>
    <p:sldId id="262"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462"/>
    <a:srgbClr val="666666"/>
    <a:srgbClr val="C10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445" autoAdjust="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3043"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479F84-2427-4257-A1EE-DA2ED014E6C4}" type="datetimeFigureOut">
              <a:rPr lang="en-GB" smtClean="0"/>
              <a:t>04/04/2018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FD3FCFD-1E3E-4DE2-A4F6-C477FA0FF69C}" type="slidenum">
              <a:rPr lang="en-GB" smtClean="0"/>
              <a:t>‹#›</a:t>
            </a:fld>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235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3FCFD-1E3E-4DE2-A4F6-C477FA0FF69C}" type="slidenum">
              <a:rPr lang="en-GB" smtClean="0"/>
              <a:t>1</a:t>
            </a:fld>
            <a:endParaRPr lang="en-GB" dirty="0"/>
          </a:p>
        </p:txBody>
      </p:sp>
    </p:spTree>
    <p:extLst>
      <p:ext uri="{BB962C8B-B14F-4D97-AF65-F5344CB8AC3E}">
        <p14:creationId xmlns:p14="http://schemas.microsoft.com/office/powerpoint/2010/main" val="306771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3FCFD-1E3E-4DE2-A4F6-C477FA0FF69C}" type="slidenum">
              <a:rPr lang="en-GB" smtClean="0"/>
              <a:t>10</a:t>
            </a:fld>
            <a:endParaRPr lang="en-GB" dirty="0"/>
          </a:p>
        </p:txBody>
      </p:sp>
    </p:spTree>
    <p:extLst>
      <p:ext uri="{BB962C8B-B14F-4D97-AF65-F5344CB8AC3E}">
        <p14:creationId xmlns:p14="http://schemas.microsoft.com/office/powerpoint/2010/main" val="2814662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11</a:t>
            </a:fld>
            <a:endParaRPr lang="en-GB" dirty="0"/>
          </a:p>
        </p:txBody>
      </p:sp>
    </p:spTree>
    <p:extLst>
      <p:ext uri="{BB962C8B-B14F-4D97-AF65-F5344CB8AC3E}">
        <p14:creationId xmlns:p14="http://schemas.microsoft.com/office/powerpoint/2010/main" val="107173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12</a:t>
            </a:fld>
            <a:endParaRPr lang="en-GB" dirty="0"/>
          </a:p>
        </p:txBody>
      </p:sp>
    </p:spTree>
    <p:extLst>
      <p:ext uri="{BB962C8B-B14F-4D97-AF65-F5344CB8AC3E}">
        <p14:creationId xmlns:p14="http://schemas.microsoft.com/office/powerpoint/2010/main" val="553672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13</a:t>
            </a:fld>
            <a:endParaRPr lang="en-GB" dirty="0"/>
          </a:p>
        </p:txBody>
      </p:sp>
    </p:spTree>
    <p:extLst>
      <p:ext uri="{BB962C8B-B14F-4D97-AF65-F5344CB8AC3E}">
        <p14:creationId xmlns:p14="http://schemas.microsoft.com/office/powerpoint/2010/main" val="323162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14</a:t>
            </a:fld>
            <a:endParaRPr lang="en-GB" dirty="0"/>
          </a:p>
        </p:txBody>
      </p:sp>
    </p:spTree>
    <p:extLst>
      <p:ext uri="{BB962C8B-B14F-4D97-AF65-F5344CB8AC3E}">
        <p14:creationId xmlns:p14="http://schemas.microsoft.com/office/powerpoint/2010/main" val="258040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15</a:t>
            </a:fld>
            <a:endParaRPr lang="en-GB" dirty="0"/>
          </a:p>
        </p:txBody>
      </p:sp>
    </p:spTree>
    <p:extLst>
      <p:ext uri="{BB962C8B-B14F-4D97-AF65-F5344CB8AC3E}">
        <p14:creationId xmlns:p14="http://schemas.microsoft.com/office/powerpoint/2010/main" val="141565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16</a:t>
            </a:fld>
            <a:endParaRPr lang="en-GB" dirty="0"/>
          </a:p>
        </p:txBody>
      </p:sp>
    </p:spTree>
    <p:extLst>
      <p:ext uri="{BB962C8B-B14F-4D97-AF65-F5344CB8AC3E}">
        <p14:creationId xmlns:p14="http://schemas.microsoft.com/office/powerpoint/2010/main" val="3441232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17</a:t>
            </a:fld>
            <a:endParaRPr lang="en-GB" dirty="0"/>
          </a:p>
        </p:txBody>
      </p:sp>
    </p:spTree>
    <p:extLst>
      <p:ext uri="{BB962C8B-B14F-4D97-AF65-F5344CB8AC3E}">
        <p14:creationId xmlns:p14="http://schemas.microsoft.com/office/powerpoint/2010/main" val="224887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18</a:t>
            </a:fld>
            <a:endParaRPr lang="en-GB" dirty="0"/>
          </a:p>
        </p:txBody>
      </p:sp>
    </p:spTree>
    <p:extLst>
      <p:ext uri="{BB962C8B-B14F-4D97-AF65-F5344CB8AC3E}">
        <p14:creationId xmlns:p14="http://schemas.microsoft.com/office/powerpoint/2010/main" val="2170100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19</a:t>
            </a:fld>
            <a:endParaRPr lang="en-GB" dirty="0"/>
          </a:p>
        </p:txBody>
      </p:sp>
    </p:spTree>
    <p:extLst>
      <p:ext uri="{BB962C8B-B14F-4D97-AF65-F5344CB8AC3E}">
        <p14:creationId xmlns:p14="http://schemas.microsoft.com/office/powerpoint/2010/main" val="322717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latin typeface="Arial" panose="020B0604020202020204" pitchFamily="34" charset="0"/>
                <a:cs typeface="Arial" panose="020B0604020202020204" pitchFamily="34" charset="0"/>
              </a:rPr>
              <a:t>Good afternoon, and thank you for the opportunity to speak at today’s Conference.</a:t>
            </a:r>
          </a:p>
          <a:p>
            <a:endParaRPr lang="en-GB" sz="1400" baseline="0" dirty="0" smtClean="0">
              <a:latin typeface="Arial" panose="020B0604020202020204" pitchFamily="34" charset="0"/>
              <a:cs typeface="Arial" panose="020B0604020202020204" pitchFamily="34" charset="0"/>
            </a:endParaRPr>
          </a:p>
          <a:p>
            <a:r>
              <a:rPr lang="en-GB" sz="1400" baseline="0" dirty="0" smtClean="0">
                <a:latin typeface="Arial" panose="020B0604020202020204" pitchFamily="34" charset="0"/>
                <a:cs typeface="Arial" panose="020B0604020202020204" pitchFamily="34" charset="0"/>
              </a:rPr>
              <a:t>My name is Paul Bandeen and I am Head of Accommodation &amp; Residential Services at Newcastle University, and today I’d like to share our experiences of off-site construction at Newcastle.</a:t>
            </a:r>
          </a:p>
          <a:p>
            <a:endParaRPr lang="en-GB" sz="14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D3FCFD-1E3E-4DE2-A4F6-C477FA0FF69C}" type="slidenum">
              <a:rPr lang="en-GB" smtClean="0"/>
              <a:t>2</a:t>
            </a:fld>
            <a:endParaRPr lang="en-GB" dirty="0"/>
          </a:p>
        </p:txBody>
      </p:sp>
    </p:spTree>
    <p:extLst>
      <p:ext uri="{BB962C8B-B14F-4D97-AF65-F5344CB8AC3E}">
        <p14:creationId xmlns:p14="http://schemas.microsoft.com/office/powerpoint/2010/main" val="4000507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3FCFD-1E3E-4DE2-A4F6-C477FA0FF69C}" type="slidenum">
              <a:rPr lang="en-GB" smtClean="0"/>
              <a:t>20</a:t>
            </a:fld>
            <a:endParaRPr lang="en-GB" dirty="0"/>
          </a:p>
        </p:txBody>
      </p:sp>
    </p:spTree>
    <p:extLst>
      <p:ext uri="{BB962C8B-B14F-4D97-AF65-F5344CB8AC3E}">
        <p14:creationId xmlns:p14="http://schemas.microsoft.com/office/powerpoint/2010/main" val="1610263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3FCFD-1E3E-4DE2-A4F6-C477FA0FF69C}" type="slidenum">
              <a:rPr lang="en-GB" smtClean="0"/>
              <a:t>21</a:t>
            </a:fld>
            <a:endParaRPr lang="en-GB" dirty="0"/>
          </a:p>
        </p:txBody>
      </p:sp>
    </p:spTree>
    <p:extLst>
      <p:ext uri="{BB962C8B-B14F-4D97-AF65-F5344CB8AC3E}">
        <p14:creationId xmlns:p14="http://schemas.microsoft.com/office/powerpoint/2010/main" val="201892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During the presentation I would like to firstly</a:t>
            </a:r>
            <a:r>
              <a:rPr lang="en-GB" sz="1400" baseline="0" dirty="0" smtClean="0">
                <a:latin typeface="Arial" panose="020B0604020202020204" pitchFamily="34" charset="0"/>
                <a:cs typeface="Arial" panose="020B0604020202020204" pitchFamily="34" charset="0"/>
              </a:rPr>
              <a:t> put in to context where </a:t>
            </a:r>
            <a:r>
              <a:rPr lang="en-GB" sz="1400" dirty="0" smtClean="0">
                <a:latin typeface="Arial" panose="020B0604020202020204" pitchFamily="34" charset="0"/>
                <a:cs typeface="Arial" panose="020B0604020202020204" pitchFamily="34" charset="0"/>
              </a:rPr>
              <a:t>Newcastle was in terms of the residential estate, what our key objective was and what we wanted to achieve with our student accommodation, why this then led us to an off-site modular</a:t>
            </a:r>
            <a:r>
              <a:rPr lang="en-GB" sz="1400" baseline="0" dirty="0" smtClean="0">
                <a:latin typeface="Arial" panose="020B0604020202020204" pitchFamily="34" charset="0"/>
                <a:cs typeface="Arial" panose="020B0604020202020204" pitchFamily="34" charset="0"/>
              </a:rPr>
              <a:t> solution, what we learned as a client and design team and finally to illustrate this in practice through the latest new build scheme itself, Park View Student Village.</a:t>
            </a:r>
            <a:endParaRPr lang="en-GB"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D3FCFD-1E3E-4DE2-A4F6-C477FA0FF69C}" type="slidenum">
              <a:rPr lang="en-GB" smtClean="0"/>
              <a:t>3</a:t>
            </a:fld>
            <a:endParaRPr lang="en-GB" dirty="0"/>
          </a:p>
        </p:txBody>
      </p:sp>
    </p:spTree>
    <p:extLst>
      <p:ext uri="{BB962C8B-B14F-4D97-AF65-F5344CB8AC3E}">
        <p14:creationId xmlns:p14="http://schemas.microsoft.com/office/powerpoint/2010/main" val="332280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The key objective is clear, namely we wanted to provide a range and diversity of housing that could adapt and meet the</a:t>
            </a:r>
            <a:r>
              <a:rPr lang="en-GB" sz="1400" baseline="0" dirty="0" smtClean="0">
                <a:latin typeface="Arial" panose="020B0604020202020204" pitchFamily="34" charset="0"/>
                <a:cs typeface="Arial" panose="020B0604020202020204" pitchFamily="34" charset="0"/>
              </a:rPr>
              <a:t> ever changing needs of current and future students with regard to the key factors of security, condition, facilities, amenities and welfare support</a:t>
            </a:r>
          </a:p>
          <a:p>
            <a:endParaRPr lang="en-GB" sz="1400" baseline="0" dirty="0" smtClean="0">
              <a:latin typeface="Arial" panose="020B0604020202020204" pitchFamily="34" charset="0"/>
              <a:cs typeface="Arial" panose="020B0604020202020204" pitchFamily="34" charset="0"/>
            </a:endParaRPr>
          </a:p>
          <a:p>
            <a:r>
              <a:rPr lang="en-GB" sz="1400" baseline="0" dirty="0" smtClean="0">
                <a:latin typeface="Arial" panose="020B0604020202020204" pitchFamily="34" charset="0"/>
                <a:cs typeface="Arial" panose="020B0604020202020204" pitchFamily="34" charset="0"/>
              </a:rPr>
              <a:t>We believed that much of this could be provided by getting the built environment right so our first strategy was published in 2010 with the onus on improving facilities and amenities through increasing the number of </a:t>
            </a:r>
            <a:r>
              <a:rPr lang="en-GB" sz="1400" baseline="0" dirty="0" err="1" smtClean="0">
                <a:latin typeface="Arial" panose="020B0604020202020204" pitchFamily="34" charset="0"/>
                <a:cs typeface="Arial" panose="020B0604020202020204" pitchFamily="34" charset="0"/>
              </a:rPr>
              <a:t>ensuite</a:t>
            </a:r>
            <a:r>
              <a:rPr lang="en-GB" sz="1400" baseline="0" dirty="0" smtClean="0">
                <a:latin typeface="Arial" panose="020B0604020202020204" pitchFamily="34" charset="0"/>
                <a:cs typeface="Arial" panose="020B0604020202020204" pitchFamily="34" charset="0"/>
              </a:rPr>
              <a:t> study bedrooms, in 2014 the strategy was reviewed and looked to improve on condition and fitness for purpose by selective demolition, disposal and new build schemes which will be covered later</a:t>
            </a:r>
          </a:p>
          <a:p>
            <a:endParaRPr lang="en-GB" sz="1400" baseline="0" dirty="0" smtClean="0">
              <a:latin typeface="Arial" panose="020B0604020202020204" pitchFamily="34" charset="0"/>
              <a:cs typeface="Arial" panose="020B0604020202020204" pitchFamily="34" charset="0"/>
            </a:endParaRPr>
          </a:p>
          <a:p>
            <a:r>
              <a:rPr lang="en-GB" sz="1400" baseline="0" dirty="0" smtClean="0">
                <a:latin typeface="Arial" panose="020B0604020202020204" pitchFamily="34" charset="0"/>
                <a:cs typeface="Arial" panose="020B0604020202020204" pitchFamily="34" charset="0"/>
              </a:rPr>
              <a:t>Finally, the latest version of the strategy concentrates on location and nearness to campus by having the majority of accommodation in three</a:t>
            </a:r>
            <a:r>
              <a:rPr lang="en-GB" sz="1400" dirty="0" smtClean="0">
                <a:latin typeface="Arial" panose="020B0604020202020204" pitchFamily="34" charset="0"/>
                <a:cs typeface="Arial" panose="020B0604020202020204" pitchFamily="34" charset="0"/>
              </a:rPr>
              <a:t> student villages, a mixture</a:t>
            </a:r>
            <a:r>
              <a:rPr lang="en-GB" sz="1400" baseline="0" dirty="0" smtClean="0">
                <a:latin typeface="Arial" panose="020B0604020202020204" pitchFamily="34" charset="0"/>
                <a:cs typeface="Arial" panose="020B0604020202020204" pitchFamily="34" charset="0"/>
              </a:rPr>
              <a:t> of new build and redevelopments, within walking distance of the two main areas of the university</a:t>
            </a:r>
            <a:endParaRPr lang="en-GB"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D3FCFD-1E3E-4DE2-A4F6-C477FA0FF69C}" type="slidenum">
              <a:rPr lang="en-GB" smtClean="0"/>
              <a:t>4</a:t>
            </a:fld>
            <a:endParaRPr lang="en-GB" dirty="0"/>
          </a:p>
        </p:txBody>
      </p:sp>
    </p:spTree>
    <p:extLst>
      <p:ext uri="{BB962C8B-B14F-4D97-AF65-F5344CB8AC3E}">
        <p14:creationId xmlns:p14="http://schemas.microsoft.com/office/powerpoint/2010/main" val="165863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It was also important</a:t>
            </a:r>
            <a:r>
              <a:rPr lang="en-GB" sz="1400" baseline="0" dirty="0" smtClean="0">
                <a:latin typeface="Arial" panose="020B0604020202020204" pitchFamily="34" charset="0"/>
                <a:cs typeface="Arial" panose="020B0604020202020204" pitchFamily="34" charset="0"/>
              </a:rPr>
              <a:t> that any redevelopment met or complied with a number of key performance requirements (Go through each bullet point)</a:t>
            </a:r>
          </a:p>
          <a:p>
            <a:endParaRPr lang="en-GB" sz="1400" baseline="0" dirty="0" smtClean="0">
              <a:latin typeface="Arial" panose="020B0604020202020204" pitchFamily="34" charset="0"/>
              <a:cs typeface="Arial" panose="020B0604020202020204" pitchFamily="34" charset="0"/>
            </a:endParaRPr>
          </a:p>
          <a:p>
            <a:r>
              <a:rPr lang="en-GB" sz="1400" baseline="0" dirty="0" smtClean="0">
                <a:latin typeface="Arial" panose="020B0604020202020204" pitchFamily="34" charset="0"/>
                <a:cs typeface="Arial" panose="020B0604020202020204" pitchFamily="34" charset="0"/>
              </a:rPr>
              <a:t>For our latest development it became clear that for us the answer was modular construction</a:t>
            </a:r>
            <a:endParaRPr lang="en-GB"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D3FCFD-1E3E-4DE2-A4F6-C477FA0FF69C}" type="slidenum">
              <a:rPr lang="en-GB" smtClean="0"/>
              <a:t>5</a:t>
            </a:fld>
            <a:endParaRPr lang="en-GB" dirty="0"/>
          </a:p>
        </p:txBody>
      </p:sp>
    </p:spTree>
    <p:extLst>
      <p:ext uri="{BB962C8B-B14F-4D97-AF65-F5344CB8AC3E}">
        <p14:creationId xmlns:p14="http://schemas.microsoft.com/office/powerpoint/2010/main" val="116036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Modular construction offered a number of district advantages for us as a university, namely:</a:t>
            </a:r>
          </a:p>
          <a:p>
            <a:pPr marL="0" indent="0">
              <a:buFont typeface="Arial" panose="020B0604020202020204" pitchFamily="34" charset="0"/>
              <a:buNone/>
            </a:pPr>
            <a:r>
              <a:rPr lang="en-GB" sz="1400" dirty="0" smtClean="0">
                <a:latin typeface="Arial" panose="020B0604020202020204" pitchFamily="34" charset="0"/>
                <a:cs typeface="Arial" panose="020B0604020202020204" pitchFamily="34" charset="0"/>
              </a:rPr>
              <a:t>A shorter construction</a:t>
            </a:r>
            <a:r>
              <a:rPr lang="en-GB" sz="1400" baseline="0" dirty="0" smtClean="0">
                <a:latin typeface="Arial" panose="020B0604020202020204" pitchFamily="34" charset="0"/>
                <a:cs typeface="Arial" panose="020B0604020202020204" pitchFamily="34" charset="0"/>
              </a:rPr>
              <a:t> time, almost 12 months for PVSV which means</a:t>
            </a:r>
          </a:p>
          <a:p>
            <a:pPr marL="171450" indent="-1714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A quicker financial return both in terms of income, ie. rents in earlier and rent loss</a:t>
            </a:r>
          </a:p>
          <a:p>
            <a:pPr marL="171450" indent="-1714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Modular also gave us better phasing and planning and an easier to follow works programme</a:t>
            </a:r>
          </a:p>
          <a:p>
            <a:pPr marL="171450" indent="-1714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Because the modules come finished, there was a consistency in quality due largely to the factory control and inspection process</a:t>
            </a:r>
          </a:p>
          <a:p>
            <a:pPr marL="171450" indent="-1714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The factory production techniques also led to less waste being produced, in addition to less waste on actual site. Reports were also required to demonstrate other environmental efficiencies such as CO2 emissions</a:t>
            </a:r>
          </a:p>
          <a:p>
            <a:pPr marL="171450" indent="-1714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Reduced site labour requirements meant no disruptions due to lack of certain trades but also a safer site because of the reduced man hours</a:t>
            </a:r>
          </a:p>
          <a:p>
            <a:pPr marL="171450" indent="-1714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Finally, as with all major projects, especially in residential areas, harmony with neighbours crucial, and modular construction has led to reduced noise, mess etc. and fewer complaints!</a:t>
            </a:r>
          </a:p>
          <a:p>
            <a:pPr marL="171450" indent="-1714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D3FCFD-1E3E-4DE2-A4F6-C477FA0FF69C}" type="slidenum">
              <a:rPr lang="en-GB" smtClean="0"/>
              <a:t>6</a:t>
            </a:fld>
            <a:endParaRPr lang="en-GB" dirty="0"/>
          </a:p>
        </p:txBody>
      </p:sp>
    </p:spTree>
    <p:extLst>
      <p:ext uri="{BB962C8B-B14F-4D97-AF65-F5344CB8AC3E}">
        <p14:creationId xmlns:p14="http://schemas.microsoft.com/office/powerpoint/2010/main" val="127875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The whole process has been a learning curve for us. I would say, from the outset be clear as to the different types of modular construction and which one suites your particular project best.</a:t>
            </a: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The sooner you decide this and then appoint the modular contractor the better, as early discussions and review will lead to a much more efficient</a:t>
            </a:r>
            <a:r>
              <a:rPr lang="en-GB" sz="1400" baseline="0" dirty="0" smtClean="0">
                <a:latin typeface="Arial" panose="020B0604020202020204" pitchFamily="34" charset="0"/>
                <a:cs typeface="Arial" panose="020B0604020202020204" pitchFamily="34" charset="0"/>
              </a:rPr>
              <a:t> design process, maximising value engineering and getting something to meet your needs – a bespoke modular system!</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D3FCFD-1E3E-4DE2-A4F6-C477FA0FF69C}" type="slidenum">
              <a:rPr lang="en-GB" smtClean="0"/>
              <a:t>7</a:t>
            </a:fld>
            <a:endParaRPr lang="en-GB" dirty="0"/>
          </a:p>
        </p:txBody>
      </p:sp>
    </p:spTree>
    <p:extLst>
      <p:ext uri="{BB962C8B-B14F-4D97-AF65-F5344CB8AC3E}">
        <p14:creationId xmlns:p14="http://schemas.microsoft.com/office/powerpoint/2010/main" val="58895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3FCFD-1E3E-4DE2-A4F6-C477FA0FF69C}" type="slidenum">
              <a:rPr lang="en-GB" smtClean="0"/>
              <a:t>8</a:t>
            </a:fld>
            <a:endParaRPr lang="en-GB" dirty="0"/>
          </a:p>
        </p:txBody>
      </p:sp>
    </p:spTree>
    <p:extLst>
      <p:ext uri="{BB962C8B-B14F-4D97-AF65-F5344CB8AC3E}">
        <p14:creationId xmlns:p14="http://schemas.microsoft.com/office/powerpoint/2010/main" val="224700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3FCFD-1E3E-4DE2-A4F6-C477FA0FF69C}" type="slidenum">
              <a:rPr lang="en-GB" smtClean="0"/>
              <a:t>9</a:t>
            </a:fld>
            <a:endParaRPr lang="en-GB" dirty="0"/>
          </a:p>
        </p:txBody>
      </p:sp>
    </p:spTree>
    <p:extLst>
      <p:ext uri="{BB962C8B-B14F-4D97-AF65-F5344CB8AC3E}">
        <p14:creationId xmlns:p14="http://schemas.microsoft.com/office/powerpoint/2010/main" val="246800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C10B24"/>
                </a:solidFill>
                <a:latin typeface="Arial" panose="020B0604020202020204" pitchFamily="34" charset="0"/>
                <a:cs typeface="Arial" panose="020B0604020202020204" pitchFamily="34" charset="0"/>
              </a:defRPr>
            </a:lvl1pPr>
          </a:lstStyle>
          <a:p>
            <a:r>
              <a:rPr lang="en-US" dirty="0" smtClean="0"/>
              <a:t>Title page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3FDD335E-1311-4F1E-BFC3-DE966747EBE4}" type="datetime1">
              <a:rPr lang="en-GB" smtClean="0"/>
              <a:t>04/04/2018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33396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373F93-BDC7-4953-A0A7-6D5D85FFFEDD}" type="datetime1">
              <a:rPr lang="en-GB" smtClean="0"/>
              <a:t>04/04/2018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136901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EC42E3-1E6A-4CDA-A491-3231792324F8}" type="datetime1">
              <a:rPr lang="en-GB" smtClean="0"/>
              <a:t>04/04/2018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17192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9" y="419805"/>
            <a:ext cx="1605648" cy="595325"/>
          </a:xfrm>
          <a:prstGeom prst="rect">
            <a:avLst/>
          </a:prstGeom>
        </p:spPr>
      </p:pic>
      <p:sp>
        <p:nvSpPr>
          <p:cNvPr id="2" name="Title 1"/>
          <p:cNvSpPr>
            <a:spLocks noGrp="1"/>
          </p:cNvSpPr>
          <p:nvPr>
            <p:ph type="title"/>
          </p:nvPr>
        </p:nvSpPr>
        <p:spPr>
          <a:xfrm>
            <a:off x="395536" y="1143000"/>
            <a:ext cx="8229600" cy="562074"/>
          </a:xfrm>
        </p:spPr>
        <p:txBody>
          <a:bodyPr>
            <a:normAutofit/>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5536" y="1772816"/>
            <a:ext cx="8291264" cy="4353347"/>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00504118-091C-4DAA-9739-5EF5A914CB43}"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87E8FA-C4DA-4DCD-A8FC-D1AC57001F22}" type="slidenum">
              <a:rPr lang="en-GB" smtClean="0">
                <a:solidFill>
                  <a:prstClr val="black">
                    <a:tint val="75000"/>
                  </a:prstClr>
                </a:solidFill>
              </a:rPr>
              <a:pPr/>
              <a:t>‹#›</a:t>
            </a:fld>
            <a:endParaRPr lang="en-GB" dirty="0">
              <a:solidFill>
                <a:prstClr val="black">
                  <a:tint val="75000"/>
                </a:prstClr>
              </a:solidFill>
            </a:endParaRPr>
          </a:p>
        </p:txBody>
      </p:sp>
      <p:sp>
        <p:nvSpPr>
          <p:cNvPr id="10" name="Line 4"/>
          <p:cNvSpPr>
            <a:spLocks noChangeShapeType="1"/>
          </p:cNvSpPr>
          <p:nvPr userDrawn="1"/>
        </p:nvSpPr>
        <p:spPr bwMode="auto">
          <a:xfrm>
            <a:off x="762000" y="1143000"/>
            <a:ext cx="8382000" cy="0"/>
          </a:xfrm>
          <a:prstGeom prst="line">
            <a:avLst/>
          </a:prstGeom>
          <a:noFill/>
          <a:ln w="9525">
            <a:solidFill>
              <a:srgbClr val="6666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101483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Title page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2A637A-B8A2-4D67-A11F-B6DB18F6A3DC}"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7732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DF9A4C2-1B4F-44F3-8A2A-94ABB8591501}"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883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823C3-8DF7-4F74-9819-CFE8167FDC20}"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898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DC41AA-1B4E-4955-91AE-FE7D51B52A44}" type="datetime1">
              <a:rPr lang="en-GB" smtClean="0">
                <a:solidFill>
                  <a:prstClr val="black">
                    <a:tint val="75000"/>
                  </a:prstClr>
                </a:solidFill>
              </a:rPr>
              <a:t>04/04/2018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3644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3DE8F8-F516-4D3D-88D7-B1DF6337A016}" type="datetime1">
              <a:rPr lang="en-GB" smtClean="0">
                <a:solidFill>
                  <a:prstClr val="black">
                    <a:tint val="75000"/>
                  </a:prstClr>
                </a:solidFill>
              </a:rPr>
              <a:t>04/04/2018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404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E7CCF1-C317-4953-B0D6-1155B1E85C48}" type="datetime1">
              <a:rPr lang="en-GB" smtClean="0">
                <a:solidFill>
                  <a:prstClr val="black">
                    <a:tint val="75000"/>
                  </a:prstClr>
                </a:solidFill>
              </a:rPr>
              <a:t>04/04/2018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1232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3BEB3-2E54-4BC9-8062-9ADD03E1F18E}" type="datetime1">
              <a:rPr lang="en-GB" smtClean="0">
                <a:solidFill>
                  <a:prstClr val="black">
                    <a:tint val="75000"/>
                  </a:prstClr>
                </a:solidFill>
              </a:rPr>
              <a:t>04/04/2018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7069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474555C-F8A1-4729-9B50-73F10B1AAE2C}" type="datetime1">
              <a:rPr lang="en-GB" smtClean="0"/>
              <a:t>04/04/2018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3410724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56644-7163-4BA6-8F7E-C40348EB0E9A}" type="datetime1">
              <a:rPr lang="en-GB" smtClean="0">
                <a:solidFill>
                  <a:prstClr val="black">
                    <a:tint val="75000"/>
                  </a:prstClr>
                </a:solidFill>
              </a:rPr>
              <a:t>04/04/2018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283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BDE7-DC3F-42B6-B6AC-772B68FB0019}" type="datetime1">
              <a:rPr lang="en-GB" smtClean="0">
                <a:solidFill>
                  <a:prstClr val="black">
                    <a:tint val="75000"/>
                  </a:prstClr>
                </a:solidFill>
              </a:rPr>
              <a:t>04/04/2018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8518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06C7E7-58BA-4B55-B98E-F48B2DE8E91D}"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79296F-687F-4ACA-BC5E-55D1F1061102}"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044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1A816-58FD-4934-8AC4-DEB889642674}" type="datetime1">
              <a:rPr lang="en-GB" smtClean="0"/>
              <a:t>04/04/2018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3143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41CF5-022C-4142-B13C-B7C9E04DB360}" type="datetime1">
              <a:rPr lang="en-GB" smtClean="0"/>
              <a:t>04/04/2018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133439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62DE2E-2FD3-417A-A146-5ACFFFA80880}" type="datetime1">
              <a:rPr lang="en-GB" smtClean="0"/>
              <a:t>04/04/2018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126437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134755-3C4A-43CF-B175-8F9D2CED9C91}" type="datetime1">
              <a:rPr lang="en-GB" smtClean="0"/>
              <a:t>04/04/2018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332644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C9A77-0F16-4E13-9E97-B30E38D4FFA1}" type="datetime1">
              <a:rPr lang="en-GB" smtClean="0"/>
              <a:t>04/04/2018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13649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6AD79-CAEC-4C45-BD2B-EF65954F45E3}" type="datetime1">
              <a:rPr lang="en-GB" smtClean="0"/>
              <a:t>04/04/2018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168341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F74FD-0E56-4DAD-B47F-6DD4FCBC3116}" type="datetime1">
              <a:rPr lang="en-GB" smtClean="0"/>
              <a:t>04/04/2018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dirty="0"/>
          </a:p>
        </p:txBody>
      </p:sp>
    </p:spTree>
    <p:extLst>
      <p:ext uri="{BB962C8B-B14F-4D97-AF65-F5344CB8AC3E}">
        <p14:creationId xmlns:p14="http://schemas.microsoft.com/office/powerpoint/2010/main" val="311555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92281" y="258504"/>
            <a:ext cx="1831974" cy="67924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064F-D4CE-4371-B27B-8ECEB25301EF}" type="datetime1">
              <a:rPr lang="en-GB" smtClean="0"/>
              <a:t>04/04/2018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E06-6ADD-4255-A377-60E16C773855}" type="slidenum">
              <a:rPr lang="en-GB" smtClean="0"/>
              <a:t>‹#›</a:t>
            </a:fld>
            <a:endParaRPr lang="en-GB" dirty="0"/>
          </a:p>
        </p:txBody>
      </p:sp>
    </p:spTree>
    <p:extLst>
      <p:ext uri="{BB962C8B-B14F-4D97-AF65-F5344CB8AC3E}">
        <p14:creationId xmlns:p14="http://schemas.microsoft.com/office/powerpoint/2010/main" val="3216075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05E85-8BC4-4AF2-8C3F-927F3D2DC725}"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7E8FA-C4DA-4DCD-A8FC-D1AC57001F2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38293150"/>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10032" y="265848"/>
            <a:ext cx="1831975" cy="67924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9F42-2C25-4FDA-AA3A-3B922F5981C3}" type="datetime1">
              <a:rPr lang="en-GB" smtClean="0">
                <a:solidFill>
                  <a:prstClr val="black">
                    <a:tint val="75000"/>
                  </a:prstClr>
                </a:solidFill>
              </a:rPr>
              <a:t>04/04/2018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E06-6ADD-4255-A377-60E16C77385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3811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Offsite Construction – a client’s view</a:t>
            </a:r>
            <a:br>
              <a:rPr lang="en-GB" dirty="0" smtClean="0"/>
            </a:br>
            <a:r>
              <a:rPr lang="en-GB" dirty="0"/>
              <a:t/>
            </a:r>
            <a:br>
              <a:rPr lang="en-GB" dirty="0"/>
            </a:br>
            <a:r>
              <a:rPr lang="en-GB" sz="2200" dirty="0" smtClean="0"/>
              <a:t>Paul Bandeen</a:t>
            </a:r>
            <a:br>
              <a:rPr lang="en-GB" sz="2200" dirty="0" smtClean="0"/>
            </a:br>
            <a:r>
              <a:rPr lang="en-GB" sz="2200" dirty="0" smtClean="0"/>
              <a:t>Director, </a:t>
            </a:r>
            <a:r>
              <a:rPr lang="en-GB" sz="2200" smtClean="0"/>
              <a:t>Accommodation Services</a:t>
            </a:r>
            <a:r>
              <a:rPr lang="en-GB" dirty="0" smtClean="0"/>
              <a:t/>
            </a:r>
            <a:br>
              <a:rPr lang="en-GB" dirty="0" smtClean="0"/>
            </a:br>
            <a:r>
              <a:rPr lang="en-GB" dirty="0"/>
              <a:t/>
            </a:r>
            <a:br>
              <a:rPr lang="en-GB" dirty="0"/>
            </a:br>
            <a:r>
              <a:rPr lang="en-GB" dirty="0"/>
              <a:t/>
            </a:r>
            <a:br>
              <a:rPr lang="en-GB" dirty="0"/>
            </a:br>
            <a:r>
              <a:rPr lang="en-GB" sz="3600"/>
              <a:t/>
            </a:r>
            <a:br>
              <a:rPr lang="en-GB" sz="3600"/>
            </a:br>
            <a:r>
              <a:rPr lang="en-GB" sz="3600" smtClean="0"/>
              <a:t>April 2018</a:t>
            </a:r>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1</a:t>
            </a:fld>
            <a:endParaRPr lang="en-GB" dirty="0"/>
          </a:p>
        </p:txBody>
      </p:sp>
    </p:spTree>
    <p:extLst>
      <p:ext uri="{BB962C8B-B14F-4D97-AF65-F5344CB8AC3E}">
        <p14:creationId xmlns:p14="http://schemas.microsoft.com/office/powerpoint/2010/main" val="3362044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9693" y="1196752"/>
            <a:ext cx="7394117" cy="4929412"/>
          </a:xfrm>
        </p:spPr>
      </p:pic>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10</a:t>
            </a:fld>
            <a:endParaRPr lang="en-GB" dirty="0">
              <a:solidFill>
                <a:prstClr val="black">
                  <a:tint val="75000"/>
                </a:prstClr>
              </a:solidFill>
            </a:endParaRPr>
          </a:p>
        </p:txBody>
      </p:sp>
    </p:spTree>
    <p:extLst>
      <p:ext uri="{BB962C8B-B14F-4D97-AF65-F5344CB8AC3E}">
        <p14:creationId xmlns:p14="http://schemas.microsoft.com/office/powerpoint/2010/main" val="183360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1841" y="1417638"/>
            <a:ext cx="2818774" cy="5000261"/>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11</a:t>
            </a:fld>
            <a:endParaRPr lang="en-GB" dirty="0">
              <a:solidFill>
                <a:prstClr val="black">
                  <a:tint val="75000"/>
                </a:prstClr>
              </a:solidFill>
            </a:endParaRPr>
          </a:p>
        </p:txBody>
      </p:sp>
    </p:spTree>
    <p:extLst>
      <p:ext uri="{BB962C8B-B14F-4D97-AF65-F5344CB8AC3E}">
        <p14:creationId xmlns:p14="http://schemas.microsoft.com/office/powerpoint/2010/main" val="4014106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9832" y="1438542"/>
            <a:ext cx="2880319" cy="5104505"/>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12</a:t>
            </a:fld>
            <a:endParaRPr lang="en-GB" dirty="0">
              <a:solidFill>
                <a:prstClr val="black">
                  <a:tint val="75000"/>
                </a:prstClr>
              </a:solidFill>
            </a:endParaRPr>
          </a:p>
        </p:txBody>
      </p:sp>
    </p:spTree>
    <p:extLst>
      <p:ext uri="{BB962C8B-B14F-4D97-AF65-F5344CB8AC3E}">
        <p14:creationId xmlns:p14="http://schemas.microsoft.com/office/powerpoint/2010/main" val="668889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341" y="1624012"/>
            <a:ext cx="8025317" cy="4525963"/>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13</a:t>
            </a:fld>
            <a:endParaRPr lang="en-GB" dirty="0">
              <a:solidFill>
                <a:prstClr val="black">
                  <a:tint val="75000"/>
                </a:prstClr>
              </a:solidFill>
            </a:endParaRPr>
          </a:p>
        </p:txBody>
      </p:sp>
    </p:spTree>
    <p:extLst>
      <p:ext uri="{BB962C8B-B14F-4D97-AF65-F5344CB8AC3E}">
        <p14:creationId xmlns:p14="http://schemas.microsoft.com/office/powerpoint/2010/main" val="2291399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9833" y="1417638"/>
            <a:ext cx="2890782" cy="5127997"/>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14</a:t>
            </a:fld>
            <a:endParaRPr lang="en-GB" dirty="0">
              <a:solidFill>
                <a:prstClr val="black">
                  <a:tint val="75000"/>
                </a:prstClr>
              </a:solidFill>
            </a:endParaRPr>
          </a:p>
        </p:txBody>
      </p:sp>
    </p:spTree>
    <p:extLst>
      <p:ext uri="{BB962C8B-B14F-4D97-AF65-F5344CB8AC3E}">
        <p14:creationId xmlns:p14="http://schemas.microsoft.com/office/powerpoint/2010/main" val="585253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484784"/>
            <a:ext cx="3385798" cy="5078698"/>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15</a:t>
            </a:fld>
            <a:endParaRPr lang="en-GB" dirty="0">
              <a:solidFill>
                <a:prstClr val="black">
                  <a:tint val="75000"/>
                </a:prstClr>
              </a:solidFill>
            </a:endParaRPr>
          </a:p>
        </p:txBody>
      </p:sp>
    </p:spTree>
    <p:extLst>
      <p:ext uri="{BB962C8B-B14F-4D97-AF65-F5344CB8AC3E}">
        <p14:creationId xmlns:p14="http://schemas.microsoft.com/office/powerpoint/2010/main" val="421636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7668" y="1600200"/>
            <a:ext cx="8028664" cy="4525963"/>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16</a:t>
            </a:fld>
            <a:endParaRPr lang="en-GB" dirty="0">
              <a:solidFill>
                <a:prstClr val="black">
                  <a:tint val="75000"/>
                </a:prstClr>
              </a:solidFill>
            </a:endParaRPr>
          </a:p>
        </p:txBody>
      </p:sp>
    </p:spTree>
    <p:extLst>
      <p:ext uri="{BB962C8B-B14F-4D97-AF65-F5344CB8AC3E}">
        <p14:creationId xmlns:p14="http://schemas.microsoft.com/office/powerpoint/2010/main" val="143420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7668" y="1600200"/>
            <a:ext cx="8028664" cy="4525963"/>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17</a:t>
            </a:fld>
            <a:endParaRPr lang="en-GB" dirty="0">
              <a:solidFill>
                <a:prstClr val="black">
                  <a:tint val="75000"/>
                </a:prstClr>
              </a:solidFill>
            </a:endParaRPr>
          </a:p>
        </p:txBody>
      </p:sp>
    </p:spTree>
    <p:extLst>
      <p:ext uri="{BB962C8B-B14F-4D97-AF65-F5344CB8AC3E}">
        <p14:creationId xmlns:p14="http://schemas.microsoft.com/office/powerpoint/2010/main" val="3127924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7668" y="1600200"/>
            <a:ext cx="8028664" cy="4525963"/>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18</a:t>
            </a:fld>
            <a:endParaRPr lang="en-GB" dirty="0">
              <a:solidFill>
                <a:prstClr val="black">
                  <a:tint val="75000"/>
                </a:prstClr>
              </a:solidFill>
            </a:endParaRPr>
          </a:p>
        </p:txBody>
      </p:sp>
    </p:spTree>
    <p:extLst>
      <p:ext uri="{BB962C8B-B14F-4D97-AF65-F5344CB8AC3E}">
        <p14:creationId xmlns:p14="http://schemas.microsoft.com/office/powerpoint/2010/main" val="1324689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7668" y="1600200"/>
            <a:ext cx="8028664" cy="4525963"/>
          </a:xfrm>
        </p:spPr>
      </p:pic>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19</a:t>
            </a:fld>
            <a:endParaRPr lang="en-GB" dirty="0">
              <a:solidFill>
                <a:prstClr val="black">
                  <a:tint val="75000"/>
                </a:prstClr>
              </a:solidFill>
            </a:endParaRPr>
          </a:p>
        </p:txBody>
      </p:sp>
    </p:spTree>
    <p:extLst>
      <p:ext uri="{BB962C8B-B14F-4D97-AF65-F5344CB8AC3E}">
        <p14:creationId xmlns:p14="http://schemas.microsoft.com/office/powerpoint/2010/main" val="3342029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8922"/>
            <a:ext cx="9144000" cy="5709078"/>
          </a:xfrm>
          <a:prstGeom prst="rect">
            <a:avLst/>
          </a:prstGeom>
        </p:spPr>
      </p:pic>
      <p:sp>
        <p:nvSpPr>
          <p:cNvPr id="4" name="Title 3"/>
          <p:cNvSpPr>
            <a:spLocks noGrp="1"/>
          </p:cNvSpPr>
          <p:nvPr>
            <p:ph type="ctrTitle"/>
          </p:nvPr>
        </p:nvSpPr>
        <p:spPr>
          <a:xfrm>
            <a:off x="0" y="116633"/>
            <a:ext cx="7092280" cy="864096"/>
          </a:xfrm>
        </p:spPr>
        <p:txBody>
          <a:bodyPr>
            <a:normAutofit fontScale="90000"/>
          </a:bodyPr>
          <a:lstStyle/>
          <a:p>
            <a:pPr algn="l"/>
            <a:r>
              <a:rPr lang="en-GB" dirty="0" smtClean="0"/>
              <a:t/>
            </a:r>
            <a:br>
              <a:rPr lang="en-GB" dirty="0" smtClean="0"/>
            </a:br>
            <a:r>
              <a:rPr lang="en-GB" dirty="0" smtClean="0">
                <a:solidFill>
                  <a:srgbClr val="163462"/>
                </a:solidFill>
              </a:rPr>
              <a:t>The Newcastle experience</a:t>
            </a:r>
            <a:r>
              <a:rPr lang="en-GB" dirty="0" smtClean="0"/>
              <a:t/>
            </a:r>
            <a:br>
              <a:rPr lang="en-GB" dirty="0" smtClean="0"/>
            </a:br>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2</a:t>
            </a:fld>
            <a:endParaRPr lang="en-GB" dirty="0"/>
          </a:p>
        </p:txBody>
      </p:sp>
      <p:sp>
        <p:nvSpPr>
          <p:cNvPr id="7" name="Subtitle 6"/>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29033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Thank you</a:t>
            </a:r>
            <a:endParaRPr lang="en-GB" dirty="0"/>
          </a:p>
        </p:txBody>
      </p:sp>
      <p:sp>
        <p:nvSpPr>
          <p:cNvPr id="5" name="Subtitle 4"/>
          <p:cNvSpPr>
            <a:spLocks noGrp="1"/>
          </p:cNvSpPr>
          <p:nvPr>
            <p:ph type="subTitle" idx="1"/>
          </p:nvPr>
        </p:nvSpPr>
        <p:spPr/>
        <p:txBody>
          <a:bodyPr/>
          <a:lstStyle/>
          <a:p>
            <a:endParaRPr lang="en-GB" dirty="0"/>
          </a:p>
        </p:txBody>
      </p:sp>
      <p:sp>
        <p:nvSpPr>
          <p:cNvPr id="2" name="Slide Number Placeholder 1"/>
          <p:cNvSpPr>
            <a:spLocks noGrp="1"/>
          </p:cNvSpPr>
          <p:nvPr>
            <p:ph type="sldNum" sz="quarter" idx="12"/>
          </p:nvPr>
        </p:nvSpPr>
        <p:spPr/>
        <p:txBody>
          <a:bodyPr/>
          <a:lstStyle/>
          <a:p>
            <a:fld id="{5BFB4E06-6ADD-4255-A377-60E16C773855}" type="slidenum">
              <a:rPr lang="en-GB" smtClean="0">
                <a:solidFill>
                  <a:prstClr val="black">
                    <a:tint val="75000"/>
                  </a:prstClr>
                </a:solidFill>
              </a:rPr>
              <a:pPr/>
              <a:t>20</a:t>
            </a:fld>
            <a:endParaRPr lang="en-GB" dirty="0">
              <a:solidFill>
                <a:prstClr val="black">
                  <a:tint val="75000"/>
                </a:prstClr>
              </a:solidFill>
            </a:endParaRPr>
          </a:p>
        </p:txBody>
      </p:sp>
    </p:spTree>
    <p:extLst>
      <p:ext uri="{BB962C8B-B14F-4D97-AF65-F5344CB8AC3E}">
        <p14:creationId xmlns:p14="http://schemas.microsoft.com/office/powerpoint/2010/main" val="4029043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FB4E06-6ADD-4255-A377-60E16C773855}" type="slidenum">
              <a:rPr lang="en-GB" smtClean="0">
                <a:solidFill>
                  <a:prstClr val="black">
                    <a:tint val="75000"/>
                  </a:prstClr>
                </a:solidFill>
              </a:rPr>
              <a:pPr/>
              <a:t>21</a:t>
            </a:fld>
            <a:endParaRPr lang="en-GB"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472608"/>
          </a:xfrm>
          <a:prstGeom prst="rect">
            <a:avLst/>
          </a:prstGeom>
        </p:spPr>
      </p:pic>
    </p:spTree>
    <p:extLst>
      <p:ext uri="{BB962C8B-B14F-4D97-AF65-F5344CB8AC3E}">
        <p14:creationId xmlns:p14="http://schemas.microsoft.com/office/powerpoint/2010/main" val="163216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overview</a:t>
            </a:r>
            <a:endParaRPr lang="en-GB" dirty="0"/>
          </a:p>
        </p:txBody>
      </p:sp>
      <p:sp>
        <p:nvSpPr>
          <p:cNvPr id="3" name="Content Placeholder 2"/>
          <p:cNvSpPr>
            <a:spLocks noGrp="1"/>
          </p:cNvSpPr>
          <p:nvPr>
            <p:ph idx="1"/>
          </p:nvPr>
        </p:nvSpPr>
        <p:spPr>
          <a:xfrm>
            <a:off x="395536" y="1772816"/>
            <a:ext cx="8229600" cy="4425355"/>
          </a:xfrm>
        </p:spPr>
        <p:txBody>
          <a:bodyPr/>
          <a:lstStyle/>
          <a:p>
            <a:r>
              <a:rPr lang="en-GB" dirty="0" smtClean="0"/>
              <a:t>Key objective</a:t>
            </a:r>
          </a:p>
          <a:p>
            <a:r>
              <a:rPr lang="en-GB" dirty="0" smtClean="0"/>
              <a:t>Specification and brief</a:t>
            </a:r>
          </a:p>
          <a:p>
            <a:r>
              <a:rPr lang="en-GB" dirty="0" smtClean="0"/>
              <a:t>Why modular ?</a:t>
            </a:r>
          </a:p>
          <a:p>
            <a:r>
              <a:rPr lang="en-GB" dirty="0" smtClean="0"/>
              <a:t>Learning points</a:t>
            </a:r>
          </a:p>
          <a:p>
            <a:r>
              <a:rPr lang="en-GB" dirty="0" smtClean="0"/>
              <a:t>Park View Student Village</a:t>
            </a:r>
            <a:endParaRPr lang="en-GB" dirty="0"/>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3</a:t>
            </a:fld>
            <a:endParaRPr lang="en-GB" dirty="0">
              <a:solidFill>
                <a:prstClr val="black">
                  <a:tint val="75000"/>
                </a:prstClr>
              </a:solidFill>
            </a:endParaRPr>
          </a:p>
        </p:txBody>
      </p:sp>
    </p:spTree>
    <p:extLst>
      <p:ext uri="{BB962C8B-B14F-4D97-AF65-F5344CB8AC3E}">
        <p14:creationId xmlns:p14="http://schemas.microsoft.com/office/powerpoint/2010/main" val="14187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key objective</a:t>
            </a:r>
            <a:endParaRPr lang="en-GB" dirty="0"/>
          </a:p>
        </p:txBody>
      </p:sp>
      <p:sp>
        <p:nvSpPr>
          <p:cNvPr id="3" name="Content Placeholder 2"/>
          <p:cNvSpPr>
            <a:spLocks noGrp="1"/>
          </p:cNvSpPr>
          <p:nvPr>
            <p:ph idx="1"/>
          </p:nvPr>
        </p:nvSpPr>
        <p:spPr/>
        <p:txBody>
          <a:bodyPr>
            <a:normAutofit/>
          </a:bodyPr>
          <a:lstStyle/>
          <a:p>
            <a:r>
              <a:rPr lang="en-GB" dirty="0" smtClean="0">
                <a:latin typeface="+mj-lt"/>
                <a:cs typeface="Arial" panose="020B0604020202020204" pitchFamily="34" charset="0"/>
              </a:rPr>
              <a:t>To </a:t>
            </a:r>
            <a:r>
              <a:rPr lang="en-GB" dirty="0">
                <a:latin typeface="+mj-lt"/>
                <a:cs typeface="Arial" panose="020B0604020202020204" pitchFamily="34" charset="0"/>
              </a:rPr>
              <a:t>ensure a sufficient range and diversity of accommodation is available to meet the changing demands and expectations of students, with regard to security, condition, fitness for purpose, facilities, amenity provision and welfare </a:t>
            </a:r>
            <a:r>
              <a:rPr lang="en-GB" dirty="0" smtClean="0">
                <a:latin typeface="+mj-lt"/>
                <a:cs typeface="Arial" panose="020B0604020202020204" pitchFamily="34" charset="0"/>
              </a:rPr>
              <a:t>support</a:t>
            </a:r>
            <a:endParaRPr lang="en-GB" dirty="0">
              <a:latin typeface="+mj-lt"/>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4</a:t>
            </a:fld>
            <a:endParaRPr lang="en-GB" dirty="0">
              <a:solidFill>
                <a:prstClr val="black">
                  <a:tint val="75000"/>
                </a:prstClr>
              </a:solidFill>
            </a:endParaRPr>
          </a:p>
        </p:txBody>
      </p:sp>
    </p:spTree>
    <p:extLst>
      <p:ext uri="{BB962C8B-B14F-4D97-AF65-F5344CB8AC3E}">
        <p14:creationId xmlns:p14="http://schemas.microsoft.com/office/powerpoint/2010/main" val="28249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 and brief</a:t>
            </a:r>
            <a:endParaRPr lang="en-GB" dirty="0"/>
          </a:p>
        </p:txBody>
      </p:sp>
      <p:sp>
        <p:nvSpPr>
          <p:cNvPr id="3" name="Content Placeholder 2"/>
          <p:cNvSpPr>
            <a:spLocks noGrp="1"/>
          </p:cNvSpPr>
          <p:nvPr>
            <p:ph idx="1"/>
          </p:nvPr>
        </p:nvSpPr>
        <p:spPr/>
        <p:txBody>
          <a:bodyPr/>
          <a:lstStyle/>
          <a:p>
            <a:r>
              <a:rPr lang="en-GB" dirty="0" smtClean="0"/>
              <a:t>Accommodation demonstrating innovative approach to modern student living</a:t>
            </a:r>
          </a:p>
          <a:p>
            <a:r>
              <a:rPr lang="en-GB" dirty="0" smtClean="0"/>
              <a:t>University environmental and sustainability policies</a:t>
            </a:r>
          </a:p>
          <a:p>
            <a:r>
              <a:rPr lang="en-GB" dirty="0" smtClean="0"/>
              <a:t>UUK code of practice</a:t>
            </a:r>
          </a:p>
          <a:p>
            <a:r>
              <a:rPr lang="en-GB" dirty="0" smtClean="0"/>
              <a:t>Internal specifications</a:t>
            </a:r>
          </a:p>
          <a:p>
            <a:r>
              <a:rPr lang="en-GB" dirty="0" smtClean="0"/>
              <a:t>Student and community involvement</a:t>
            </a: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5</a:t>
            </a:fld>
            <a:endParaRPr lang="en-GB" dirty="0">
              <a:solidFill>
                <a:prstClr val="black">
                  <a:tint val="75000"/>
                </a:prstClr>
              </a:solidFill>
            </a:endParaRPr>
          </a:p>
        </p:txBody>
      </p:sp>
    </p:spTree>
    <p:extLst>
      <p:ext uri="{BB962C8B-B14F-4D97-AF65-F5344CB8AC3E}">
        <p14:creationId xmlns:p14="http://schemas.microsoft.com/office/powerpoint/2010/main" val="1636440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modular ?</a:t>
            </a:r>
            <a:endParaRPr lang="en-GB" dirty="0"/>
          </a:p>
        </p:txBody>
      </p:sp>
      <p:sp>
        <p:nvSpPr>
          <p:cNvPr id="3" name="Content Placeholder 2"/>
          <p:cNvSpPr>
            <a:spLocks noGrp="1"/>
          </p:cNvSpPr>
          <p:nvPr>
            <p:ph idx="1"/>
          </p:nvPr>
        </p:nvSpPr>
        <p:spPr/>
        <p:txBody>
          <a:bodyPr>
            <a:normAutofit lnSpcReduction="10000"/>
          </a:bodyPr>
          <a:lstStyle/>
          <a:p>
            <a:r>
              <a:rPr lang="en-GB" dirty="0" smtClean="0"/>
              <a:t>Shorter construction time</a:t>
            </a:r>
          </a:p>
          <a:p>
            <a:r>
              <a:rPr lang="en-GB" dirty="0" smtClean="0"/>
              <a:t>Quicker financial returns</a:t>
            </a:r>
          </a:p>
          <a:p>
            <a:r>
              <a:rPr lang="en-GB" dirty="0" smtClean="0"/>
              <a:t>Better phasing and planning</a:t>
            </a:r>
          </a:p>
          <a:p>
            <a:r>
              <a:rPr lang="en-GB" dirty="0" smtClean="0"/>
              <a:t>Consistent and enhanced quality</a:t>
            </a:r>
          </a:p>
          <a:p>
            <a:r>
              <a:rPr lang="en-GB" dirty="0" smtClean="0"/>
              <a:t>Environmental factors</a:t>
            </a:r>
          </a:p>
          <a:p>
            <a:r>
              <a:rPr lang="en-GB" dirty="0" smtClean="0"/>
              <a:t>Reduced site labour requirements</a:t>
            </a:r>
          </a:p>
          <a:p>
            <a:r>
              <a:rPr lang="en-GB" dirty="0" smtClean="0"/>
              <a:t>Safer construction</a:t>
            </a:r>
          </a:p>
          <a:p>
            <a:r>
              <a:rPr lang="en-GB" dirty="0" smtClean="0"/>
              <a:t>Reduced disruption</a:t>
            </a:r>
            <a:endParaRPr lang="en-GB" dirty="0"/>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6</a:t>
            </a:fld>
            <a:endParaRPr lang="en-GB" dirty="0">
              <a:solidFill>
                <a:prstClr val="black">
                  <a:tint val="75000"/>
                </a:prstClr>
              </a:solidFill>
            </a:endParaRPr>
          </a:p>
        </p:txBody>
      </p:sp>
    </p:spTree>
    <p:extLst>
      <p:ext uri="{BB962C8B-B14F-4D97-AF65-F5344CB8AC3E}">
        <p14:creationId xmlns:p14="http://schemas.microsoft.com/office/powerpoint/2010/main" val="3400632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points</a:t>
            </a:r>
            <a:endParaRPr lang="en-GB" dirty="0"/>
          </a:p>
        </p:txBody>
      </p:sp>
      <p:sp>
        <p:nvSpPr>
          <p:cNvPr id="3" name="Content Placeholder 2"/>
          <p:cNvSpPr>
            <a:spLocks noGrp="1"/>
          </p:cNvSpPr>
          <p:nvPr>
            <p:ph idx="1"/>
          </p:nvPr>
        </p:nvSpPr>
        <p:spPr/>
        <p:txBody>
          <a:bodyPr/>
          <a:lstStyle/>
          <a:p>
            <a:r>
              <a:rPr lang="en-GB" dirty="0" smtClean="0"/>
              <a:t>Not all modules are the same – know what you want</a:t>
            </a:r>
          </a:p>
          <a:p>
            <a:r>
              <a:rPr lang="en-GB" dirty="0" smtClean="0"/>
              <a:t>Early appointment of and engagement with modular designer will maximise design efficiency</a:t>
            </a:r>
          </a:p>
          <a:p>
            <a:r>
              <a:rPr lang="en-GB" dirty="0" smtClean="0"/>
              <a:t>Value engineering</a:t>
            </a:r>
          </a:p>
          <a:p>
            <a:endParaRPr lang="en-GB" dirty="0"/>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7</a:t>
            </a:fld>
            <a:endParaRPr lang="en-GB" dirty="0">
              <a:solidFill>
                <a:prstClr val="black">
                  <a:tint val="75000"/>
                </a:prstClr>
              </a:solidFill>
            </a:endParaRPr>
          </a:p>
        </p:txBody>
      </p:sp>
    </p:spTree>
    <p:extLst>
      <p:ext uri="{BB962C8B-B14F-4D97-AF65-F5344CB8AC3E}">
        <p14:creationId xmlns:p14="http://schemas.microsoft.com/office/powerpoint/2010/main" val="55383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Park View Student Village</a:t>
            </a:r>
            <a:endParaRPr lang="en-GB" dirty="0"/>
          </a:p>
        </p:txBody>
      </p:sp>
      <p:sp>
        <p:nvSpPr>
          <p:cNvPr id="3" name="Content Placeholder 2"/>
          <p:cNvSpPr>
            <a:spLocks noGrp="1"/>
          </p:cNvSpPr>
          <p:nvPr>
            <p:ph idx="1"/>
          </p:nvPr>
        </p:nvSpPr>
        <p:spPr/>
        <p:txBody>
          <a:bodyPr/>
          <a:lstStyle/>
          <a:p>
            <a:r>
              <a:rPr lang="en-GB" dirty="0" smtClean="0"/>
              <a:t>£75.5 million project</a:t>
            </a:r>
          </a:p>
          <a:p>
            <a:r>
              <a:rPr lang="en-GB" dirty="0" smtClean="0"/>
              <a:t>Galliford Try main contractor</a:t>
            </a:r>
          </a:p>
          <a:p>
            <a:r>
              <a:rPr lang="en-GB" dirty="0" smtClean="0"/>
              <a:t>CIMC modular provider</a:t>
            </a:r>
          </a:p>
          <a:p>
            <a:r>
              <a:rPr lang="en-GB" dirty="0" smtClean="0"/>
              <a:t>Two year construction programme</a:t>
            </a:r>
          </a:p>
          <a:p>
            <a:r>
              <a:rPr lang="en-GB" dirty="0"/>
              <a:t>1,277 en suite </a:t>
            </a:r>
            <a:r>
              <a:rPr lang="en-GB" dirty="0" smtClean="0"/>
              <a:t>rooms</a:t>
            </a:r>
          </a:p>
          <a:p>
            <a:r>
              <a:rPr lang="en-GB" dirty="0" smtClean="0"/>
              <a:t>Opens September 2018</a:t>
            </a:r>
            <a:endParaRPr lang="en-GB" dirty="0"/>
          </a:p>
          <a:p>
            <a:endParaRPr lang="en-GB" dirty="0" smtClean="0"/>
          </a:p>
          <a:p>
            <a:endParaRPr lang="en-GB" dirty="0"/>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8</a:t>
            </a:fld>
            <a:endParaRPr lang="en-GB" dirty="0">
              <a:solidFill>
                <a:prstClr val="black">
                  <a:tint val="75000"/>
                </a:prstClr>
              </a:solidFill>
            </a:endParaRPr>
          </a:p>
        </p:txBody>
      </p:sp>
    </p:spTree>
    <p:extLst>
      <p:ext uri="{BB962C8B-B14F-4D97-AF65-F5344CB8AC3E}">
        <p14:creationId xmlns:p14="http://schemas.microsoft.com/office/powerpoint/2010/main" val="168115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8338" y="1196752"/>
            <a:ext cx="7394116" cy="4929411"/>
          </a:xfrm>
        </p:spPr>
      </p:pic>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9</a:t>
            </a:fld>
            <a:endParaRPr lang="en-GB" dirty="0">
              <a:solidFill>
                <a:prstClr val="black">
                  <a:tint val="75000"/>
                </a:prstClr>
              </a:solidFill>
            </a:endParaRPr>
          </a:p>
        </p:txBody>
      </p:sp>
    </p:spTree>
    <p:extLst>
      <p:ext uri="{BB962C8B-B14F-4D97-AF65-F5344CB8AC3E}">
        <p14:creationId xmlns:p14="http://schemas.microsoft.com/office/powerpoint/2010/main" val="183602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791</Words>
  <Application>Microsoft Office PowerPoint</Application>
  <PresentationFormat>On-screen Show (4:3)</PresentationFormat>
  <Paragraphs>102</Paragraphs>
  <Slides>21</Slides>
  <Notes>21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21</vt:i4>
      </vt:variant>
    </vt:vector>
  </HeadingPairs>
  <TitlesOfParts>
    <vt:vector size="26" baseType="lpstr">
      <vt:lpstr>Arial</vt:lpstr>
      <vt:lpstr>Calibri</vt:lpstr>
      <vt:lpstr>Custom Design</vt:lpstr>
      <vt:lpstr>1_Office Theme</vt:lpstr>
      <vt:lpstr>1_Custom Design</vt:lpstr>
      <vt:lpstr>    Offsite Construction – a client’s view  Paul Bandeen Director, Accommodation Services    April 2018</vt:lpstr>
      <vt:lpstr> The Newcastle experience </vt:lpstr>
      <vt:lpstr>Presentation overview</vt:lpstr>
      <vt:lpstr>Our key objective</vt:lpstr>
      <vt:lpstr>Specification and brief</vt:lpstr>
      <vt:lpstr>Why modular ?</vt:lpstr>
      <vt:lpstr>Learning points</vt:lpstr>
      <vt:lpstr>Park View Student Village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Pickard</dc:creator>
  <cp:lastModifiedBy>Paul Bandeen</cp:lastModifiedBy>
  <cp:revision>79</cp:revision>
  <cp:lastPrinted>2017-10-11T14:34:36Z</cp:lastPrinted>
  <dcterms:created xsi:type="dcterms:W3CDTF">2014-02-06T08:38:00Z</dcterms:created>
  <dcterms:modified xsi:type="dcterms:W3CDTF">2018-04-04T10:23:25Z</dcterms:modified>
</cp:coreProperties>
</file>