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9"/>
  </p:notesMasterIdLst>
  <p:handoutMasterIdLst>
    <p:handoutMasterId r:id="rId30"/>
  </p:handoutMasterIdLst>
  <p:sldIdLst>
    <p:sldId id="357" r:id="rId5"/>
    <p:sldId id="348" r:id="rId6"/>
    <p:sldId id="340" r:id="rId7"/>
    <p:sldId id="329" r:id="rId8"/>
    <p:sldId id="326" r:id="rId9"/>
    <p:sldId id="344" r:id="rId10"/>
    <p:sldId id="350" r:id="rId11"/>
    <p:sldId id="351" r:id="rId12"/>
    <p:sldId id="328" r:id="rId13"/>
    <p:sldId id="327" r:id="rId14"/>
    <p:sldId id="330" r:id="rId15"/>
    <p:sldId id="352" r:id="rId16"/>
    <p:sldId id="353" r:id="rId17"/>
    <p:sldId id="354" r:id="rId18"/>
    <p:sldId id="358" r:id="rId19"/>
    <p:sldId id="359" r:id="rId20"/>
    <p:sldId id="334" r:id="rId21"/>
    <p:sldId id="360" r:id="rId22"/>
    <p:sldId id="345" r:id="rId23"/>
    <p:sldId id="335" r:id="rId24"/>
    <p:sldId id="336" r:id="rId25"/>
    <p:sldId id="346" r:id="rId26"/>
    <p:sldId id="338" r:id="rId27"/>
    <p:sldId id="347" r:id="rId28"/>
  </p:sldIdLst>
  <p:sldSz cx="9144000" cy="5143500" type="screen16x9"/>
  <p:notesSz cx="6858000" cy="9144000"/>
  <p:defaultText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1"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6" algn="l" defTabSz="685755" rtl="0" eaLnBrk="1" latinLnBrk="0" hangingPunct="1">
      <a:defRPr sz="1350" kern="1200">
        <a:solidFill>
          <a:schemeClr val="tx1"/>
        </a:solidFill>
        <a:latin typeface="+mn-lt"/>
        <a:ea typeface="+mn-ea"/>
        <a:cs typeface="+mn-cs"/>
      </a:defRPr>
    </a:lvl7pPr>
    <a:lvl8pPr marL="2400145"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4E4D5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774" autoAdjust="0"/>
    <p:restoredTop sz="91469" autoAdjust="0"/>
  </p:normalViewPr>
  <p:slideViewPr>
    <p:cSldViewPr snapToGrid="0" snapToObjects="1" showGuides="1">
      <p:cViewPr>
        <p:scale>
          <a:sx n="114" d="100"/>
          <a:sy n="114" d="100"/>
        </p:scale>
        <p:origin x="-504" y="-72"/>
      </p:cViewPr>
      <p:guideLst>
        <p:guide orient="horz" pos="1620"/>
        <p:guide pos="2880"/>
      </p:guideLst>
    </p:cSldViewPr>
  </p:slideViewPr>
  <p:notesTextViewPr>
    <p:cViewPr>
      <p:scale>
        <a:sx n="1" d="1"/>
        <a:sy n="1" d="1"/>
      </p:scale>
      <p:origin x="0" y="0"/>
    </p:cViewPr>
  </p:notesTextViewPr>
  <p:notesViewPr>
    <p:cSldViewPr snapToGrid="0" snapToObjects="1" showGuides="1">
      <p:cViewPr varScale="1">
        <p:scale>
          <a:sx n="94" d="100"/>
          <a:sy n="94" d="100"/>
        </p:scale>
        <p:origin x="284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Homes built 2014-15</c:v>
                </c:pt>
                <c:pt idx="1">
                  <c:v>Homes built 2015-16</c:v>
                </c:pt>
                <c:pt idx="2">
                  <c:v>Homes built 2016-17</c:v>
                </c:pt>
              </c:strCache>
            </c:strRef>
          </c:cat>
          <c:val>
            <c:numRef>
              <c:f>Sheet1!$B$2:$B$4</c:f>
              <c:numCache>
                <c:formatCode>General</c:formatCode>
                <c:ptCount val="3"/>
                <c:pt idx="0">
                  <c:v>170000</c:v>
                </c:pt>
                <c:pt idx="1">
                  <c:v>189000</c:v>
                </c:pt>
                <c:pt idx="2">
                  <c:v>217000</c:v>
                </c:pt>
              </c:numCache>
            </c:numRef>
          </c:val>
        </c:ser>
        <c:dLbls>
          <c:showLegendKey val="0"/>
          <c:showVal val="0"/>
          <c:showCatName val="0"/>
          <c:showSerName val="0"/>
          <c:showPercent val="0"/>
          <c:showBubbleSize val="0"/>
        </c:dLbls>
        <c:gapWidth val="219"/>
        <c:overlap val="-27"/>
        <c:axId val="34327552"/>
        <c:axId val="38966016"/>
      </c:barChart>
      <c:catAx>
        <c:axId val="3432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66016"/>
        <c:crosses val="autoZero"/>
        <c:auto val="1"/>
        <c:lblAlgn val="ctr"/>
        <c:lblOffset val="100"/>
        <c:noMultiLvlLbl val="0"/>
      </c:catAx>
      <c:valAx>
        <c:axId val="38966016"/>
        <c:scaling>
          <c:orientation val="minMax"/>
          <c:max val="3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2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3198408072032"/>
          <c:y val="0.1036875"/>
          <c:w val="0.87386811023622046"/>
          <c:h val="0.7897408956692912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2016-17</c:v>
                </c:pt>
                <c:pt idx="1">
                  <c:v>2017-18</c:v>
                </c:pt>
                <c:pt idx="2">
                  <c:v>2018-19</c:v>
                </c:pt>
                <c:pt idx="3">
                  <c:v>2019-20</c:v>
                </c:pt>
                <c:pt idx="4">
                  <c:v>2020-21</c:v>
                </c:pt>
                <c:pt idx="5">
                  <c:v>2021-22</c:v>
                </c:pt>
              </c:strCache>
            </c:strRef>
          </c:cat>
          <c:val>
            <c:numRef>
              <c:f>Sheet1!$B$2:$B$7</c:f>
              <c:numCache>
                <c:formatCode>General</c:formatCode>
                <c:ptCount val="6"/>
                <c:pt idx="0">
                  <c:v>1100</c:v>
                </c:pt>
                <c:pt idx="1">
                  <c:v>1400</c:v>
                </c:pt>
                <c:pt idx="2">
                  <c:v>1700</c:v>
                </c:pt>
                <c:pt idx="3">
                  <c:v>2000</c:v>
                </c:pt>
                <c:pt idx="4">
                  <c:v>2300</c:v>
                </c:pt>
                <c:pt idx="5">
                  <c:v>2600</c:v>
                </c:pt>
              </c:numCache>
            </c:numRef>
          </c:val>
        </c:ser>
        <c:dLbls>
          <c:showLegendKey val="0"/>
          <c:showVal val="0"/>
          <c:showCatName val="0"/>
          <c:showSerName val="0"/>
          <c:showPercent val="0"/>
          <c:showBubbleSize val="0"/>
        </c:dLbls>
        <c:gapWidth val="219"/>
        <c:overlap val="-27"/>
        <c:axId val="39008896"/>
        <c:axId val="39018880"/>
      </c:barChart>
      <c:catAx>
        <c:axId val="3900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18880"/>
        <c:crosses val="autoZero"/>
        <c:auto val="1"/>
        <c:lblAlgn val="ctr"/>
        <c:lblOffset val="100"/>
        <c:noMultiLvlLbl val="0"/>
      </c:catAx>
      <c:valAx>
        <c:axId val="3901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0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04FDB2-C56E-4A16-850A-D48127724F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4E75BF6A-D09B-458D-9BCC-25FD0E34B1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B96BD8-71CF-4441-8FA8-4F2B18FF236A}" type="datetimeFigureOut">
              <a:rPr lang="en-GB" smtClean="0"/>
              <a:t>17/04/2018</a:t>
            </a:fld>
            <a:endParaRPr lang="en-GB"/>
          </a:p>
        </p:txBody>
      </p:sp>
      <p:sp>
        <p:nvSpPr>
          <p:cNvPr id="4" name="Footer Placeholder 3">
            <a:extLst>
              <a:ext uri="{FF2B5EF4-FFF2-40B4-BE49-F238E27FC236}">
                <a16:creationId xmlns:a16="http://schemas.microsoft.com/office/drawing/2014/main" xmlns="" id="{14643E3C-A977-4F26-BE2F-B9EFF967FA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54332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F9562-1C10-DA41-81BF-C3E1C6005CFC}"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DE115-B3D8-BD44-9736-F8569CA32761}" type="slidenum">
              <a:rPr lang="en-US" smtClean="0"/>
              <a:t>‹#›</a:t>
            </a:fld>
            <a:endParaRPr lang="en-US"/>
          </a:p>
        </p:txBody>
      </p:sp>
    </p:spTree>
    <p:extLst>
      <p:ext uri="{BB962C8B-B14F-4D97-AF65-F5344CB8AC3E}">
        <p14:creationId xmlns:p14="http://schemas.microsoft.com/office/powerpoint/2010/main" val="1104652716"/>
      </p:ext>
    </p:extLst>
  </p:cSld>
  <p:clrMap bg1="lt1" tx1="dk1" bg2="lt2" tx2="dk2" accent1="accent1" accent2="accent2" accent3="accent3" accent4="accent4" accent5="accent5" accent6="accent6" hlink="hlink" folHlink="folHlink"/>
  <p:notesStyle>
    <a:lvl1pPr marL="0" algn="l" defTabSz="685755" rtl="0" eaLnBrk="1" latinLnBrk="0" hangingPunct="1">
      <a:defRPr sz="900" kern="1200">
        <a:solidFill>
          <a:schemeClr val="tx1"/>
        </a:solidFill>
        <a:latin typeface="+mn-lt"/>
        <a:ea typeface="+mn-ea"/>
        <a:cs typeface="+mn-cs"/>
      </a:defRPr>
    </a:lvl1pPr>
    <a:lvl2pPr marL="342878" algn="l" defTabSz="685755" rtl="0" eaLnBrk="1" latinLnBrk="0" hangingPunct="1">
      <a:defRPr sz="900" kern="1200">
        <a:solidFill>
          <a:schemeClr val="tx1"/>
        </a:solidFill>
        <a:latin typeface="+mn-lt"/>
        <a:ea typeface="+mn-ea"/>
        <a:cs typeface="+mn-cs"/>
      </a:defRPr>
    </a:lvl2pPr>
    <a:lvl3pPr marL="685755" algn="l" defTabSz="685755" rtl="0" eaLnBrk="1" latinLnBrk="0" hangingPunct="1">
      <a:defRPr sz="900" kern="1200">
        <a:solidFill>
          <a:schemeClr val="tx1"/>
        </a:solidFill>
        <a:latin typeface="+mn-lt"/>
        <a:ea typeface="+mn-ea"/>
        <a:cs typeface="+mn-cs"/>
      </a:defRPr>
    </a:lvl3pPr>
    <a:lvl4pPr marL="1028633" algn="l" defTabSz="685755" rtl="0" eaLnBrk="1" latinLnBrk="0" hangingPunct="1">
      <a:defRPr sz="900" kern="1200">
        <a:solidFill>
          <a:schemeClr val="tx1"/>
        </a:solidFill>
        <a:latin typeface="+mn-lt"/>
        <a:ea typeface="+mn-ea"/>
        <a:cs typeface="+mn-cs"/>
      </a:defRPr>
    </a:lvl4pPr>
    <a:lvl5pPr marL="1371511" algn="l" defTabSz="685755" rtl="0" eaLnBrk="1" latinLnBrk="0" hangingPunct="1">
      <a:defRPr sz="900" kern="1200">
        <a:solidFill>
          <a:schemeClr val="tx1"/>
        </a:solidFill>
        <a:latin typeface="+mn-lt"/>
        <a:ea typeface="+mn-ea"/>
        <a:cs typeface="+mn-cs"/>
      </a:defRPr>
    </a:lvl5pPr>
    <a:lvl6pPr marL="1714389" algn="l" defTabSz="685755" rtl="0" eaLnBrk="1" latinLnBrk="0" hangingPunct="1">
      <a:defRPr sz="900" kern="1200">
        <a:solidFill>
          <a:schemeClr val="tx1"/>
        </a:solidFill>
        <a:latin typeface="+mn-lt"/>
        <a:ea typeface="+mn-ea"/>
        <a:cs typeface="+mn-cs"/>
      </a:defRPr>
    </a:lvl6pPr>
    <a:lvl7pPr marL="2057266" algn="l" defTabSz="685755" rtl="0" eaLnBrk="1" latinLnBrk="0" hangingPunct="1">
      <a:defRPr sz="900" kern="1200">
        <a:solidFill>
          <a:schemeClr val="tx1"/>
        </a:solidFill>
        <a:latin typeface="+mn-lt"/>
        <a:ea typeface="+mn-ea"/>
        <a:cs typeface="+mn-cs"/>
      </a:defRPr>
    </a:lvl7pPr>
    <a:lvl8pPr marL="2400145" algn="l" defTabSz="685755" rtl="0" eaLnBrk="1" latinLnBrk="0" hangingPunct="1">
      <a:defRPr sz="900" kern="1200">
        <a:solidFill>
          <a:schemeClr val="tx1"/>
        </a:solidFill>
        <a:latin typeface="+mn-lt"/>
        <a:ea typeface="+mn-ea"/>
        <a:cs typeface="+mn-cs"/>
      </a:defRPr>
    </a:lvl8pPr>
    <a:lvl9pPr marL="2743022" algn="l" defTabSz="68575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2</a:t>
            </a:fld>
            <a:endParaRPr lang="en-US"/>
          </a:p>
        </p:txBody>
      </p:sp>
    </p:spTree>
    <p:extLst>
      <p:ext uri="{BB962C8B-B14F-4D97-AF65-F5344CB8AC3E}">
        <p14:creationId xmlns:p14="http://schemas.microsoft.com/office/powerpoint/2010/main" val="391112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13</a:t>
            </a:fld>
            <a:endParaRPr lang="en-US"/>
          </a:p>
        </p:txBody>
      </p:sp>
    </p:spTree>
    <p:extLst>
      <p:ext uri="{BB962C8B-B14F-4D97-AF65-F5344CB8AC3E}">
        <p14:creationId xmlns:p14="http://schemas.microsoft.com/office/powerpoint/2010/main" val="44396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14</a:t>
            </a:fld>
            <a:endParaRPr lang="en-US"/>
          </a:p>
        </p:txBody>
      </p:sp>
    </p:spTree>
    <p:extLst>
      <p:ext uri="{BB962C8B-B14F-4D97-AF65-F5344CB8AC3E}">
        <p14:creationId xmlns:p14="http://schemas.microsoft.com/office/powerpoint/2010/main" val="108760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15</a:t>
            </a:fld>
            <a:endParaRPr lang="en-US"/>
          </a:p>
        </p:txBody>
      </p:sp>
    </p:spTree>
    <p:extLst>
      <p:ext uri="{BB962C8B-B14F-4D97-AF65-F5344CB8AC3E}">
        <p14:creationId xmlns:p14="http://schemas.microsoft.com/office/powerpoint/2010/main" val="106559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16</a:t>
            </a:fld>
            <a:endParaRPr lang="en-US"/>
          </a:p>
        </p:txBody>
      </p:sp>
    </p:spTree>
    <p:extLst>
      <p:ext uri="{BB962C8B-B14F-4D97-AF65-F5344CB8AC3E}">
        <p14:creationId xmlns:p14="http://schemas.microsoft.com/office/powerpoint/2010/main" val="3134964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17</a:t>
            </a:fld>
            <a:endParaRPr lang="en-US"/>
          </a:p>
        </p:txBody>
      </p:sp>
    </p:spTree>
    <p:extLst>
      <p:ext uri="{BB962C8B-B14F-4D97-AF65-F5344CB8AC3E}">
        <p14:creationId xmlns:p14="http://schemas.microsoft.com/office/powerpoint/2010/main" val="1546977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6DE115-B3D8-BD44-9736-F8569CA32761}" type="slidenum">
              <a:rPr lang="en-US" smtClean="0"/>
              <a:t>18</a:t>
            </a:fld>
            <a:endParaRPr lang="en-US"/>
          </a:p>
        </p:txBody>
      </p:sp>
    </p:spTree>
    <p:extLst>
      <p:ext uri="{BB962C8B-B14F-4D97-AF65-F5344CB8AC3E}">
        <p14:creationId xmlns:p14="http://schemas.microsoft.com/office/powerpoint/2010/main" val="378375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6DE115-B3D8-BD44-9736-F8569CA32761}" type="slidenum">
              <a:rPr lang="en-US" smtClean="0"/>
              <a:t>19</a:t>
            </a:fld>
            <a:endParaRPr lang="en-US"/>
          </a:p>
        </p:txBody>
      </p:sp>
    </p:spTree>
    <p:extLst>
      <p:ext uri="{BB962C8B-B14F-4D97-AF65-F5344CB8AC3E}">
        <p14:creationId xmlns:p14="http://schemas.microsoft.com/office/powerpoint/2010/main" val="1893590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20</a:t>
            </a:fld>
            <a:endParaRPr lang="en-US"/>
          </a:p>
        </p:txBody>
      </p:sp>
    </p:spTree>
    <p:extLst>
      <p:ext uri="{BB962C8B-B14F-4D97-AF65-F5344CB8AC3E}">
        <p14:creationId xmlns:p14="http://schemas.microsoft.com/office/powerpoint/2010/main" val="380000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21</a:t>
            </a:fld>
            <a:endParaRPr lang="en-US"/>
          </a:p>
        </p:txBody>
      </p:sp>
    </p:spTree>
    <p:extLst>
      <p:ext uri="{BB962C8B-B14F-4D97-AF65-F5344CB8AC3E}">
        <p14:creationId xmlns:p14="http://schemas.microsoft.com/office/powerpoint/2010/main" val="4266139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22</a:t>
            </a:fld>
            <a:endParaRPr lang="en-US"/>
          </a:p>
        </p:txBody>
      </p:sp>
    </p:spTree>
    <p:extLst>
      <p:ext uri="{BB962C8B-B14F-4D97-AF65-F5344CB8AC3E}">
        <p14:creationId xmlns:p14="http://schemas.microsoft.com/office/powerpoint/2010/main" val="311069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6DE115-B3D8-BD44-9736-F8569CA32761}" type="slidenum">
              <a:rPr lang="en-US" smtClean="0"/>
              <a:t>3</a:t>
            </a:fld>
            <a:endParaRPr lang="en-US"/>
          </a:p>
        </p:txBody>
      </p:sp>
    </p:spTree>
    <p:extLst>
      <p:ext uri="{BB962C8B-B14F-4D97-AF65-F5344CB8AC3E}">
        <p14:creationId xmlns:p14="http://schemas.microsoft.com/office/powerpoint/2010/main" val="1261553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23</a:t>
            </a:fld>
            <a:endParaRPr lang="en-US"/>
          </a:p>
        </p:txBody>
      </p:sp>
    </p:spTree>
    <p:extLst>
      <p:ext uri="{BB962C8B-B14F-4D97-AF65-F5344CB8AC3E}">
        <p14:creationId xmlns:p14="http://schemas.microsoft.com/office/powerpoint/2010/main" val="95869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6DE115-B3D8-BD44-9736-F8569CA32761}" type="slidenum">
              <a:rPr lang="en-US" smtClean="0"/>
              <a:t>4</a:t>
            </a:fld>
            <a:endParaRPr lang="en-US"/>
          </a:p>
        </p:txBody>
      </p:sp>
    </p:spTree>
    <p:extLst>
      <p:ext uri="{BB962C8B-B14F-4D97-AF65-F5344CB8AC3E}">
        <p14:creationId xmlns:p14="http://schemas.microsoft.com/office/powerpoint/2010/main" val="1339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5</a:t>
            </a:fld>
            <a:endParaRPr lang="en-US"/>
          </a:p>
        </p:txBody>
      </p:sp>
    </p:spTree>
    <p:extLst>
      <p:ext uri="{BB962C8B-B14F-4D97-AF65-F5344CB8AC3E}">
        <p14:creationId xmlns:p14="http://schemas.microsoft.com/office/powerpoint/2010/main" val="415391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6DE115-B3D8-BD44-9736-F8569CA32761}" type="slidenum">
              <a:rPr lang="en-US" smtClean="0"/>
              <a:t>6</a:t>
            </a:fld>
            <a:endParaRPr lang="en-US"/>
          </a:p>
        </p:txBody>
      </p:sp>
    </p:spTree>
    <p:extLst>
      <p:ext uri="{BB962C8B-B14F-4D97-AF65-F5344CB8AC3E}">
        <p14:creationId xmlns:p14="http://schemas.microsoft.com/office/powerpoint/2010/main" val="346414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6DE115-B3D8-BD44-9736-F8569CA32761}" type="slidenum">
              <a:rPr lang="en-US" smtClean="0"/>
              <a:t>9</a:t>
            </a:fld>
            <a:endParaRPr lang="en-US"/>
          </a:p>
        </p:txBody>
      </p:sp>
    </p:spTree>
    <p:extLst>
      <p:ext uri="{BB962C8B-B14F-4D97-AF65-F5344CB8AC3E}">
        <p14:creationId xmlns:p14="http://schemas.microsoft.com/office/powerpoint/2010/main" val="217307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10</a:t>
            </a:fld>
            <a:endParaRPr lang="en-US"/>
          </a:p>
        </p:txBody>
      </p:sp>
    </p:spTree>
    <p:extLst>
      <p:ext uri="{BB962C8B-B14F-4D97-AF65-F5344CB8AC3E}">
        <p14:creationId xmlns:p14="http://schemas.microsoft.com/office/powerpoint/2010/main" val="48610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11</a:t>
            </a:fld>
            <a:endParaRPr lang="en-US"/>
          </a:p>
        </p:txBody>
      </p:sp>
    </p:spTree>
    <p:extLst>
      <p:ext uri="{BB962C8B-B14F-4D97-AF65-F5344CB8AC3E}">
        <p14:creationId xmlns:p14="http://schemas.microsoft.com/office/powerpoint/2010/main" val="107843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6DE115-B3D8-BD44-9736-F8569CA32761}" type="slidenum">
              <a:rPr lang="en-US" smtClean="0"/>
              <a:t>12</a:t>
            </a:fld>
            <a:endParaRPr lang="en-US"/>
          </a:p>
        </p:txBody>
      </p:sp>
    </p:spTree>
    <p:extLst>
      <p:ext uri="{BB962C8B-B14F-4D97-AF65-F5344CB8AC3E}">
        <p14:creationId xmlns:p14="http://schemas.microsoft.com/office/powerpoint/2010/main" val="854185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Placeholder 2">
            <a:extLst>
              <a:ext uri="{FF2B5EF4-FFF2-40B4-BE49-F238E27FC236}">
                <a16:creationId xmlns:a16="http://schemas.microsoft.com/office/drawing/2014/main" xmlns="" id="{DBE0D949-157F-450C-B5A7-3BC01A6B16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361950"/>
            <a:ext cx="8778875" cy="4422775"/>
          </a:xfrm>
          <a:prstGeom prst="rect">
            <a:avLst/>
          </a:prstGeom>
        </p:spPr>
      </p:pic>
      <p:pic>
        <p:nvPicPr>
          <p:cNvPr id="5" name="Picture Placeholder 2">
            <a:extLst>
              <a:ext uri="{FF2B5EF4-FFF2-40B4-BE49-F238E27FC236}">
                <a16:creationId xmlns:a16="http://schemas.microsoft.com/office/drawing/2014/main" xmlns="" id="{51623A04-05FB-4AC3-83EE-49DFD2954AB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361950"/>
            <a:ext cx="8778875" cy="4422775"/>
          </a:xfrm>
          <a:prstGeom prst="rect">
            <a:avLst/>
          </a:prstGeom>
        </p:spPr>
      </p:pic>
      <p:sp>
        <p:nvSpPr>
          <p:cNvPr id="4" name="Oval 3">
            <a:extLst>
              <a:ext uri="{FF2B5EF4-FFF2-40B4-BE49-F238E27FC236}">
                <a16:creationId xmlns:a16="http://schemas.microsoft.com/office/drawing/2014/main" xmlns="" id="{BAC45480-8B91-4CE8-A47D-C7DB8021F862}"/>
              </a:ext>
            </a:extLst>
          </p:cNvPr>
          <p:cNvSpPr/>
          <p:nvPr/>
        </p:nvSpPr>
        <p:spPr>
          <a:xfrm>
            <a:off x="351066" y="2302329"/>
            <a:ext cx="3812722" cy="38127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3435" y="3224892"/>
            <a:ext cx="2416629" cy="1309858"/>
          </a:xfrm>
        </p:spPr>
        <p:txBody>
          <a:bodyPr anchor="ctr" anchorCtr="0"/>
          <a:lstStyle>
            <a:lvl1pPr algn="l">
              <a:lnSpc>
                <a:spcPts val="3200"/>
              </a:lnSpc>
              <a:defRPr sz="3200">
                <a:solidFill>
                  <a:schemeClr val="bg1"/>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xmlns="" id="{D7E266AA-CE92-44E0-9164-A54EF213B2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pic>
        <p:nvPicPr>
          <p:cNvPr id="9" name="Picture 8">
            <a:extLst>
              <a:ext uri="{FF2B5EF4-FFF2-40B4-BE49-F238E27FC236}">
                <a16:creationId xmlns:a16="http://schemas.microsoft.com/office/drawing/2014/main" xmlns="" id="{FB28098D-0B9D-4980-950C-8234A07298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26861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Small Image (3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A29E560-372C-4CE1-994D-69D1D4287B12}"/>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5172" y="948248"/>
            <a:ext cx="4413541" cy="664602"/>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3065172" y="2435840"/>
            <a:ext cx="5572642" cy="2213887"/>
          </a:xfrm>
        </p:spPr>
        <p:txBody>
          <a:bodyPr numCol="3" spcCol="180000"/>
          <a:lstStyle>
            <a:lvl1pPr>
              <a:defRPr>
                <a:latin typeface="+mn-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7" name="Content Placeholder 2">
            <a:extLst>
              <a:ext uri="{FF2B5EF4-FFF2-40B4-BE49-F238E27FC236}">
                <a16:creationId xmlns:a16="http://schemas.microsoft.com/office/drawing/2014/main" xmlns="" id="{6156AE52-D80D-4ADC-B2FE-7090E4D04925}"/>
              </a:ext>
            </a:extLst>
          </p:cNvPr>
          <p:cNvSpPr>
            <a:spLocks noGrp="1"/>
          </p:cNvSpPr>
          <p:nvPr>
            <p:ph idx="11"/>
          </p:nvPr>
        </p:nvSpPr>
        <p:spPr>
          <a:xfrm>
            <a:off x="3065172" y="1612849"/>
            <a:ext cx="5572642" cy="822991"/>
          </a:xfrm>
        </p:spPr>
        <p:txBody>
          <a:bodyPr/>
          <a:lstStyle>
            <a:lvl1pPr>
              <a:defRPr>
                <a:latin typeface="+mn-lt"/>
              </a:defRPr>
            </a:lvl1pPr>
          </a:lstStyle>
          <a:p>
            <a:pPr lvl="0"/>
            <a:r>
              <a:rPr lang="en-US"/>
              <a:t>Edit Master text styles</a:t>
            </a:r>
          </a:p>
        </p:txBody>
      </p:sp>
      <p:sp>
        <p:nvSpPr>
          <p:cNvPr id="8" name="Picture Placeholder 5">
            <a:extLst>
              <a:ext uri="{FF2B5EF4-FFF2-40B4-BE49-F238E27FC236}">
                <a16:creationId xmlns:a16="http://schemas.microsoft.com/office/drawing/2014/main" xmlns="" id="{43F1C3C8-9FE5-4368-AD01-A0FC8935988F}"/>
              </a:ext>
            </a:extLst>
          </p:cNvPr>
          <p:cNvSpPr>
            <a:spLocks noGrp="1"/>
          </p:cNvSpPr>
          <p:nvPr>
            <p:ph type="pic" sz="quarter" idx="10"/>
          </p:nvPr>
        </p:nvSpPr>
        <p:spPr>
          <a:xfrm>
            <a:off x="0" y="361950"/>
            <a:ext cx="2698124" cy="4422775"/>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279847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and 2 Imag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990856-0239-4AE7-8405-4AEBFF3F9962}"/>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5172" y="948248"/>
            <a:ext cx="4413541" cy="661612"/>
          </a:xfrm>
        </p:spPr>
        <p:txBody>
          <a:bodyPr/>
          <a:lstStyle/>
          <a:p>
            <a:r>
              <a:rPr lang="en-US"/>
              <a:t>Click to edit Master title style</a:t>
            </a:r>
            <a:endParaRPr lang="en-US" dirty="0"/>
          </a:p>
        </p:txBody>
      </p:sp>
      <p:sp>
        <p:nvSpPr>
          <p:cNvPr id="3" name="Content Placeholder 2"/>
          <p:cNvSpPr>
            <a:spLocks noGrp="1"/>
          </p:cNvSpPr>
          <p:nvPr>
            <p:ph idx="1"/>
          </p:nvPr>
        </p:nvSpPr>
        <p:spPr>
          <a:xfrm>
            <a:off x="3065172" y="1609859"/>
            <a:ext cx="5572642" cy="3055012"/>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6" name="Picture Placeholder 5"/>
          <p:cNvSpPr>
            <a:spLocks noGrp="1"/>
          </p:cNvSpPr>
          <p:nvPr>
            <p:ph type="pic" sz="quarter" idx="10"/>
          </p:nvPr>
        </p:nvSpPr>
        <p:spPr>
          <a:xfrm>
            <a:off x="0" y="361951"/>
            <a:ext cx="2698124" cy="2209800"/>
          </a:xfrm>
          <a:solidFill>
            <a:schemeClr val="accent4"/>
          </a:solidFill>
        </p:spPr>
        <p:txBody>
          <a:bodyPr/>
          <a:lstStyle/>
          <a:p>
            <a:r>
              <a:rPr lang="en-US"/>
              <a:t>Click icon to add picture</a:t>
            </a:r>
          </a:p>
        </p:txBody>
      </p:sp>
      <p:sp>
        <p:nvSpPr>
          <p:cNvPr id="7" name="Picture Placeholder 5">
            <a:extLst>
              <a:ext uri="{FF2B5EF4-FFF2-40B4-BE49-F238E27FC236}">
                <a16:creationId xmlns:a16="http://schemas.microsoft.com/office/drawing/2014/main" xmlns="" id="{FAB3EC8B-212A-4A35-82DE-B9D38537686A}"/>
              </a:ext>
            </a:extLst>
          </p:cNvPr>
          <p:cNvSpPr>
            <a:spLocks noGrp="1"/>
          </p:cNvSpPr>
          <p:nvPr>
            <p:ph type="pic" sz="quarter" idx="11"/>
          </p:nvPr>
        </p:nvSpPr>
        <p:spPr>
          <a:xfrm>
            <a:off x="0" y="2571749"/>
            <a:ext cx="2698124" cy="2209800"/>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253324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and 2 Images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FDB27A5-5F5A-40E7-A374-5453F2B6271F}"/>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5172" y="948248"/>
            <a:ext cx="4413541" cy="664602"/>
          </a:xfrm>
        </p:spPr>
        <p:txBody>
          <a:bodyPr/>
          <a:lstStyle/>
          <a:p>
            <a:r>
              <a:rPr lang="en-US"/>
              <a:t>Click to edit Master title style</a:t>
            </a:r>
            <a:endParaRPr lang="en-US" dirty="0"/>
          </a:p>
        </p:txBody>
      </p:sp>
      <p:sp>
        <p:nvSpPr>
          <p:cNvPr id="3" name="Content Placeholder 2"/>
          <p:cNvSpPr>
            <a:spLocks noGrp="1"/>
          </p:cNvSpPr>
          <p:nvPr>
            <p:ph idx="1"/>
          </p:nvPr>
        </p:nvSpPr>
        <p:spPr>
          <a:xfrm>
            <a:off x="3065172" y="2435840"/>
            <a:ext cx="5572642" cy="2213887"/>
          </a:xfrm>
        </p:spPr>
        <p:txBody>
          <a:bodyPr numCol="2" spcCol="180000"/>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7" name="Content Placeholder 2">
            <a:extLst>
              <a:ext uri="{FF2B5EF4-FFF2-40B4-BE49-F238E27FC236}">
                <a16:creationId xmlns:a16="http://schemas.microsoft.com/office/drawing/2014/main" xmlns="" id="{6156AE52-D80D-4ADC-B2FE-7090E4D04925}"/>
              </a:ext>
            </a:extLst>
          </p:cNvPr>
          <p:cNvSpPr>
            <a:spLocks noGrp="1"/>
          </p:cNvSpPr>
          <p:nvPr>
            <p:ph idx="11"/>
          </p:nvPr>
        </p:nvSpPr>
        <p:spPr>
          <a:xfrm>
            <a:off x="3065172" y="1612849"/>
            <a:ext cx="5572642" cy="822989"/>
          </a:xfrm>
        </p:spPr>
        <p:txBody>
          <a:bodyPr/>
          <a:lstStyle>
            <a:lvl1pPr>
              <a:defRPr>
                <a:latin typeface="+mn-lt"/>
              </a:defRPr>
            </a:lvl1pPr>
          </a:lstStyle>
          <a:p>
            <a:pPr lvl="0"/>
            <a:r>
              <a:rPr lang="en-US"/>
              <a:t>Edit Master text styles</a:t>
            </a:r>
          </a:p>
        </p:txBody>
      </p:sp>
      <p:sp>
        <p:nvSpPr>
          <p:cNvPr id="11" name="Picture Placeholder 5">
            <a:extLst>
              <a:ext uri="{FF2B5EF4-FFF2-40B4-BE49-F238E27FC236}">
                <a16:creationId xmlns:a16="http://schemas.microsoft.com/office/drawing/2014/main" xmlns="" id="{0FF3D580-D3C9-4AD8-9A46-0C20F0E565F6}"/>
              </a:ext>
            </a:extLst>
          </p:cNvPr>
          <p:cNvSpPr>
            <a:spLocks noGrp="1"/>
          </p:cNvSpPr>
          <p:nvPr>
            <p:ph type="pic" sz="quarter" idx="10"/>
          </p:nvPr>
        </p:nvSpPr>
        <p:spPr>
          <a:xfrm>
            <a:off x="0" y="361951"/>
            <a:ext cx="2698124" cy="2209800"/>
          </a:xfrm>
          <a:solidFill>
            <a:schemeClr val="accent4"/>
          </a:solidFill>
        </p:spPr>
        <p:txBody>
          <a:bodyPr/>
          <a:lstStyle/>
          <a:p>
            <a:r>
              <a:rPr lang="en-US"/>
              <a:t>Click icon to add picture</a:t>
            </a:r>
          </a:p>
        </p:txBody>
      </p:sp>
      <p:sp>
        <p:nvSpPr>
          <p:cNvPr id="12" name="Picture Placeholder 5">
            <a:extLst>
              <a:ext uri="{FF2B5EF4-FFF2-40B4-BE49-F238E27FC236}">
                <a16:creationId xmlns:a16="http://schemas.microsoft.com/office/drawing/2014/main" xmlns="" id="{DD42E5C7-01D9-4B58-A5F6-F8E8B565478A}"/>
              </a:ext>
            </a:extLst>
          </p:cNvPr>
          <p:cNvSpPr>
            <a:spLocks noGrp="1"/>
          </p:cNvSpPr>
          <p:nvPr>
            <p:ph type="pic" sz="quarter" idx="12"/>
          </p:nvPr>
        </p:nvSpPr>
        <p:spPr>
          <a:xfrm>
            <a:off x="0" y="2571749"/>
            <a:ext cx="2698124" cy="2209800"/>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16702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and 2 Images (3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F25B55A-E6B8-4CC9-AD44-CD295348D2E5}"/>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5172" y="948248"/>
            <a:ext cx="4413541" cy="664602"/>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3065172" y="2435840"/>
            <a:ext cx="5572642" cy="2213887"/>
          </a:xfrm>
        </p:spPr>
        <p:txBody>
          <a:bodyPr numCol="3" spcCol="180000"/>
          <a:lstStyle>
            <a:lvl1pPr>
              <a:defRPr>
                <a:latin typeface="+mn-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7" name="Content Placeholder 2">
            <a:extLst>
              <a:ext uri="{FF2B5EF4-FFF2-40B4-BE49-F238E27FC236}">
                <a16:creationId xmlns:a16="http://schemas.microsoft.com/office/drawing/2014/main" xmlns="" id="{6156AE52-D80D-4ADC-B2FE-7090E4D04925}"/>
              </a:ext>
            </a:extLst>
          </p:cNvPr>
          <p:cNvSpPr>
            <a:spLocks noGrp="1"/>
          </p:cNvSpPr>
          <p:nvPr>
            <p:ph idx="11"/>
          </p:nvPr>
        </p:nvSpPr>
        <p:spPr>
          <a:xfrm>
            <a:off x="3065172" y="1612849"/>
            <a:ext cx="5572642" cy="822989"/>
          </a:xfrm>
        </p:spPr>
        <p:txBody>
          <a:bodyPr/>
          <a:lstStyle>
            <a:lvl1pPr>
              <a:defRPr>
                <a:latin typeface="+mn-lt"/>
              </a:defRPr>
            </a:lvl1pPr>
          </a:lstStyle>
          <a:p>
            <a:pPr lvl="0"/>
            <a:r>
              <a:rPr lang="en-US"/>
              <a:t>Edit Master text styles</a:t>
            </a:r>
          </a:p>
        </p:txBody>
      </p:sp>
      <p:sp>
        <p:nvSpPr>
          <p:cNvPr id="11" name="Picture Placeholder 5">
            <a:extLst>
              <a:ext uri="{FF2B5EF4-FFF2-40B4-BE49-F238E27FC236}">
                <a16:creationId xmlns:a16="http://schemas.microsoft.com/office/drawing/2014/main" xmlns="" id="{555ECB07-FA8B-492C-B0CE-16AE899FED43}"/>
              </a:ext>
            </a:extLst>
          </p:cNvPr>
          <p:cNvSpPr>
            <a:spLocks noGrp="1"/>
          </p:cNvSpPr>
          <p:nvPr>
            <p:ph type="pic" sz="quarter" idx="10"/>
          </p:nvPr>
        </p:nvSpPr>
        <p:spPr>
          <a:xfrm>
            <a:off x="0" y="361951"/>
            <a:ext cx="2698124" cy="2209800"/>
          </a:xfrm>
          <a:solidFill>
            <a:schemeClr val="accent4"/>
          </a:solidFill>
        </p:spPr>
        <p:txBody>
          <a:bodyPr/>
          <a:lstStyle/>
          <a:p>
            <a:r>
              <a:rPr lang="en-US"/>
              <a:t>Click icon to add picture</a:t>
            </a:r>
          </a:p>
        </p:txBody>
      </p:sp>
      <p:sp>
        <p:nvSpPr>
          <p:cNvPr id="12" name="Picture Placeholder 5">
            <a:extLst>
              <a:ext uri="{FF2B5EF4-FFF2-40B4-BE49-F238E27FC236}">
                <a16:creationId xmlns:a16="http://schemas.microsoft.com/office/drawing/2014/main" xmlns="" id="{510878C8-9EC3-4944-B0D2-CF38A6E90783}"/>
              </a:ext>
            </a:extLst>
          </p:cNvPr>
          <p:cNvSpPr>
            <a:spLocks noGrp="1"/>
          </p:cNvSpPr>
          <p:nvPr>
            <p:ph type="pic" sz="quarter" idx="12"/>
          </p:nvPr>
        </p:nvSpPr>
        <p:spPr>
          <a:xfrm>
            <a:off x="0" y="2571749"/>
            <a:ext cx="2698124" cy="2209800"/>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287914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3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D1A0F55-8A13-4AAA-8CAE-7DD5C02EFC5C}"/>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09333" y="948248"/>
            <a:ext cx="4769381" cy="661612"/>
          </a:xfrm>
        </p:spPr>
        <p:txBody>
          <a:bodyPr/>
          <a:lstStyle/>
          <a:p>
            <a:r>
              <a:rPr lang="en-US"/>
              <a:t>Click to edit Master title style</a:t>
            </a:r>
            <a:endParaRPr lang="en-US" dirty="0"/>
          </a:p>
        </p:txBody>
      </p:sp>
      <p:sp>
        <p:nvSpPr>
          <p:cNvPr id="3" name="Content Placeholder 2"/>
          <p:cNvSpPr>
            <a:spLocks noGrp="1"/>
          </p:cNvSpPr>
          <p:nvPr>
            <p:ph idx="1"/>
          </p:nvPr>
        </p:nvSpPr>
        <p:spPr>
          <a:xfrm>
            <a:off x="2709333" y="1609859"/>
            <a:ext cx="5928481" cy="3055012"/>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6" name="Picture Placeholder 5"/>
          <p:cNvSpPr>
            <a:spLocks noGrp="1"/>
          </p:cNvSpPr>
          <p:nvPr>
            <p:ph type="pic" sz="quarter" idx="10"/>
          </p:nvPr>
        </p:nvSpPr>
        <p:spPr>
          <a:xfrm>
            <a:off x="1" y="361950"/>
            <a:ext cx="2167466" cy="1476000"/>
          </a:xfrm>
          <a:solidFill>
            <a:schemeClr val="accent4"/>
          </a:solidFill>
        </p:spPr>
        <p:txBody>
          <a:bodyPr/>
          <a:lstStyle/>
          <a:p>
            <a:r>
              <a:rPr lang="en-US"/>
              <a:t>Click icon to add picture</a:t>
            </a:r>
          </a:p>
        </p:txBody>
      </p:sp>
      <p:sp>
        <p:nvSpPr>
          <p:cNvPr id="14" name="Picture Placeholder 5">
            <a:extLst>
              <a:ext uri="{FF2B5EF4-FFF2-40B4-BE49-F238E27FC236}">
                <a16:creationId xmlns:a16="http://schemas.microsoft.com/office/drawing/2014/main" xmlns="" id="{EC29539A-43E9-4CFD-9C04-07FE566D9AE6}"/>
              </a:ext>
            </a:extLst>
          </p:cNvPr>
          <p:cNvSpPr>
            <a:spLocks noGrp="1"/>
          </p:cNvSpPr>
          <p:nvPr>
            <p:ph type="pic" sz="quarter" idx="11"/>
          </p:nvPr>
        </p:nvSpPr>
        <p:spPr>
          <a:xfrm>
            <a:off x="-1" y="1836280"/>
            <a:ext cx="2167466" cy="1476000"/>
          </a:xfrm>
          <a:solidFill>
            <a:schemeClr val="accent4"/>
          </a:solidFill>
        </p:spPr>
        <p:txBody>
          <a:bodyPr/>
          <a:lstStyle/>
          <a:p>
            <a:r>
              <a:rPr lang="en-US"/>
              <a:t>Click icon to add picture</a:t>
            </a:r>
          </a:p>
        </p:txBody>
      </p:sp>
      <p:sp>
        <p:nvSpPr>
          <p:cNvPr id="15" name="Picture Placeholder 5">
            <a:extLst>
              <a:ext uri="{FF2B5EF4-FFF2-40B4-BE49-F238E27FC236}">
                <a16:creationId xmlns:a16="http://schemas.microsoft.com/office/drawing/2014/main" xmlns="" id="{087E5642-0D70-4342-8DF7-F6088466747F}"/>
              </a:ext>
            </a:extLst>
          </p:cNvPr>
          <p:cNvSpPr>
            <a:spLocks noGrp="1"/>
          </p:cNvSpPr>
          <p:nvPr>
            <p:ph type="pic" sz="quarter" idx="12"/>
          </p:nvPr>
        </p:nvSpPr>
        <p:spPr>
          <a:xfrm>
            <a:off x="-1" y="3310611"/>
            <a:ext cx="2167466" cy="1476000"/>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138775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Offse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2696352-1478-4E97-9C32-686069C9326D}"/>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65171" y="955356"/>
            <a:ext cx="4413541" cy="3694372"/>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Tree>
    <p:extLst>
      <p:ext uri="{BB962C8B-B14F-4D97-AF65-F5344CB8AC3E}">
        <p14:creationId xmlns:p14="http://schemas.microsoft.com/office/powerpoint/2010/main" val="5007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Offset Right (2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A29B755-8BC1-4FD0-8F0E-370527F976E7}"/>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3065172" y="1767328"/>
            <a:ext cx="4413541" cy="2866144"/>
          </a:xfrm>
        </p:spPr>
        <p:txBody>
          <a:bodyPr numCol="2" spcCol="180000"/>
          <a:lstStyle>
            <a:lvl1pPr>
              <a:defRPr>
                <a:latin typeface="+mn-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7" name="Content Placeholder 2">
            <a:extLst>
              <a:ext uri="{FF2B5EF4-FFF2-40B4-BE49-F238E27FC236}">
                <a16:creationId xmlns:a16="http://schemas.microsoft.com/office/drawing/2014/main" xmlns="" id="{6156AE52-D80D-4ADC-B2FE-7090E4D04925}"/>
              </a:ext>
            </a:extLst>
          </p:cNvPr>
          <p:cNvSpPr>
            <a:spLocks noGrp="1"/>
          </p:cNvSpPr>
          <p:nvPr>
            <p:ph idx="11"/>
          </p:nvPr>
        </p:nvSpPr>
        <p:spPr>
          <a:xfrm>
            <a:off x="3065172" y="950174"/>
            <a:ext cx="4413541" cy="809470"/>
          </a:xfrm>
        </p:spPr>
        <p:txBody>
          <a:bodyPr/>
          <a:lstStyle>
            <a:lvl1pPr>
              <a:defRPr>
                <a:latin typeface="+mn-lt"/>
              </a:defRPr>
            </a:lvl1pPr>
          </a:lstStyle>
          <a:p>
            <a:pPr lvl="0"/>
            <a:r>
              <a:rPr lang="en-US"/>
              <a:t>Edit Master text styles</a:t>
            </a:r>
          </a:p>
        </p:txBody>
      </p:sp>
    </p:spTree>
    <p:extLst>
      <p:ext uri="{BB962C8B-B14F-4D97-AF65-F5344CB8AC3E}">
        <p14:creationId xmlns:p14="http://schemas.microsoft.com/office/powerpoint/2010/main" val="16123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FB0F750-5A50-464B-80A2-86ED8DE9DEB8}"/>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2069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06ACFF0-0F45-47AE-9297-4A427FDDDCB3}"/>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Tree>
    <p:extLst>
      <p:ext uri="{BB962C8B-B14F-4D97-AF65-F5344CB8AC3E}">
        <p14:creationId xmlns:p14="http://schemas.microsoft.com/office/powerpoint/2010/main" val="266525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0572B-1820-438F-B16C-1EDAC355384F}"/>
              </a:ext>
            </a:extLst>
          </p:cNvPr>
          <p:cNvSpPr>
            <a:spLocks noGrp="1"/>
          </p:cNvSpPr>
          <p:nvPr>
            <p:ph type="title"/>
          </p:nvPr>
        </p:nvSpPr>
        <p:spPr>
          <a:xfrm>
            <a:off x="3065929" y="1"/>
            <a:ext cx="5712946" cy="2571750"/>
          </a:xfrm>
        </p:spPr>
        <p:txBody>
          <a:bodyPr anchor="b" anchorCtr="0"/>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BBA3B48-1280-4AC2-AEB0-19F3AAB46B8F}"/>
              </a:ext>
            </a:extLst>
          </p:cNvPr>
          <p:cNvSpPr>
            <a:spLocks noGrp="1"/>
          </p:cNvSpPr>
          <p:nvPr>
            <p:ph idx="11"/>
          </p:nvPr>
        </p:nvSpPr>
        <p:spPr>
          <a:xfrm>
            <a:off x="3065171" y="2571751"/>
            <a:ext cx="5713703" cy="2212974"/>
          </a:xfrm>
        </p:spPr>
        <p:txBody>
          <a:bodyPr/>
          <a:lstStyle>
            <a:lvl1pPr>
              <a:defRPr>
                <a:solidFill>
                  <a:schemeClr val="bg1"/>
                </a:solidFill>
                <a:latin typeface="Trueno Round"/>
              </a:defRPr>
            </a:lvl1pPr>
          </a:lstStyle>
          <a:p>
            <a:pPr lvl="0"/>
            <a:r>
              <a:rPr lang="en-US"/>
              <a:t>Edit Master text styles</a:t>
            </a:r>
          </a:p>
        </p:txBody>
      </p:sp>
      <p:sp>
        <p:nvSpPr>
          <p:cNvPr id="4" name="Oval 3">
            <a:extLst>
              <a:ext uri="{FF2B5EF4-FFF2-40B4-BE49-F238E27FC236}">
                <a16:creationId xmlns:a16="http://schemas.microsoft.com/office/drawing/2014/main" xmlns="" id="{61F0B7FE-53FB-4743-9339-6D990F79BB22}"/>
              </a:ext>
            </a:extLst>
          </p:cNvPr>
          <p:cNvSpPr/>
          <p:nvPr userDrawn="1"/>
        </p:nvSpPr>
        <p:spPr>
          <a:xfrm>
            <a:off x="-1218875" y="987750"/>
            <a:ext cx="3168000" cy="316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61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361950"/>
            <a:ext cx="8778875" cy="4422775"/>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141856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LOCKED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500"/>
            <a:ext cx="9144000" cy="4608500"/>
          </a:xfrm>
          <a:prstGeom prst="rect">
            <a:avLst/>
          </a:prstGeom>
        </p:spPr>
      </p:pic>
      <p:pic>
        <p:nvPicPr>
          <p:cNvPr id="7" name="Picture 6">
            <a:extLst>
              <a:ext uri="{FF2B5EF4-FFF2-40B4-BE49-F238E27FC236}">
                <a16:creationId xmlns:a16="http://schemas.microsoft.com/office/drawing/2014/main" xmlns="" id="{C3206FC0-9F64-4EEA-9A04-B39F2B4874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342211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3" name="Picture 2">
            <a:extLst>
              <a:ext uri="{FF2B5EF4-FFF2-40B4-BE49-F238E27FC236}">
                <a16:creationId xmlns:a16="http://schemas.microsoft.com/office/drawing/2014/main" xmlns="" id="{CAA99BD8-30DA-4D76-81C4-2F0CB88F1C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31856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3" name="Picture 2">
            <a:extLst>
              <a:ext uri="{FF2B5EF4-FFF2-40B4-BE49-F238E27FC236}">
                <a16:creationId xmlns:a16="http://schemas.microsoft.com/office/drawing/2014/main" xmlns="" id="{A86652B1-04CF-4E50-A5B9-54C18AC2C9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39807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3" name="Picture 2">
            <a:extLst>
              <a:ext uri="{FF2B5EF4-FFF2-40B4-BE49-F238E27FC236}">
                <a16:creationId xmlns:a16="http://schemas.microsoft.com/office/drawing/2014/main" xmlns="" id="{73F4368E-EA9B-4374-8933-78F0ECAB65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114309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3" name="Picture 2">
            <a:extLst>
              <a:ext uri="{FF2B5EF4-FFF2-40B4-BE49-F238E27FC236}">
                <a16:creationId xmlns:a16="http://schemas.microsoft.com/office/drawing/2014/main" xmlns="" id="{B58B5A7C-8D89-4ABB-8172-18280E11F4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351857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2" name="Picture 1">
            <a:extLst>
              <a:ext uri="{FF2B5EF4-FFF2-40B4-BE49-F238E27FC236}">
                <a16:creationId xmlns:a16="http://schemas.microsoft.com/office/drawing/2014/main" xmlns="" id="{42EA1640-C324-42A7-801B-2334F0E127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32206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7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5492" cy="4422775"/>
          </a:xfrm>
          <a:prstGeom prst="rect">
            <a:avLst/>
          </a:prstGeom>
        </p:spPr>
      </p:pic>
      <p:pic>
        <p:nvPicPr>
          <p:cNvPr id="2" name="Picture 1">
            <a:extLst>
              <a:ext uri="{FF2B5EF4-FFF2-40B4-BE49-F238E27FC236}">
                <a16:creationId xmlns:a16="http://schemas.microsoft.com/office/drawing/2014/main" xmlns="" id="{8D5C5DA3-DF46-4769-B2DC-8E0A1C53C6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150669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8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2" name="Picture 1">
            <a:extLst>
              <a:ext uri="{FF2B5EF4-FFF2-40B4-BE49-F238E27FC236}">
                <a16:creationId xmlns:a16="http://schemas.microsoft.com/office/drawing/2014/main" xmlns="" id="{4BF92C38-54E0-46E5-B42B-D0BBA11BA7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330771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2" name="Picture 1">
            <a:extLst>
              <a:ext uri="{FF2B5EF4-FFF2-40B4-BE49-F238E27FC236}">
                <a16:creationId xmlns:a16="http://schemas.microsoft.com/office/drawing/2014/main" xmlns="" id="{82CD5C6B-D433-46C3-9E1F-9E8B78271B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47766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5492" cy="4422775"/>
          </a:xfrm>
          <a:prstGeom prst="rect">
            <a:avLst/>
          </a:prstGeom>
        </p:spPr>
      </p:pic>
      <p:pic>
        <p:nvPicPr>
          <p:cNvPr id="2" name="Picture 1">
            <a:extLst>
              <a:ext uri="{FF2B5EF4-FFF2-40B4-BE49-F238E27FC236}">
                <a16:creationId xmlns:a16="http://schemas.microsoft.com/office/drawing/2014/main" xmlns="" id="{BB40DE1E-400A-47D4-9EBD-2C728791FA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276630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3793C99-1FBC-4922-8484-30105FFC4E9A}"/>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Tree>
    <p:extLst>
      <p:ext uri="{BB962C8B-B14F-4D97-AF65-F5344CB8AC3E}">
        <p14:creationId xmlns:p14="http://schemas.microsoft.com/office/powerpoint/2010/main" val="26099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1_LOCKED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2" name="Picture 1">
            <a:extLst>
              <a:ext uri="{FF2B5EF4-FFF2-40B4-BE49-F238E27FC236}">
                <a16:creationId xmlns:a16="http://schemas.microsoft.com/office/drawing/2014/main" xmlns="" id="{6EBF274A-5DF8-41B4-A649-072739E1D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317452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2_LOCKED TITLE">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xmlns="" id="{32A07032-1C5C-48A6-BA0C-DD6C1F997D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361950"/>
            <a:ext cx="8778875" cy="4422775"/>
          </a:xfrm>
          <a:prstGeom prst="rect">
            <a:avLst/>
          </a:prstGeom>
        </p:spPr>
      </p:pic>
      <p:pic>
        <p:nvPicPr>
          <p:cNvPr id="2" name="Picture 1">
            <a:extLst>
              <a:ext uri="{FF2B5EF4-FFF2-40B4-BE49-F238E27FC236}">
                <a16:creationId xmlns:a16="http://schemas.microsoft.com/office/drawing/2014/main" xmlns="" id="{2FB5E3D4-6947-4E9F-BB01-78FBDC3BE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14667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LOCKED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2" name="Picture 1">
            <a:extLst>
              <a:ext uri="{FF2B5EF4-FFF2-40B4-BE49-F238E27FC236}">
                <a16:creationId xmlns:a16="http://schemas.microsoft.com/office/drawing/2014/main" xmlns="" id="{60784548-13B4-4F0A-AE85-83D173F8AE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299650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LOCKED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8875" cy="4424480"/>
          </a:xfrm>
          <a:prstGeom prst="rect">
            <a:avLst/>
          </a:prstGeom>
        </p:spPr>
      </p:pic>
      <p:pic>
        <p:nvPicPr>
          <p:cNvPr id="2" name="Picture 1">
            <a:extLst>
              <a:ext uri="{FF2B5EF4-FFF2-40B4-BE49-F238E27FC236}">
                <a16:creationId xmlns:a16="http://schemas.microsoft.com/office/drawing/2014/main" xmlns="" id="{B701A9A0-41D9-476F-94D2-C2F7ED7F63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421879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3_LOCKED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5492" cy="4422775"/>
          </a:xfrm>
          <a:prstGeom prst="rect">
            <a:avLst/>
          </a:prstGeom>
        </p:spPr>
      </p:pic>
      <p:pic>
        <p:nvPicPr>
          <p:cNvPr id="2" name="Picture 1">
            <a:extLst>
              <a:ext uri="{FF2B5EF4-FFF2-40B4-BE49-F238E27FC236}">
                <a16:creationId xmlns:a16="http://schemas.microsoft.com/office/drawing/2014/main" xmlns="" id="{9F466864-3EAD-486B-9579-AF68493C36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155029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LOCKED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950"/>
            <a:ext cx="8775492" cy="4422775"/>
          </a:xfrm>
          <a:prstGeom prst="rect">
            <a:avLst/>
          </a:prstGeom>
        </p:spPr>
      </p:pic>
      <p:pic>
        <p:nvPicPr>
          <p:cNvPr id="2" name="Picture 1">
            <a:extLst>
              <a:ext uri="{FF2B5EF4-FFF2-40B4-BE49-F238E27FC236}">
                <a16:creationId xmlns:a16="http://schemas.microsoft.com/office/drawing/2014/main" xmlns="" id="{08E32E00-B9B8-4E07-83C3-953143C9CA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136132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General Layout - How to u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97FBFC2-6231-4D8B-B01E-EB2DE0E7E1E4}"/>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2" name="TextBox 1">
            <a:extLst>
              <a:ext uri="{FF2B5EF4-FFF2-40B4-BE49-F238E27FC236}">
                <a16:creationId xmlns:a16="http://schemas.microsoft.com/office/drawing/2014/main" xmlns="" id="{CA5999DF-25C6-4ACA-9FF8-05B166D4ACAD}"/>
              </a:ext>
            </a:extLst>
          </p:cNvPr>
          <p:cNvSpPr txBox="1"/>
          <p:nvPr userDrawn="1"/>
        </p:nvSpPr>
        <p:spPr>
          <a:xfrm>
            <a:off x="533767" y="896085"/>
            <a:ext cx="6921500" cy="461665"/>
          </a:xfrm>
          <a:prstGeom prst="rect">
            <a:avLst/>
          </a:prstGeom>
          <a:noFill/>
        </p:spPr>
        <p:txBody>
          <a:bodyPr wrap="square" lIns="0" tIns="0" rIns="0" bIns="0" rtlCol="0">
            <a:noAutofit/>
          </a:bodyPr>
          <a:lstStyle/>
          <a:p>
            <a:r>
              <a:rPr kumimoji="0" lang="en-US" sz="3000" b="1" i="0" u="none" strike="noStrike" kern="1200" cap="none" spc="0" normalizeH="0" baseline="0" noProof="0" dirty="0">
                <a:ln>
                  <a:noFill/>
                </a:ln>
                <a:solidFill>
                  <a:srgbClr val="00828D"/>
                </a:solidFill>
                <a:effectLst/>
                <a:uLnTx/>
                <a:uFillTx/>
                <a:latin typeface="Trueno RoundBd" charset="0"/>
              </a:rPr>
              <a:t>How to use this slide deck</a:t>
            </a:r>
            <a:endParaRPr lang="en-GB" dirty="0"/>
          </a:p>
        </p:txBody>
      </p:sp>
      <p:sp>
        <p:nvSpPr>
          <p:cNvPr id="10" name="TextBox 9">
            <a:extLst>
              <a:ext uri="{FF2B5EF4-FFF2-40B4-BE49-F238E27FC236}">
                <a16:creationId xmlns:a16="http://schemas.microsoft.com/office/drawing/2014/main" xmlns="" id="{D8691A66-8A95-47C0-BA6D-C21BEC3A5959}"/>
              </a:ext>
            </a:extLst>
          </p:cNvPr>
          <p:cNvSpPr txBox="1"/>
          <p:nvPr userDrawn="1"/>
        </p:nvSpPr>
        <p:spPr>
          <a:xfrm>
            <a:off x="557213" y="1654388"/>
            <a:ext cx="6921500" cy="3259867"/>
          </a:xfrm>
          <a:prstGeom prst="rect">
            <a:avLst/>
          </a:prstGeom>
          <a:noFill/>
        </p:spPr>
        <p:txBody>
          <a:bodyPr wrap="square" lIns="0" tIns="0" rIns="0" bIns="0" rtlCol="0">
            <a:noAutofit/>
          </a:bodyPr>
          <a:lstStyle/>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F4E56"/>
                </a:solidFill>
                <a:effectLst/>
                <a:uLnTx/>
                <a:uFillTx/>
                <a:latin typeface="Trueno Round"/>
                <a:ea typeface="+mn-ea"/>
                <a:cs typeface="+mn-cs"/>
              </a:rPr>
              <a:t>We hope you love this deck and find it useful. We made it just for you. Hopefully it’s easy to use, and flexible enough to give you what you need. The beauty of using this template is that all of our presentations will have the same look and feel. </a:t>
            </a: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4F4E56"/>
                </a:solidFill>
                <a:effectLst/>
                <a:uLnTx/>
                <a:uFillTx/>
                <a:latin typeface="Trueno Round"/>
                <a:ea typeface="+mn-ea"/>
                <a:cs typeface="+mn-cs"/>
              </a:rPr>
              <a:t>Here are a few tips for using this template. </a:t>
            </a:r>
          </a:p>
          <a:p>
            <a:pPr marL="177800" marR="0" lvl="2" indent="-169863" algn="l" defTabSz="685800" rtl="0" eaLnBrk="1" fontAlgn="auto" latinLnBrk="0" hangingPunct="1">
              <a:lnSpc>
                <a:spcPct val="100000"/>
              </a:lnSpc>
              <a:spcBef>
                <a:spcPts val="0"/>
              </a:spcBef>
              <a:spcAft>
                <a:spcPts val="0"/>
              </a:spcAft>
              <a:buClr>
                <a:srgbClr val="00828D"/>
              </a:buClr>
              <a:buSzTx/>
              <a:buFontTx/>
              <a:buChar char="●"/>
              <a:tabLst/>
              <a:defRPr/>
            </a:pPr>
            <a:r>
              <a:rPr kumimoji="0" lang="en-GB" sz="1800" b="0" i="0" u="none" strike="noStrike" kern="1200" cap="none" spc="0" normalizeH="0" baseline="0" noProof="0" dirty="0">
                <a:ln>
                  <a:noFill/>
                </a:ln>
                <a:solidFill>
                  <a:srgbClr val="4F4E56"/>
                </a:solidFill>
                <a:effectLst/>
                <a:uLnTx/>
                <a:uFillTx/>
                <a:latin typeface="Trueno Round"/>
                <a:ea typeface="+mn-ea"/>
                <a:cs typeface="+mn-cs"/>
              </a:rPr>
              <a:t>When you’re done, save your presentation as a PDF. It makes the file size smaller, will be more secure and looks better! Bonus.</a:t>
            </a:r>
          </a:p>
          <a:p>
            <a:pPr marL="177800" marR="0" lvl="2" indent="-169863" algn="l" defTabSz="685800" rtl="0" eaLnBrk="1" fontAlgn="auto" latinLnBrk="0" hangingPunct="1">
              <a:lnSpc>
                <a:spcPct val="100000"/>
              </a:lnSpc>
              <a:spcBef>
                <a:spcPts val="0"/>
              </a:spcBef>
              <a:spcAft>
                <a:spcPts val="0"/>
              </a:spcAft>
              <a:buClr>
                <a:srgbClr val="00828D"/>
              </a:buClr>
              <a:buSzTx/>
              <a:buFontTx/>
              <a:buChar char="●"/>
              <a:tabLst/>
              <a:defRPr/>
            </a:pPr>
            <a:r>
              <a:rPr kumimoji="0" lang="en-GB" sz="1800" b="0" i="0" u="none" strike="noStrike" kern="1200" cap="none" spc="0" normalizeH="0" baseline="0" noProof="0" dirty="0">
                <a:ln>
                  <a:noFill/>
                </a:ln>
                <a:solidFill>
                  <a:srgbClr val="4F4E56"/>
                </a:solidFill>
                <a:effectLst/>
                <a:uLnTx/>
                <a:uFillTx/>
                <a:latin typeface="Trueno Round"/>
                <a:ea typeface="+mn-ea"/>
                <a:cs typeface="+mn-cs"/>
              </a:rPr>
              <a:t>The less text you use, the more impactful your slides will be.</a:t>
            </a:r>
          </a:p>
          <a:p>
            <a:pPr marL="177800" marR="0" lvl="2" indent="-169863" algn="l" defTabSz="685800" rtl="0" eaLnBrk="1" fontAlgn="auto" latinLnBrk="0" hangingPunct="1">
              <a:lnSpc>
                <a:spcPct val="100000"/>
              </a:lnSpc>
              <a:spcBef>
                <a:spcPts val="0"/>
              </a:spcBef>
              <a:spcAft>
                <a:spcPts val="0"/>
              </a:spcAft>
              <a:buClr>
                <a:srgbClr val="00828D"/>
              </a:buClr>
              <a:buSzTx/>
              <a:buFontTx/>
              <a:buChar char="●"/>
              <a:tabLst/>
              <a:defRPr/>
            </a:pPr>
            <a:r>
              <a:rPr kumimoji="0" lang="en-GB" sz="1800" b="0" i="0" u="none" strike="noStrike" kern="1200" cap="none" spc="0" normalizeH="0" baseline="0" noProof="0" dirty="0">
                <a:ln>
                  <a:noFill/>
                </a:ln>
                <a:solidFill>
                  <a:srgbClr val="4F4E56"/>
                </a:solidFill>
                <a:effectLst/>
                <a:uLnTx/>
                <a:uFillTx/>
                <a:latin typeface="Trueno Round"/>
                <a:ea typeface="+mn-ea"/>
                <a:cs typeface="+mn-cs"/>
              </a:rPr>
              <a:t>Keep in the slide options you need, and get rid of the bits you don’t.</a:t>
            </a:r>
          </a:p>
          <a:p>
            <a:pPr marL="177800" marR="0" lvl="2" indent="-169863" algn="l" defTabSz="685800" rtl="0" eaLnBrk="1" fontAlgn="auto" latinLnBrk="0" hangingPunct="1">
              <a:lnSpc>
                <a:spcPct val="100000"/>
              </a:lnSpc>
              <a:spcBef>
                <a:spcPts val="0"/>
              </a:spcBef>
              <a:spcAft>
                <a:spcPts val="0"/>
              </a:spcAft>
              <a:buClr>
                <a:srgbClr val="00828D"/>
              </a:buClr>
              <a:buSzTx/>
              <a:buFontTx/>
              <a:buChar char="●"/>
              <a:tabLst/>
              <a:defRPr/>
            </a:pPr>
            <a:r>
              <a:rPr kumimoji="0" lang="en-GB" sz="1800" b="0" i="0" u="none" strike="noStrike" kern="1200" cap="none" spc="0" normalizeH="0" baseline="0" noProof="0" dirty="0">
                <a:ln>
                  <a:noFill/>
                </a:ln>
                <a:solidFill>
                  <a:srgbClr val="4F4E56"/>
                </a:solidFill>
                <a:effectLst/>
                <a:uLnTx/>
                <a:uFillTx/>
                <a:latin typeface="Trueno Round"/>
                <a:ea typeface="+mn-ea"/>
                <a:cs typeface="+mn-cs"/>
              </a:rPr>
              <a:t>Don’t move the logo (pretty please)</a:t>
            </a:r>
            <a:endParaRPr kumimoji="0" lang="en-US" sz="1800" b="0" i="0" u="none" strike="noStrike" kern="1200" cap="none" spc="0" normalizeH="0" baseline="0" noProof="0" dirty="0">
              <a:ln>
                <a:noFill/>
              </a:ln>
              <a:solidFill>
                <a:srgbClr val="4F4E56"/>
              </a:solidFill>
              <a:effectLst/>
              <a:uLnTx/>
              <a:uFillTx/>
              <a:latin typeface="Trueno Round"/>
              <a:ea typeface="+mn-ea"/>
              <a:cs typeface="+mn-cs"/>
            </a:endParaRPr>
          </a:p>
          <a:p>
            <a:endParaRPr lang="en-GB" dirty="0"/>
          </a:p>
        </p:txBody>
      </p:sp>
      <p:sp>
        <p:nvSpPr>
          <p:cNvPr id="12" name="Rectangle 11">
            <a:extLst>
              <a:ext uri="{FF2B5EF4-FFF2-40B4-BE49-F238E27FC236}">
                <a16:creationId xmlns:a16="http://schemas.microsoft.com/office/drawing/2014/main" xmlns="" id="{06D2B573-5258-4863-BBF8-2C7D93AE2073}"/>
              </a:ext>
            </a:extLst>
          </p:cNvPr>
          <p:cNvSpPr/>
          <p:nvPr userDrawn="1"/>
        </p:nvSpPr>
        <p:spPr>
          <a:xfrm>
            <a:off x="538742" y="1257091"/>
            <a:ext cx="1797672" cy="307777"/>
          </a:xfrm>
          <a:prstGeom prst="rect">
            <a:avLst/>
          </a:prstGeom>
        </p:spPr>
        <p:txBody>
          <a:bodyPr wrap="none" lIns="0" tIns="0" rIns="0" bIns="0">
            <a:noAutofit/>
          </a:bodyPr>
          <a:lstStyle/>
          <a:p>
            <a:r>
              <a:rPr lang="en-US" sz="2000" dirty="0">
                <a:solidFill>
                  <a:schemeClr val="tx2"/>
                </a:solidFill>
                <a:latin typeface="Trueno Round"/>
              </a:rPr>
              <a:t>(delete this slide)</a:t>
            </a:r>
            <a:endParaRPr lang="en-GB" sz="2000" dirty="0">
              <a:solidFill>
                <a:schemeClr val="tx2"/>
              </a:solidFill>
              <a:latin typeface="Trueno Round"/>
            </a:endParaRPr>
          </a:p>
        </p:txBody>
      </p:sp>
    </p:spTree>
    <p:extLst>
      <p:ext uri="{BB962C8B-B14F-4D97-AF65-F5344CB8AC3E}">
        <p14:creationId xmlns:p14="http://schemas.microsoft.com/office/powerpoint/2010/main" val="37119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General Layout - Title">
    <p:spTree>
      <p:nvGrpSpPr>
        <p:cNvPr id="1" name=""/>
        <p:cNvGrpSpPr/>
        <p:nvPr/>
      </p:nvGrpSpPr>
      <p:grpSpPr>
        <a:xfrm>
          <a:off x="0" y="0"/>
          <a:ext cx="0" cy="0"/>
          <a:chOff x="0" y="0"/>
          <a:chExt cx="0" cy="0"/>
        </a:xfrm>
      </p:grpSpPr>
      <p:pic>
        <p:nvPicPr>
          <p:cNvPr id="10" name="Picture Placeholder 4">
            <a:extLst>
              <a:ext uri="{FF2B5EF4-FFF2-40B4-BE49-F238E27FC236}">
                <a16:creationId xmlns:a16="http://schemas.microsoft.com/office/drawing/2014/main" xmlns="" id="{914E5F55-406F-47CC-B397-B1790B1FE42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361950"/>
            <a:ext cx="8778875" cy="4422775"/>
          </a:xfrm>
          <a:prstGeom prst="rect">
            <a:avLst/>
          </a:prstGeom>
        </p:spPr>
      </p:pic>
      <p:sp>
        <p:nvSpPr>
          <p:cNvPr id="11" name="Oval 10">
            <a:extLst>
              <a:ext uri="{FF2B5EF4-FFF2-40B4-BE49-F238E27FC236}">
                <a16:creationId xmlns:a16="http://schemas.microsoft.com/office/drawing/2014/main" xmlns="" id="{4297E553-2D3E-4564-9B09-4FBA940B1F1B}"/>
              </a:ext>
            </a:extLst>
          </p:cNvPr>
          <p:cNvSpPr/>
          <p:nvPr userDrawn="1"/>
        </p:nvSpPr>
        <p:spPr>
          <a:xfrm>
            <a:off x="4572000" y="3057979"/>
            <a:ext cx="3812722" cy="38127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1836000" rtlCol="0" anchor="ctr" anchorCtr="0"/>
          <a:lstStyle/>
          <a:p>
            <a:pPr>
              <a:lnSpc>
                <a:spcPts val="3200"/>
              </a:lnSpc>
            </a:pPr>
            <a:r>
              <a:rPr lang="en-US" sz="3200" b="1" dirty="0">
                <a:solidFill>
                  <a:schemeClr val="bg1"/>
                </a:solidFill>
                <a:latin typeface="Trueno RoundBd"/>
              </a:rPr>
              <a:t>About</a:t>
            </a:r>
            <a:br>
              <a:rPr lang="en-US" sz="3200" b="1" dirty="0">
                <a:solidFill>
                  <a:schemeClr val="bg1"/>
                </a:solidFill>
                <a:latin typeface="Trueno RoundBd"/>
              </a:rPr>
            </a:br>
            <a:r>
              <a:rPr lang="en-US" sz="3200" b="1" dirty="0">
                <a:solidFill>
                  <a:schemeClr val="bg1"/>
                </a:solidFill>
                <a:latin typeface="Trueno RoundBd"/>
              </a:rPr>
              <a:t>Home Group</a:t>
            </a:r>
          </a:p>
        </p:txBody>
      </p:sp>
      <p:pic>
        <p:nvPicPr>
          <p:cNvPr id="12" name="Picture 11">
            <a:extLst>
              <a:ext uri="{FF2B5EF4-FFF2-40B4-BE49-F238E27FC236}">
                <a16:creationId xmlns:a16="http://schemas.microsoft.com/office/drawing/2014/main" xmlns="" id="{466397DF-7731-49AC-8262-96F51BF025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6072" y="541565"/>
            <a:ext cx="1335024" cy="1335024"/>
          </a:xfrm>
          <a:prstGeom prst="rect">
            <a:avLst/>
          </a:prstGeom>
        </p:spPr>
      </p:pic>
    </p:spTree>
    <p:extLst>
      <p:ext uri="{BB962C8B-B14F-4D97-AF65-F5344CB8AC3E}">
        <p14:creationId xmlns:p14="http://schemas.microsoft.com/office/powerpoint/2010/main" val="229336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General Layout - Who is Home Grou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97FBFC2-6231-4D8B-B01E-EB2DE0E7E1E4}"/>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7" name="TextBox 6">
            <a:extLst>
              <a:ext uri="{FF2B5EF4-FFF2-40B4-BE49-F238E27FC236}">
                <a16:creationId xmlns:a16="http://schemas.microsoft.com/office/drawing/2014/main" xmlns="" id="{D3E20AA0-1511-4053-9DBA-B1E6F3A094FC}"/>
              </a:ext>
            </a:extLst>
          </p:cNvPr>
          <p:cNvSpPr txBox="1"/>
          <p:nvPr userDrawn="1"/>
        </p:nvSpPr>
        <p:spPr>
          <a:xfrm>
            <a:off x="533767" y="896085"/>
            <a:ext cx="6921500" cy="461665"/>
          </a:xfrm>
          <a:prstGeom prst="rect">
            <a:avLst/>
          </a:prstGeom>
          <a:noFill/>
        </p:spPr>
        <p:txBody>
          <a:bodyPr wrap="square" lIns="0" tIns="0" rIns="0" bIns="0" rtlCol="0">
            <a:noAutofit/>
          </a:bodyPr>
          <a:lstStyle/>
          <a:p>
            <a:r>
              <a:rPr kumimoji="0" lang="en-US" sz="3000" b="1" i="0" u="none" strike="noStrike" kern="1200" cap="none" spc="0" normalizeH="0" baseline="0" noProof="0" dirty="0">
                <a:ln>
                  <a:noFill/>
                </a:ln>
                <a:solidFill>
                  <a:srgbClr val="00828D"/>
                </a:solidFill>
                <a:effectLst/>
                <a:uLnTx/>
                <a:uFillTx/>
                <a:latin typeface="Trueno RoundBd" charset="0"/>
              </a:rPr>
              <a:t>Who is Home Group?</a:t>
            </a:r>
            <a:endParaRPr lang="en-GB" dirty="0"/>
          </a:p>
        </p:txBody>
      </p:sp>
      <p:sp>
        <p:nvSpPr>
          <p:cNvPr id="9" name="TextBox 8">
            <a:extLst>
              <a:ext uri="{FF2B5EF4-FFF2-40B4-BE49-F238E27FC236}">
                <a16:creationId xmlns:a16="http://schemas.microsoft.com/office/drawing/2014/main" xmlns="" id="{C83B62D9-3F4E-4B01-BBDD-471A479FB4FF}"/>
              </a:ext>
            </a:extLst>
          </p:cNvPr>
          <p:cNvSpPr txBox="1"/>
          <p:nvPr userDrawn="1"/>
        </p:nvSpPr>
        <p:spPr>
          <a:xfrm>
            <a:off x="557213" y="1654388"/>
            <a:ext cx="6921500" cy="3130337"/>
          </a:xfrm>
          <a:prstGeom prst="rect">
            <a:avLst/>
          </a:prstGeom>
          <a:noFill/>
        </p:spPr>
        <p:txBody>
          <a:bodyPr wrap="square" lIns="0" tIns="0" rIns="0" bIns="0" numCol="3" spcCol="180000" rtlCol="0">
            <a:noAutofit/>
          </a:bodyPr>
          <a:lstStyle/>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F4E56"/>
                </a:solidFill>
                <a:effectLst/>
                <a:uLnTx/>
                <a:uFillTx/>
                <a:latin typeface="Trueno Round"/>
                <a:ea typeface="+mn-ea"/>
                <a:cs typeface="+mn-cs"/>
              </a:rPr>
              <a:t>Home Group is a housing association with a difference. We’re on a mission to “build homes, independence and aspirations”.</a:t>
            </a: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F4E56"/>
                </a:solidFill>
                <a:effectLst/>
                <a:uLnTx/>
                <a:uFillTx/>
                <a:latin typeface="Trueno Round"/>
                <a:ea typeface="+mn-ea"/>
                <a:cs typeface="+mn-cs"/>
              </a:rPr>
              <a:t>We believe that everyone has the right to a home and each year, we help thousands of people to find the home that’s right for them.</a:t>
            </a: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F4E56"/>
                </a:solidFill>
                <a:effectLst/>
                <a:uLnTx/>
                <a:uFillTx/>
                <a:latin typeface="Trueno Round"/>
                <a:ea typeface="+mn-ea"/>
                <a:cs typeface="+mn-cs"/>
              </a:rPr>
              <a:t>We’re proud of our roots, but what keeps us going is what we’re doing right now – making a difference to people and their communities and shaping the future of housing.</a:t>
            </a:r>
            <a:endParaRPr kumimoji="0" lang="en-US" sz="1200" b="0" i="0" u="none" strike="noStrike" kern="1200" cap="none" spc="0" normalizeH="0" baseline="0" noProof="0" dirty="0">
              <a:ln>
                <a:noFill/>
              </a:ln>
              <a:solidFill>
                <a:srgbClr val="4F4E56"/>
              </a:solidFill>
              <a:effectLst/>
              <a:uLnTx/>
              <a:uFillTx/>
              <a:latin typeface="Trueno Round"/>
              <a:ea typeface="+mn-ea"/>
              <a:cs typeface="+mn-cs"/>
            </a:endParaRP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F4E56"/>
                </a:solidFill>
                <a:effectLst/>
                <a:uLnTx/>
                <a:uFillTx/>
                <a:latin typeface="Trueno Round"/>
                <a:ea typeface="+mn-ea"/>
                <a:cs typeface="+mn-cs"/>
              </a:rPr>
              <a:t>We’re helping people live happily in our homes and creating a new generation of home owners who thought getting on the property ladder was an impossible dream.</a:t>
            </a: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F4E56"/>
                </a:solidFill>
                <a:effectLst/>
                <a:uLnTx/>
                <a:uFillTx/>
                <a:latin typeface="Trueno Round"/>
                <a:ea typeface="+mn-ea"/>
                <a:cs typeface="+mn-cs"/>
              </a:rPr>
              <a:t>We’re also working with NHS partners to provide integrated health, housing and social care that makes a real difference.</a:t>
            </a: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F4E56"/>
              </a:solidFill>
              <a:effectLst/>
              <a:uLnTx/>
              <a:uFillTx/>
              <a:latin typeface="Trueno Round"/>
              <a:ea typeface="+mn-ea"/>
              <a:cs typeface="+mn-cs"/>
            </a:endParaRP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F4E56"/>
              </a:solidFill>
              <a:effectLst/>
              <a:uLnTx/>
              <a:uFillTx/>
              <a:latin typeface="Trueno Round"/>
              <a:ea typeface="+mn-ea"/>
              <a:cs typeface="+mn-cs"/>
            </a:endParaRP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F4E56"/>
              </a:solidFill>
              <a:effectLst/>
              <a:uLnTx/>
              <a:uFillTx/>
              <a:latin typeface="Trueno Round"/>
              <a:ea typeface="+mn-ea"/>
              <a:cs typeface="+mn-cs"/>
            </a:endParaRP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F4E56"/>
              </a:solidFill>
              <a:effectLst/>
              <a:uLnTx/>
              <a:uFillTx/>
              <a:latin typeface="Trueno Round"/>
              <a:ea typeface="+mn-ea"/>
              <a:cs typeface="+mn-cs"/>
            </a:endParaRP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F4E56"/>
                </a:solidFill>
                <a:effectLst/>
                <a:uLnTx/>
                <a:uFillTx/>
                <a:latin typeface="Trueno Round"/>
                <a:ea typeface="+mn-ea"/>
                <a:cs typeface="+mn-cs"/>
              </a:rPr>
              <a:t>We love helping people realise their aspirations, whether they want to increase their independence, own their own home or work for a friendly and ambitious business. It’s something we’ve been doing for more than 80 years now in the North East and across the UK and we’re still proud to be a social enterprise and a charity that is commercial at heart. </a:t>
            </a:r>
            <a:endParaRPr kumimoji="0" lang="en-US" sz="1200" b="0" i="0" u="none" strike="noStrike" kern="1200" cap="none" spc="0" normalizeH="0" baseline="0" noProof="0" dirty="0">
              <a:ln>
                <a:noFill/>
              </a:ln>
              <a:solidFill>
                <a:srgbClr val="4F4E56"/>
              </a:solidFill>
              <a:effectLst/>
              <a:uLnTx/>
              <a:uFillTx/>
              <a:latin typeface="Trueno Round"/>
              <a:ea typeface="+mn-ea"/>
              <a:cs typeface="+mn-cs"/>
            </a:endParaRPr>
          </a:p>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F4E56"/>
              </a:solidFill>
              <a:effectLst/>
              <a:uLnTx/>
              <a:uFillTx/>
              <a:latin typeface="Trueno Round"/>
              <a:ea typeface="+mn-ea"/>
              <a:cs typeface="+mn-cs"/>
            </a:endParaRPr>
          </a:p>
        </p:txBody>
      </p:sp>
    </p:spTree>
    <p:extLst>
      <p:ext uri="{BB962C8B-B14F-4D97-AF65-F5344CB8AC3E}">
        <p14:creationId xmlns:p14="http://schemas.microsoft.com/office/powerpoint/2010/main" val="133900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General Layout - What keeps us bus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97FBFC2-6231-4D8B-B01E-EB2DE0E7E1E4}"/>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2" name="TextBox 1">
            <a:extLst>
              <a:ext uri="{FF2B5EF4-FFF2-40B4-BE49-F238E27FC236}">
                <a16:creationId xmlns:a16="http://schemas.microsoft.com/office/drawing/2014/main" xmlns="" id="{CA5999DF-25C6-4ACA-9FF8-05B166D4ACAD}"/>
              </a:ext>
            </a:extLst>
          </p:cNvPr>
          <p:cNvSpPr txBox="1"/>
          <p:nvPr userDrawn="1"/>
        </p:nvSpPr>
        <p:spPr>
          <a:xfrm>
            <a:off x="2661137" y="896085"/>
            <a:ext cx="4794129" cy="461665"/>
          </a:xfrm>
          <a:prstGeom prst="rect">
            <a:avLst/>
          </a:prstGeom>
          <a:noFill/>
        </p:spPr>
        <p:txBody>
          <a:bodyPr wrap="square" lIns="0" tIns="0" rIns="0" bIns="0" rtlCol="0">
            <a:noAutofit/>
          </a:bodyPr>
          <a:lstStyle/>
          <a:p>
            <a:r>
              <a:rPr kumimoji="0" lang="en-GB" sz="3000" b="1" i="0" u="none" strike="noStrike" kern="1200" cap="none" spc="0" normalizeH="0" baseline="0" noProof="0" dirty="0">
                <a:ln>
                  <a:noFill/>
                </a:ln>
                <a:solidFill>
                  <a:srgbClr val="00828D"/>
                </a:solidFill>
                <a:effectLst/>
                <a:uLnTx/>
                <a:uFillTx/>
                <a:latin typeface="Trueno RoundBd" charset="0"/>
              </a:rPr>
              <a:t>What keeps us busy?</a:t>
            </a:r>
            <a:endParaRPr lang="en-GB" dirty="0"/>
          </a:p>
        </p:txBody>
      </p:sp>
      <p:sp>
        <p:nvSpPr>
          <p:cNvPr id="10" name="TextBox 9">
            <a:extLst>
              <a:ext uri="{FF2B5EF4-FFF2-40B4-BE49-F238E27FC236}">
                <a16:creationId xmlns:a16="http://schemas.microsoft.com/office/drawing/2014/main" xmlns="" id="{D8691A66-8A95-47C0-BA6D-C21BEC3A5959}"/>
              </a:ext>
            </a:extLst>
          </p:cNvPr>
          <p:cNvSpPr txBox="1"/>
          <p:nvPr userDrawn="1"/>
        </p:nvSpPr>
        <p:spPr>
          <a:xfrm>
            <a:off x="2684583" y="1654388"/>
            <a:ext cx="4794129" cy="2952781"/>
          </a:xfrm>
          <a:prstGeom prst="rect">
            <a:avLst/>
          </a:prstGeom>
          <a:noFill/>
        </p:spPr>
        <p:txBody>
          <a:bodyPr wrap="square" lIns="0" tIns="0" rIns="0" bIns="0" rtlCol="0">
            <a:noAutofit/>
          </a:bodyPr>
          <a:lstStyle/>
          <a:p>
            <a:pPr marL="177800" marR="0" lvl="2" indent="-169863" algn="l" defTabSz="685800" rtl="0" eaLnBrk="1" fontAlgn="auto" latinLnBrk="0" hangingPunct="1">
              <a:lnSpc>
                <a:spcPct val="100000"/>
              </a:lnSpc>
              <a:spcBef>
                <a:spcPts val="0"/>
              </a:spcBef>
              <a:spcAft>
                <a:spcPts val="1200"/>
              </a:spcAft>
              <a:buClr>
                <a:srgbClr val="00828D"/>
              </a:buClr>
              <a:buSzTx/>
              <a:buFontTx/>
              <a:buChar char="●"/>
              <a:tabLst/>
              <a:defRPr/>
            </a:pPr>
            <a:r>
              <a:rPr kumimoji="0" lang="en-GB" sz="1800" b="0" i="0" u="none" strike="noStrike" kern="1200" cap="none" spc="0" normalizeH="0" baseline="0" noProof="0" dirty="0">
                <a:ln>
                  <a:noFill/>
                </a:ln>
                <a:solidFill>
                  <a:srgbClr val="4F4E56"/>
                </a:solidFill>
                <a:effectLst/>
                <a:uLnTx/>
                <a:uFillTx/>
                <a:latin typeface="Trueno Round"/>
                <a:ea typeface="+mn-ea"/>
                <a:cs typeface="+mn-cs"/>
              </a:rPr>
              <a:t>We </a:t>
            </a:r>
            <a:r>
              <a:rPr kumimoji="0" lang="en-GB" sz="1800" b="1" i="0" u="none" strike="noStrike" kern="1200" cap="none" spc="0" normalizeH="0" baseline="0" noProof="0" dirty="0">
                <a:ln>
                  <a:noFill/>
                </a:ln>
                <a:solidFill>
                  <a:srgbClr val="4F4E56"/>
                </a:solidFill>
                <a:effectLst/>
                <a:uLnTx/>
                <a:uFillTx/>
                <a:latin typeface="Trueno Round"/>
                <a:ea typeface="+mn-ea"/>
                <a:cs typeface="+mn-cs"/>
              </a:rPr>
              <a:t>provide affordable homes </a:t>
            </a:r>
            <a:r>
              <a:rPr kumimoji="0" lang="en-GB" sz="1800" b="0" i="0" u="none" strike="noStrike" kern="1200" cap="none" spc="0" normalizeH="0" baseline="0" noProof="0" dirty="0">
                <a:ln>
                  <a:noFill/>
                </a:ln>
                <a:solidFill>
                  <a:srgbClr val="4F4E56"/>
                </a:solidFill>
                <a:effectLst/>
                <a:uLnTx/>
                <a:uFillTx/>
                <a:latin typeface="Trueno Round"/>
                <a:ea typeface="+mn-ea"/>
                <a:cs typeface="+mn-cs"/>
              </a:rPr>
              <a:t>for people to rent</a:t>
            </a:r>
          </a:p>
          <a:p>
            <a:pPr marL="177800" marR="0" lvl="2" indent="-169863" algn="l" defTabSz="685800" rtl="0" eaLnBrk="1" fontAlgn="auto" latinLnBrk="0" hangingPunct="1">
              <a:lnSpc>
                <a:spcPct val="100000"/>
              </a:lnSpc>
              <a:spcBef>
                <a:spcPts val="0"/>
              </a:spcBef>
              <a:spcAft>
                <a:spcPts val="1200"/>
              </a:spcAft>
              <a:buClr>
                <a:srgbClr val="00828D"/>
              </a:buClr>
              <a:buSzTx/>
              <a:buFontTx/>
              <a:buChar char="●"/>
              <a:tabLst/>
              <a:defRPr/>
            </a:pPr>
            <a:r>
              <a:rPr kumimoji="0" lang="en-GB" sz="1800" b="0" i="0" u="none" strike="noStrike" kern="1200" cap="none" spc="0" normalizeH="0" baseline="0" noProof="0" dirty="0">
                <a:ln>
                  <a:noFill/>
                </a:ln>
                <a:solidFill>
                  <a:srgbClr val="4F4E56"/>
                </a:solidFill>
                <a:effectLst/>
                <a:uLnTx/>
                <a:uFillTx/>
                <a:latin typeface="Trueno Round"/>
                <a:ea typeface="+mn-ea"/>
                <a:cs typeface="+mn-cs"/>
              </a:rPr>
              <a:t>We build high quality homes for </a:t>
            </a:r>
            <a:r>
              <a:rPr kumimoji="0" lang="en-GB" sz="1800" b="1" i="0" u="none" strike="noStrike" kern="1200" cap="none" spc="0" normalizeH="0" baseline="0" noProof="0" dirty="0">
                <a:ln>
                  <a:noFill/>
                </a:ln>
                <a:solidFill>
                  <a:srgbClr val="4F4E56"/>
                </a:solidFill>
                <a:effectLst/>
                <a:uLnTx/>
                <a:uFillTx/>
                <a:latin typeface="Trueno Round"/>
                <a:ea typeface="+mn-ea"/>
                <a:cs typeface="+mn-cs"/>
              </a:rPr>
              <a:t>people to buy</a:t>
            </a:r>
          </a:p>
          <a:p>
            <a:pPr marL="177800" marR="0" lvl="2" indent="-169863" algn="l" defTabSz="685800" rtl="0" eaLnBrk="1" fontAlgn="auto" latinLnBrk="0" hangingPunct="1">
              <a:lnSpc>
                <a:spcPct val="100000"/>
              </a:lnSpc>
              <a:spcBef>
                <a:spcPts val="0"/>
              </a:spcBef>
              <a:spcAft>
                <a:spcPts val="1200"/>
              </a:spcAft>
              <a:buClr>
                <a:srgbClr val="00828D"/>
              </a:buClr>
              <a:buSzTx/>
              <a:buFontTx/>
              <a:buChar char="●"/>
              <a:tabLst/>
              <a:defRPr/>
            </a:pPr>
            <a:r>
              <a:rPr kumimoji="0" lang="en-GB" sz="1800" b="0" i="0" u="none" strike="noStrike" kern="1200" cap="none" spc="0" normalizeH="0" baseline="0" noProof="0" dirty="0">
                <a:ln>
                  <a:noFill/>
                </a:ln>
                <a:solidFill>
                  <a:srgbClr val="4F4E56"/>
                </a:solidFill>
                <a:effectLst/>
                <a:uLnTx/>
                <a:uFillTx/>
                <a:latin typeface="Trueno Round"/>
                <a:ea typeface="+mn-ea"/>
                <a:cs typeface="+mn-cs"/>
              </a:rPr>
              <a:t>We work closely with important partners to </a:t>
            </a:r>
            <a:br>
              <a:rPr kumimoji="0" lang="en-GB" sz="1800" b="0" i="0" u="none" strike="noStrike" kern="1200" cap="none" spc="0" normalizeH="0" baseline="0" noProof="0" dirty="0">
                <a:ln>
                  <a:noFill/>
                </a:ln>
                <a:solidFill>
                  <a:srgbClr val="4F4E56"/>
                </a:solidFill>
                <a:effectLst/>
                <a:uLnTx/>
                <a:uFillTx/>
                <a:latin typeface="Trueno Round"/>
                <a:ea typeface="+mn-ea"/>
                <a:cs typeface="+mn-cs"/>
              </a:rPr>
            </a:br>
            <a:r>
              <a:rPr kumimoji="0" lang="en-GB" sz="1800" b="0" i="0" u="none" strike="noStrike" kern="1200" cap="none" spc="0" normalizeH="0" baseline="0" noProof="0" dirty="0">
                <a:ln>
                  <a:noFill/>
                </a:ln>
                <a:solidFill>
                  <a:srgbClr val="4F4E56"/>
                </a:solidFill>
                <a:effectLst/>
                <a:uLnTx/>
                <a:uFillTx/>
                <a:latin typeface="Trueno Round"/>
                <a:ea typeface="+mn-ea"/>
                <a:cs typeface="+mn-cs"/>
              </a:rPr>
              <a:t>provide </a:t>
            </a:r>
            <a:r>
              <a:rPr kumimoji="0" lang="en-GB" sz="1800" b="1" i="0" u="none" strike="noStrike" kern="1200" cap="none" spc="0" normalizeH="0" baseline="0" noProof="0" dirty="0">
                <a:ln>
                  <a:noFill/>
                </a:ln>
                <a:solidFill>
                  <a:srgbClr val="4F4E56"/>
                </a:solidFill>
                <a:effectLst/>
                <a:uLnTx/>
                <a:uFillTx/>
                <a:latin typeface="Trueno Round"/>
                <a:ea typeface="+mn-ea"/>
                <a:cs typeface="+mn-cs"/>
              </a:rPr>
              <a:t>integrated health,</a:t>
            </a:r>
            <a:r>
              <a:rPr kumimoji="0" lang="en-GB" sz="1800" b="0" i="0" u="none" strike="noStrike" kern="1200" cap="none" spc="0" normalizeH="0" baseline="0" noProof="0" dirty="0">
                <a:ln>
                  <a:noFill/>
                </a:ln>
                <a:solidFill>
                  <a:srgbClr val="4F4E56"/>
                </a:solidFill>
                <a:effectLst/>
                <a:uLnTx/>
                <a:uFillTx/>
                <a:latin typeface="Trueno Round"/>
                <a:ea typeface="+mn-ea"/>
                <a:cs typeface="+mn-cs"/>
              </a:rPr>
              <a:t> </a:t>
            </a:r>
            <a:r>
              <a:rPr kumimoji="0" lang="en-GB" sz="1800" b="1" i="0" u="none" strike="noStrike" kern="1200" cap="none" spc="0" normalizeH="0" baseline="0" noProof="0" dirty="0">
                <a:ln>
                  <a:noFill/>
                </a:ln>
                <a:solidFill>
                  <a:srgbClr val="4F4E56"/>
                </a:solidFill>
                <a:effectLst/>
                <a:uLnTx/>
                <a:uFillTx/>
                <a:latin typeface="Trueno Round"/>
                <a:ea typeface="+mn-ea"/>
                <a:cs typeface="+mn-cs"/>
              </a:rPr>
              <a:t>social care and housing </a:t>
            </a:r>
            <a:r>
              <a:rPr kumimoji="0" lang="en-GB" sz="1800" b="0" i="0" u="none" strike="noStrike" kern="1200" cap="none" spc="0" normalizeH="0" baseline="0" noProof="0" dirty="0">
                <a:ln>
                  <a:noFill/>
                </a:ln>
                <a:solidFill>
                  <a:srgbClr val="4F4E56"/>
                </a:solidFill>
                <a:effectLst/>
                <a:uLnTx/>
                <a:uFillTx/>
                <a:latin typeface="Trueno Round"/>
                <a:ea typeface="+mn-ea"/>
                <a:cs typeface="+mn-cs"/>
              </a:rPr>
              <a:t/>
            </a:r>
            <a:br>
              <a:rPr kumimoji="0" lang="en-GB" sz="1800" b="0" i="0" u="none" strike="noStrike" kern="1200" cap="none" spc="0" normalizeH="0" baseline="0" noProof="0" dirty="0">
                <a:ln>
                  <a:noFill/>
                </a:ln>
                <a:solidFill>
                  <a:srgbClr val="4F4E56"/>
                </a:solidFill>
                <a:effectLst/>
                <a:uLnTx/>
                <a:uFillTx/>
                <a:latin typeface="Trueno Round"/>
                <a:ea typeface="+mn-ea"/>
                <a:cs typeface="+mn-cs"/>
              </a:rPr>
            </a:br>
            <a:r>
              <a:rPr kumimoji="0" lang="en-GB" sz="1800" b="0" i="0" u="none" strike="noStrike" kern="1200" cap="none" spc="0" normalizeH="0" baseline="0" noProof="0" dirty="0">
                <a:ln>
                  <a:noFill/>
                </a:ln>
                <a:solidFill>
                  <a:srgbClr val="4F4E56"/>
                </a:solidFill>
                <a:effectLst/>
                <a:uLnTx/>
                <a:uFillTx/>
                <a:latin typeface="Trueno Round"/>
                <a:ea typeface="+mn-ea"/>
                <a:cs typeface="+mn-cs"/>
              </a:rPr>
              <a:t>where people can live well</a:t>
            </a:r>
          </a:p>
        </p:txBody>
      </p:sp>
      <p:pic>
        <p:nvPicPr>
          <p:cNvPr id="11" name="Picture Placeholder 10">
            <a:extLst>
              <a:ext uri="{FF2B5EF4-FFF2-40B4-BE49-F238E27FC236}">
                <a16:creationId xmlns:a16="http://schemas.microsoft.com/office/drawing/2014/main" xmlns="" id="{8044739B-38C9-4AA1-8165-357CA8D0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 y="361950"/>
            <a:ext cx="2167466" cy="1476000"/>
          </a:xfrm>
          <a:prstGeom prst="rect">
            <a:avLst/>
          </a:prstGeom>
        </p:spPr>
      </p:pic>
      <p:pic>
        <p:nvPicPr>
          <p:cNvPr id="13" name="Picture Placeholder 12">
            <a:extLst>
              <a:ext uri="{FF2B5EF4-FFF2-40B4-BE49-F238E27FC236}">
                <a16:creationId xmlns:a16="http://schemas.microsoft.com/office/drawing/2014/main" xmlns="" id="{48EE841C-D743-4D93-AC10-6E80742AE04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1836280"/>
            <a:ext cx="2167466" cy="1476000"/>
          </a:xfrm>
          <a:prstGeom prst="rect">
            <a:avLst/>
          </a:prstGeom>
        </p:spPr>
      </p:pic>
      <p:pic>
        <p:nvPicPr>
          <p:cNvPr id="14" name="Picture Placeholder 14">
            <a:extLst>
              <a:ext uri="{FF2B5EF4-FFF2-40B4-BE49-F238E27FC236}">
                <a16:creationId xmlns:a16="http://schemas.microsoft.com/office/drawing/2014/main" xmlns="" id="{FB0AD6A0-81C0-4801-86CA-897691220EA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1" y="3310611"/>
            <a:ext cx="2167466" cy="1476000"/>
          </a:xfrm>
          <a:prstGeom prst="rect">
            <a:avLst/>
          </a:prstGeom>
        </p:spPr>
      </p:pic>
    </p:spTree>
    <p:extLst>
      <p:ext uri="{BB962C8B-B14F-4D97-AF65-F5344CB8AC3E}">
        <p14:creationId xmlns:p14="http://schemas.microsoft.com/office/powerpoint/2010/main" val="275406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2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4B85A4C-3027-4D90-A011-32335D759E6A}"/>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7214" y="1614490"/>
            <a:ext cx="6921500" cy="614360"/>
          </a:xfrm>
        </p:spPr>
        <p:txBody>
          <a:bodyPr/>
          <a:lstStyle>
            <a:lvl1pPr>
              <a:defRPr>
                <a:latin typeface="+mn-lt"/>
              </a:defRPr>
            </a:lvl1pPr>
          </a:lstStyle>
          <a:p>
            <a:pPr lvl="0"/>
            <a:r>
              <a:rPr lang="en-US"/>
              <a:t>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7" name="Content Placeholder 2"/>
          <p:cNvSpPr>
            <a:spLocks noGrp="1"/>
          </p:cNvSpPr>
          <p:nvPr>
            <p:ph idx="10"/>
          </p:nvPr>
        </p:nvSpPr>
        <p:spPr>
          <a:xfrm>
            <a:off x="557214" y="2286000"/>
            <a:ext cx="6921500" cy="2351315"/>
          </a:xfrm>
        </p:spPr>
        <p:txBody>
          <a:bodyPr numCol="2" spcCol="180000"/>
          <a:lstStyle>
            <a:lvl1pPr>
              <a:defRPr sz="11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787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General Layout - What makes us 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97FBFC2-6231-4D8B-B01E-EB2DE0E7E1E4}"/>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2" name="TextBox 1">
            <a:extLst>
              <a:ext uri="{FF2B5EF4-FFF2-40B4-BE49-F238E27FC236}">
                <a16:creationId xmlns:a16="http://schemas.microsoft.com/office/drawing/2014/main" xmlns="" id="{CA5999DF-25C6-4ACA-9FF8-05B166D4ACAD}"/>
              </a:ext>
            </a:extLst>
          </p:cNvPr>
          <p:cNvSpPr txBox="1"/>
          <p:nvPr userDrawn="1"/>
        </p:nvSpPr>
        <p:spPr>
          <a:xfrm>
            <a:off x="533767" y="896085"/>
            <a:ext cx="6921500" cy="461665"/>
          </a:xfrm>
          <a:prstGeom prst="rect">
            <a:avLst/>
          </a:prstGeom>
          <a:noFill/>
        </p:spPr>
        <p:txBody>
          <a:bodyPr wrap="square" lIns="0" tIns="0" rIns="0" bIns="0" rtlCol="0">
            <a:noAutofit/>
          </a:bodyPr>
          <a:lstStyle/>
          <a:p>
            <a:r>
              <a:rPr kumimoji="0" lang="en-GB" sz="3000" b="1" i="0" u="none" strike="noStrike" kern="1200" cap="none" spc="0" normalizeH="0" baseline="0" noProof="0" dirty="0">
                <a:ln>
                  <a:noFill/>
                </a:ln>
                <a:solidFill>
                  <a:srgbClr val="00828D"/>
                </a:solidFill>
                <a:effectLst/>
                <a:uLnTx/>
                <a:uFillTx/>
                <a:latin typeface="Trueno RoundBd" charset="0"/>
              </a:rPr>
              <a:t>What makes us </a:t>
            </a:r>
            <a:r>
              <a:rPr kumimoji="0" lang="en-GB" sz="3000" b="1" i="0" u="none" strike="noStrike" kern="1200" cap="none" spc="0" normalizeH="0" baseline="0" noProof="0" dirty="0" err="1">
                <a:ln>
                  <a:noFill/>
                </a:ln>
                <a:solidFill>
                  <a:srgbClr val="00828D"/>
                </a:solidFill>
                <a:effectLst/>
                <a:uLnTx/>
                <a:uFillTx/>
                <a:latin typeface="Trueno RoundBd" charset="0"/>
              </a:rPr>
              <a:t>us</a:t>
            </a:r>
            <a:r>
              <a:rPr kumimoji="0" lang="en-GB" sz="3000" b="1" i="0" u="none" strike="noStrike" kern="1200" cap="none" spc="0" normalizeH="0" baseline="0" noProof="0" dirty="0">
                <a:ln>
                  <a:noFill/>
                </a:ln>
                <a:solidFill>
                  <a:srgbClr val="00828D"/>
                </a:solidFill>
                <a:effectLst/>
                <a:uLnTx/>
                <a:uFillTx/>
                <a:latin typeface="Trueno RoundBd" charset="0"/>
              </a:rPr>
              <a:t>?</a:t>
            </a:r>
            <a:endParaRPr lang="en-GB" dirty="0"/>
          </a:p>
        </p:txBody>
      </p:sp>
      <p:sp>
        <p:nvSpPr>
          <p:cNvPr id="10" name="TextBox 9">
            <a:extLst>
              <a:ext uri="{FF2B5EF4-FFF2-40B4-BE49-F238E27FC236}">
                <a16:creationId xmlns:a16="http://schemas.microsoft.com/office/drawing/2014/main" xmlns="" id="{D8691A66-8A95-47C0-BA6D-C21BEC3A5959}"/>
              </a:ext>
            </a:extLst>
          </p:cNvPr>
          <p:cNvSpPr txBox="1"/>
          <p:nvPr userDrawn="1"/>
        </p:nvSpPr>
        <p:spPr>
          <a:xfrm>
            <a:off x="557213" y="1654388"/>
            <a:ext cx="6921500" cy="3130337"/>
          </a:xfrm>
          <a:prstGeom prst="rect">
            <a:avLst/>
          </a:prstGeom>
          <a:noFill/>
        </p:spPr>
        <p:txBody>
          <a:bodyPr wrap="square" lIns="0" tIns="0" rIns="0" bIns="0" rtlCol="0">
            <a:noAutofit/>
          </a:bodyPr>
          <a:lstStyle/>
          <a:p>
            <a:pPr marL="177800" marR="0" lvl="2" indent="-169863" algn="l" defTabSz="685800" rtl="0" eaLnBrk="1" fontAlgn="auto" latinLnBrk="0" hangingPunct="1">
              <a:lnSpc>
                <a:spcPct val="100000"/>
              </a:lnSpc>
              <a:spcBef>
                <a:spcPts val="0"/>
              </a:spcBef>
              <a:spcAft>
                <a:spcPts val="1200"/>
              </a:spcAft>
              <a:buClr>
                <a:srgbClr val="00828D"/>
              </a:buClr>
              <a:buSzTx/>
              <a:buFontTx/>
              <a:buChar char="●"/>
              <a:tabLst/>
              <a:defRPr/>
            </a:pPr>
            <a:r>
              <a:rPr kumimoji="0" lang="en-GB" sz="1600" b="1" i="0" u="none" strike="noStrike" kern="1200" cap="none" spc="0" normalizeH="0" baseline="0" noProof="0" dirty="0">
                <a:ln>
                  <a:noFill/>
                </a:ln>
                <a:solidFill>
                  <a:srgbClr val="4F4E56"/>
                </a:solidFill>
                <a:effectLst/>
                <a:uLnTx/>
                <a:uFillTx/>
                <a:latin typeface="Trueno Round"/>
                <a:ea typeface="+mn-ea"/>
                <a:cs typeface="+mn-cs"/>
              </a:rPr>
              <a:t>We work with the best in the business </a:t>
            </a:r>
            <a:r>
              <a:rPr kumimoji="0" lang="en-GB" sz="1600" b="0" i="0" u="none" strike="noStrike" kern="1200" cap="none" spc="0" normalizeH="0" baseline="0" noProof="0" dirty="0">
                <a:ln>
                  <a:noFill/>
                </a:ln>
                <a:solidFill>
                  <a:srgbClr val="4F4E56"/>
                </a:solidFill>
                <a:effectLst/>
                <a:uLnTx/>
                <a:uFillTx/>
                <a:latin typeface="Trueno Round"/>
                <a:ea typeface="+mn-ea"/>
                <a:cs typeface="+mn-cs"/>
              </a:rPr>
              <a:t>to build the homes Britain needs</a:t>
            </a:r>
          </a:p>
          <a:p>
            <a:pPr marL="177800" marR="0" lvl="2" indent="-169863" algn="l" defTabSz="685800" rtl="0" eaLnBrk="1" fontAlgn="auto" latinLnBrk="0" hangingPunct="1">
              <a:lnSpc>
                <a:spcPct val="100000"/>
              </a:lnSpc>
              <a:spcBef>
                <a:spcPts val="0"/>
              </a:spcBef>
              <a:spcAft>
                <a:spcPts val="1200"/>
              </a:spcAft>
              <a:buClr>
                <a:srgbClr val="00828D"/>
              </a:buClr>
              <a:buSzTx/>
              <a:buFontTx/>
              <a:buChar char="●"/>
              <a:tabLst/>
              <a:defRPr/>
            </a:pPr>
            <a:r>
              <a:rPr kumimoji="0" lang="en-GB" sz="1600" b="1" i="0" u="none" strike="noStrike" kern="1200" cap="none" spc="0" normalizeH="0" baseline="0" noProof="0" dirty="0">
                <a:ln>
                  <a:noFill/>
                </a:ln>
                <a:solidFill>
                  <a:srgbClr val="4F4E56"/>
                </a:solidFill>
                <a:effectLst/>
                <a:uLnTx/>
                <a:uFillTx/>
                <a:latin typeface="Trueno Round"/>
                <a:ea typeface="+mn-ea"/>
                <a:cs typeface="+mn-cs"/>
              </a:rPr>
              <a:t>We’re flexible</a:t>
            </a:r>
            <a:r>
              <a:rPr kumimoji="0" lang="en-GB" sz="1600" b="0" i="0" u="none" strike="noStrike" kern="1200" cap="none" spc="0" normalizeH="0" baseline="0" noProof="0" dirty="0">
                <a:ln>
                  <a:noFill/>
                </a:ln>
                <a:solidFill>
                  <a:srgbClr val="4F4E56"/>
                </a:solidFill>
                <a:effectLst/>
                <a:uLnTx/>
                <a:uFillTx/>
                <a:latin typeface="Trueno Round"/>
                <a:ea typeface="+mn-ea"/>
                <a:cs typeface="+mn-cs"/>
              </a:rPr>
              <a:t>, and provide great housing, from our affordable rent to our lovely </a:t>
            </a:r>
            <a:br>
              <a:rPr kumimoji="0" lang="en-GB" sz="1600" b="0" i="0" u="none" strike="noStrike" kern="1200" cap="none" spc="0" normalizeH="0" baseline="0" noProof="0" dirty="0">
                <a:ln>
                  <a:noFill/>
                </a:ln>
                <a:solidFill>
                  <a:srgbClr val="4F4E56"/>
                </a:solidFill>
                <a:effectLst/>
                <a:uLnTx/>
                <a:uFillTx/>
                <a:latin typeface="Trueno Round"/>
                <a:ea typeface="+mn-ea"/>
                <a:cs typeface="+mn-cs"/>
              </a:rPr>
            </a:br>
            <a:r>
              <a:rPr kumimoji="0" lang="en-GB" sz="1600" b="0" i="0" u="none" strike="noStrike" kern="1200" cap="none" spc="0" normalizeH="0" baseline="0" noProof="0" dirty="0">
                <a:ln>
                  <a:noFill/>
                </a:ln>
                <a:solidFill>
                  <a:srgbClr val="4F4E56"/>
                </a:solidFill>
                <a:effectLst/>
                <a:uLnTx/>
                <a:uFillTx/>
                <a:latin typeface="Trueno Round"/>
                <a:ea typeface="+mn-ea"/>
                <a:cs typeface="+mn-cs"/>
              </a:rPr>
              <a:t>Persona homes which are shaking up the new build market</a:t>
            </a:r>
          </a:p>
          <a:p>
            <a:pPr marL="177800" marR="0" lvl="2" indent="-169863" algn="l" defTabSz="685800" rtl="0" eaLnBrk="1" fontAlgn="auto" latinLnBrk="0" hangingPunct="1">
              <a:lnSpc>
                <a:spcPct val="100000"/>
              </a:lnSpc>
              <a:spcBef>
                <a:spcPts val="0"/>
              </a:spcBef>
              <a:spcAft>
                <a:spcPts val="1200"/>
              </a:spcAft>
              <a:buClr>
                <a:srgbClr val="00828D"/>
              </a:buClr>
              <a:buSzTx/>
              <a:buFontTx/>
              <a:buChar char="●"/>
              <a:tabLst/>
              <a:defRPr/>
            </a:pPr>
            <a:r>
              <a:rPr kumimoji="0" lang="en-GB" sz="1600" b="1" i="0" u="none" strike="noStrike" kern="1200" cap="none" spc="0" normalizeH="0" baseline="0" noProof="0" dirty="0">
                <a:ln>
                  <a:noFill/>
                </a:ln>
                <a:solidFill>
                  <a:srgbClr val="4F4E56"/>
                </a:solidFill>
                <a:effectLst/>
                <a:uLnTx/>
                <a:uFillTx/>
                <a:latin typeface="Trueno Round"/>
                <a:ea typeface="+mn-ea"/>
                <a:cs typeface="+mn-cs"/>
              </a:rPr>
              <a:t>We’re connected </a:t>
            </a:r>
            <a:r>
              <a:rPr kumimoji="0" lang="en-GB" sz="1600" b="0" i="0" u="none" strike="noStrike" kern="1200" cap="none" spc="0" normalizeH="0" baseline="0" noProof="0" dirty="0">
                <a:ln>
                  <a:noFill/>
                </a:ln>
                <a:solidFill>
                  <a:srgbClr val="4F4E56"/>
                </a:solidFill>
                <a:effectLst/>
                <a:uLnTx/>
                <a:uFillTx/>
                <a:latin typeface="Trueno Round"/>
                <a:ea typeface="+mn-ea"/>
                <a:cs typeface="+mn-cs"/>
              </a:rPr>
              <a:t>and proud to work with key partners to deliver health, </a:t>
            </a:r>
            <a:br>
              <a:rPr kumimoji="0" lang="en-GB" sz="1600" b="0" i="0" u="none" strike="noStrike" kern="1200" cap="none" spc="0" normalizeH="0" baseline="0" noProof="0" dirty="0">
                <a:ln>
                  <a:noFill/>
                </a:ln>
                <a:solidFill>
                  <a:srgbClr val="4F4E56"/>
                </a:solidFill>
                <a:effectLst/>
                <a:uLnTx/>
                <a:uFillTx/>
                <a:latin typeface="Trueno Round"/>
                <a:ea typeface="+mn-ea"/>
                <a:cs typeface="+mn-cs"/>
              </a:rPr>
            </a:br>
            <a:r>
              <a:rPr kumimoji="0" lang="en-GB" sz="1600" b="0" i="0" u="none" strike="noStrike" kern="1200" cap="none" spc="0" normalizeH="0" baseline="0" noProof="0" dirty="0">
                <a:ln>
                  <a:noFill/>
                </a:ln>
                <a:solidFill>
                  <a:srgbClr val="4F4E56"/>
                </a:solidFill>
                <a:effectLst/>
                <a:uLnTx/>
                <a:uFillTx/>
                <a:latin typeface="Trueno Round"/>
                <a:ea typeface="+mn-ea"/>
                <a:cs typeface="+mn-cs"/>
              </a:rPr>
              <a:t>social care and housing</a:t>
            </a:r>
          </a:p>
          <a:p>
            <a:pPr marL="177800" marR="0" lvl="2" indent="-169863" algn="l" defTabSz="685800" rtl="0" eaLnBrk="1" fontAlgn="auto" latinLnBrk="0" hangingPunct="1">
              <a:lnSpc>
                <a:spcPct val="100000"/>
              </a:lnSpc>
              <a:spcBef>
                <a:spcPts val="0"/>
              </a:spcBef>
              <a:spcAft>
                <a:spcPts val="1200"/>
              </a:spcAft>
              <a:buClr>
                <a:srgbClr val="00828D"/>
              </a:buClr>
              <a:buSzTx/>
              <a:buFontTx/>
              <a:buChar char="●"/>
              <a:tabLst/>
              <a:defRPr/>
            </a:pPr>
            <a:r>
              <a:rPr kumimoji="0" lang="en-GB" sz="1600" b="1" i="0" u="none" strike="noStrike" kern="1200" cap="none" spc="0" normalizeH="0" baseline="0" noProof="0" dirty="0">
                <a:ln>
                  <a:noFill/>
                </a:ln>
                <a:solidFill>
                  <a:srgbClr val="4F4E56"/>
                </a:solidFill>
                <a:effectLst/>
                <a:uLnTx/>
                <a:uFillTx/>
                <a:latin typeface="Trueno Round"/>
                <a:ea typeface="+mn-ea"/>
                <a:cs typeface="+mn-cs"/>
              </a:rPr>
              <a:t>We listen to our customers </a:t>
            </a:r>
            <a:r>
              <a:rPr kumimoji="0" lang="en-GB" sz="1600" b="0" i="0" u="none" strike="noStrike" kern="1200" cap="none" spc="0" normalizeH="0" baseline="0" noProof="0" dirty="0">
                <a:ln>
                  <a:noFill/>
                </a:ln>
                <a:solidFill>
                  <a:srgbClr val="4F4E56"/>
                </a:solidFill>
                <a:effectLst/>
                <a:uLnTx/>
                <a:uFillTx/>
                <a:latin typeface="Trueno Round"/>
                <a:ea typeface="+mn-ea"/>
                <a:cs typeface="+mn-cs"/>
              </a:rPr>
              <a:t>so that we can meet their aspirations</a:t>
            </a:r>
          </a:p>
          <a:p>
            <a:pPr marL="177800" marR="0" lvl="2" indent="-169863" algn="l" defTabSz="685800" rtl="0" eaLnBrk="1" fontAlgn="auto" latinLnBrk="0" hangingPunct="1">
              <a:lnSpc>
                <a:spcPct val="100000"/>
              </a:lnSpc>
              <a:spcBef>
                <a:spcPts val="0"/>
              </a:spcBef>
              <a:spcAft>
                <a:spcPts val="1200"/>
              </a:spcAft>
              <a:buClr>
                <a:srgbClr val="00828D"/>
              </a:buClr>
              <a:buSzTx/>
              <a:buFontTx/>
              <a:buChar char="●"/>
              <a:tabLst/>
              <a:defRPr/>
            </a:pPr>
            <a:r>
              <a:rPr kumimoji="0" lang="en-GB" sz="1600" b="1" i="0" u="none" strike="noStrike" kern="1200" cap="none" spc="0" normalizeH="0" baseline="0" noProof="0" dirty="0">
                <a:ln>
                  <a:noFill/>
                </a:ln>
                <a:solidFill>
                  <a:srgbClr val="4F4E56"/>
                </a:solidFill>
                <a:effectLst/>
                <a:uLnTx/>
                <a:uFillTx/>
                <a:latin typeface="Trueno Round"/>
                <a:ea typeface="+mn-ea"/>
                <a:cs typeface="+mn-cs"/>
              </a:rPr>
              <a:t>We re-invest in our communities</a:t>
            </a:r>
            <a:r>
              <a:rPr kumimoji="0" lang="en-GB" sz="1600" b="0" i="0" u="none" strike="noStrike" kern="1200" cap="none" spc="0" normalizeH="0" baseline="0" noProof="0" dirty="0">
                <a:ln>
                  <a:noFill/>
                </a:ln>
                <a:solidFill>
                  <a:srgbClr val="4F4E56"/>
                </a:solidFill>
                <a:effectLst/>
                <a:uLnTx/>
                <a:uFillTx/>
                <a:latin typeface="Trueno Round"/>
                <a:ea typeface="+mn-ea"/>
                <a:cs typeface="+mn-cs"/>
              </a:rPr>
              <a:t>, regenerating and shaping places</a:t>
            </a:r>
          </a:p>
          <a:p>
            <a:pPr marL="177800" marR="0" lvl="2" indent="-169863" algn="l" defTabSz="685800" rtl="0" eaLnBrk="1" fontAlgn="auto" latinLnBrk="0" hangingPunct="1">
              <a:lnSpc>
                <a:spcPct val="100000"/>
              </a:lnSpc>
              <a:spcBef>
                <a:spcPts val="0"/>
              </a:spcBef>
              <a:spcAft>
                <a:spcPts val="1200"/>
              </a:spcAft>
              <a:buClr>
                <a:srgbClr val="00828D"/>
              </a:buClr>
              <a:buSzTx/>
              <a:buFontTx/>
              <a:buChar char="●"/>
              <a:tabLst/>
              <a:defRPr/>
            </a:pPr>
            <a:r>
              <a:rPr kumimoji="0" lang="en-GB" sz="1600" b="1" i="0" u="none" strike="noStrike" kern="1200" cap="none" spc="0" normalizeH="0" baseline="0" noProof="0" dirty="0">
                <a:ln>
                  <a:noFill/>
                </a:ln>
                <a:solidFill>
                  <a:srgbClr val="4F4E56"/>
                </a:solidFill>
                <a:effectLst/>
                <a:uLnTx/>
                <a:uFillTx/>
                <a:latin typeface="Trueno Round"/>
                <a:ea typeface="+mn-ea"/>
                <a:cs typeface="+mn-cs"/>
              </a:rPr>
              <a:t>We are a special place to work </a:t>
            </a:r>
            <a:r>
              <a:rPr kumimoji="0" lang="en-GB" sz="1600" b="0" i="0" u="none" strike="noStrike" kern="1200" cap="none" spc="0" normalizeH="0" baseline="0" noProof="0" dirty="0">
                <a:ln>
                  <a:noFill/>
                </a:ln>
                <a:solidFill>
                  <a:srgbClr val="4F4E56"/>
                </a:solidFill>
                <a:effectLst/>
                <a:uLnTx/>
                <a:uFillTx/>
                <a:latin typeface="Trueno Round"/>
                <a:ea typeface="+mn-ea"/>
                <a:cs typeface="+mn-cs"/>
              </a:rPr>
              <a:t>and we support and develop our brilliant colleagues</a:t>
            </a:r>
          </a:p>
        </p:txBody>
      </p:sp>
    </p:spTree>
    <p:extLst>
      <p:ext uri="{BB962C8B-B14F-4D97-AF65-F5344CB8AC3E}">
        <p14:creationId xmlns:p14="http://schemas.microsoft.com/office/powerpoint/2010/main" val="392853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General Layout - Our Strateg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97FBFC2-6231-4D8B-B01E-EB2DE0E7E1E4}"/>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2" name="TextBox 1">
            <a:extLst>
              <a:ext uri="{FF2B5EF4-FFF2-40B4-BE49-F238E27FC236}">
                <a16:creationId xmlns:a16="http://schemas.microsoft.com/office/drawing/2014/main" xmlns="" id="{CA5999DF-25C6-4ACA-9FF8-05B166D4ACAD}"/>
              </a:ext>
            </a:extLst>
          </p:cNvPr>
          <p:cNvSpPr txBox="1"/>
          <p:nvPr userDrawn="1"/>
        </p:nvSpPr>
        <p:spPr>
          <a:xfrm>
            <a:off x="533767" y="896085"/>
            <a:ext cx="6921500" cy="461665"/>
          </a:xfrm>
          <a:prstGeom prst="rect">
            <a:avLst/>
          </a:prstGeom>
          <a:noFill/>
        </p:spPr>
        <p:txBody>
          <a:bodyPr wrap="square" lIns="0" tIns="0" rIns="0" bIns="0" rtlCol="0">
            <a:noAutofit/>
          </a:bodyPr>
          <a:lstStyle/>
          <a:p>
            <a:r>
              <a:rPr kumimoji="0" lang="en-GB" sz="3000" b="1" i="0" u="none" strike="noStrike" kern="1200" cap="none" spc="0" normalizeH="0" baseline="0" noProof="0" dirty="0">
                <a:ln>
                  <a:noFill/>
                </a:ln>
                <a:solidFill>
                  <a:srgbClr val="00828D"/>
                </a:solidFill>
                <a:effectLst/>
                <a:uLnTx/>
                <a:uFillTx/>
                <a:latin typeface="Trueno RoundBd" charset="0"/>
              </a:rPr>
              <a:t>Our Strategy</a:t>
            </a:r>
            <a:endParaRPr lang="en-GB" dirty="0"/>
          </a:p>
        </p:txBody>
      </p:sp>
      <p:sp>
        <p:nvSpPr>
          <p:cNvPr id="10" name="TextBox 9">
            <a:extLst>
              <a:ext uri="{FF2B5EF4-FFF2-40B4-BE49-F238E27FC236}">
                <a16:creationId xmlns:a16="http://schemas.microsoft.com/office/drawing/2014/main" xmlns="" id="{D8691A66-8A95-47C0-BA6D-C21BEC3A5959}"/>
              </a:ext>
            </a:extLst>
          </p:cNvPr>
          <p:cNvSpPr txBox="1"/>
          <p:nvPr userDrawn="1"/>
        </p:nvSpPr>
        <p:spPr>
          <a:xfrm>
            <a:off x="557213" y="1654389"/>
            <a:ext cx="6921500" cy="461666"/>
          </a:xfrm>
          <a:prstGeom prst="rect">
            <a:avLst/>
          </a:prstGeom>
          <a:noFill/>
        </p:spPr>
        <p:txBody>
          <a:bodyPr wrap="square" lIns="0" tIns="0" rIns="0" bIns="0" rtlCol="0">
            <a:noAutofit/>
          </a:bodyPr>
          <a:lstStyle/>
          <a:p>
            <a:pPr marL="7938" marR="0" lvl="1" indent="0" algn="l" defTabSz="685800" rtl="0" eaLnBrk="1" fontAlgn="auto" latinLnBrk="0" hangingPunct="1">
              <a:lnSpc>
                <a:spcPct val="100000"/>
              </a:lnSpc>
              <a:spcBef>
                <a:spcPts val="0"/>
              </a:spcBef>
              <a:spcAft>
                <a:spcPts val="11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4F4E56"/>
                </a:solidFill>
                <a:effectLst/>
                <a:uLnTx/>
                <a:uFillTx/>
                <a:latin typeface="Trueno Round"/>
                <a:ea typeface="+mn-ea"/>
                <a:cs typeface="+mn-cs"/>
              </a:rPr>
              <a:t>To deliver our mission, we set ourselves four big goals;</a:t>
            </a:r>
          </a:p>
        </p:txBody>
      </p:sp>
      <p:grpSp>
        <p:nvGrpSpPr>
          <p:cNvPr id="11" name="Group 10">
            <a:extLst>
              <a:ext uri="{FF2B5EF4-FFF2-40B4-BE49-F238E27FC236}">
                <a16:creationId xmlns:a16="http://schemas.microsoft.com/office/drawing/2014/main" xmlns="" id="{133AAD25-71C8-4EA3-9064-3356F7649824}"/>
              </a:ext>
            </a:extLst>
          </p:cNvPr>
          <p:cNvGrpSpPr/>
          <p:nvPr userDrawn="1"/>
        </p:nvGrpSpPr>
        <p:grpSpPr>
          <a:xfrm>
            <a:off x="557213" y="2120134"/>
            <a:ext cx="6998328" cy="1447478"/>
            <a:chOff x="557213" y="2120134"/>
            <a:chExt cx="6998328" cy="1447478"/>
          </a:xfrm>
        </p:grpSpPr>
        <p:sp>
          <p:nvSpPr>
            <p:cNvPr id="12" name="Content Placeholder 4">
              <a:extLst>
                <a:ext uri="{FF2B5EF4-FFF2-40B4-BE49-F238E27FC236}">
                  <a16:creationId xmlns:a16="http://schemas.microsoft.com/office/drawing/2014/main" xmlns="" id="{69F516ED-0E2C-497B-AEA8-B838099F00CD}"/>
                </a:ext>
              </a:extLst>
            </p:cNvPr>
            <p:cNvSpPr txBox="1">
              <a:spLocks/>
            </p:cNvSpPr>
            <p:nvPr/>
          </p:nvSpPr>
          <p:spPr>
            <a:xfrm>
              <a:off x="1201107" y="2956918"/>
              <a:ext cx="3177217" cy="610694"/>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1400"/>
                </a:spcAft>
                <a:buFont typeface="Arial" panose="020B0604020202020204" pitchFamily="34" charset="0"/>
                <a:buNone/>
                <a:defRPr sz="1400" b="0" i="0" kern="1200">
                  <a:solidFill>
                    <a:schemeClr val="accent4"/>
                  </a:solidFill>
                  <a:latin typeface="+mn-lt"/>
                  <a:ea typeface="Trueno Round" charset="0"/>
                  <a:cs typeface="Trueno Round" charset="0"/>
                </a:defRPr>
              </a:lvl1pPr>
              <a:lvl2pPr marL="7938" indent="0" algn="l" defTabSz="685800" rtl="0" eaLnBrk="1" latinLnBrk="0" hangingPunct="1">
                <a:lnSpc>
                  <a:spcPct val="100000"/>
                </a:lnSpc>
                <a:spcBef>
                  <a:spcPts val="0"/>
                </a:spcBef>
                <a:spcAft>
                  <a:spcPts val="1100"/>
                </a:spcAft>
                <a:buFont typeface="Arial" panose="020B0604020202020204" pitchFamily="34" charset="0"/>
                <a:buNone/>
                <a:tabLst/>
                <a:defRPr sz="1100" kern="1200">
                  <a:solidFill>
                    <a:schemeClr val="accent4"/>
                  </a:solidFill>
                  <a:latin typeface="Trueno Round"/>
                  <a:ea typeface="+mn-ea"/>
                  <a:cs typeface="+mn-cs"/>
                </a:defRPr>
              </a:lvl2pPr>
              <a:lvl3pPr marL="177800" indent="-169863"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Trueno Round"/>
                  <a:ea typeface="+mn-ea"/>
                  <a:cs typeface="+mn-cs"/>
                </a:defRPr>
              </a:lvl3pPr>
              <a:lvl4pPr marL="357188" indent="-179388"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Trueno Round"/>
                  <a:ea typeface="+mn-ea"/>
                  <a:cs typeface="+mn-cs"/>
                </a:defRPr>
              </a:lvl4pPr>
              <a:lvl5pPr marL="7938" indent="0" algn="l" defTabSz="685800" rtl="0" eaLnBrk="1" latinLnBrk="0" hangingPunct="1">
                <a:lnSpc>
                  <a:spcPct val="100000"/>
                </a:lnSpc>
                <a:spcBef>
                  <a:spcPts val="1100"/>
                </a:spcBef>
                <a:spcAft>
                  <a:spcPts val="0"/>
                </a:spcAft>
                <a:buFont typeface="Arial" panose="020B0604020202020204" pitchFamily="34" charset="0"/>
                <a:buNone/>
                <a:tabLst/>
                <a:defRPr sz="1100" i="1" kern="1200">
                  <a:solidFill>
                    <a:schemeClr val="accent4"/>
                  </a:solidFill>
                  <a:latin typeface="Trueno Round"/>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400" dirty="0"/>
                <a:t>To be market leaders in </a:t>
              </a:r>
              <a:br>
                <a:rPr lang="en-GB" sz="1400" dirty="0"/>
              </a:br>
              <a:r>
                <a:rPr lang="en-GB" sz="1400" dirty="0"/>
                <a:t>New Models of Care</a:t>
              </a:r>
            </a:p>
          </p:txBody>
        </p:sp>
        <p:sp>
          <p:nvSpPr>
            <p:cNvPr id="13" name="Content Placeholder 4">
              <a:extLst>
                <a:ext uri="{FF2B5EF4-FFF2-40B4-BE49-F238E27FC236}">
                  <a16:creationId xmlns:a16="http://schemas.microsoft.com/office/drawing/2014/main" xmlns="" id="{21FBA9AB-5A42-4F9E-8875-278284BED376}"/>
                </a:ext>
              </a:extLst>
            </p:cNvPr>
            <p:cNvSpPr txBox="1">
              <a:spLocks/>
            </p:cNvSpPr>
            <p:nvPr/>
          </p:nvSpPr>
          <p:spPr>
            <a:xfrm>
              <a:off x="1201106" y="2199011"/>
              <a:ext cx="3177217" cy="610694"/>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1400"/>
                </a:spcAft>
                <a:buFont typeface="Arial" panose="020B0604020202020204" pitchFamily="34" charset="0"/>
                <a:buNone/>
                <a:defRPr sz="1400" b="0" i="0" kern="1200">
                  <a:solidFill>
                    <a:schemeClr val="accent4"/>
                  </a:solidFill>
                  <a:latin typeface="+mn-lt"/>
                  <a:ea typeface="Trueno Round" charset="0"/>
                  <a:cs typeface="Trueno Round" charset="0"/>
                </a:defRPr>
              </a:lvl1pPr>
              <a:lvl2pPr marL="7938" indent="0" algn="l" defTabSz="685800" rtl="0" eaLnBrk="1" latinLnBrk="0" hangingPunct="1">
                <a:lnSpc>
                  <a:spcPct val="100000"/>
                </a:lnSpc>
                <a:spcBef>
                  <a:spcPts val="0"/>
                </a:spcBef>
                <a:spcAft>
                  <a:spcPts val="1100"/>
                </a:spcAft>
                <a:buFont typeface="Arial" panose="020B0604020202020204" pitchFamily="34" charset="0"/>
                <a:buNone/>
                <a:tabLst/>
                <a:defRPr sz="1100" kern="1200">
                  <a:solidFill>
                    <a:schemeClr val="accent4"/>
                  </a:solidFill>
                  <a:latin typeface="Trueno Round"/>
                  <a:ea typeface="+mn-ea"/>
                  <a:cs typeface="+mn-cs"/>
                </a:defRPr>
              </a:lvl2pPr>
              <a:lvl3pPr marL="177800" indent="-169863"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Trueno Round"/>
                  <a:ea typeface="+mn-ea"/>
                  <a:cs typeface="+mn-cs"/>
                </a:defRPr>
              </a:lvl3pPr>
              <a:lvl4pPr marL="357188" indent="-179388"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Trueno Round"/>
                  <a:ea typeface="+mn-ea"/>
                  <a:cs typeface="+mn-cs"/>
                </a:defRPr>
              </a:lvl4pPr>
              <a:lvl5pPr marL="7938" indent="0" algn="l" defTabSz="685800" rtl="0" eaLnBrk="1" latinLnBrk="0" hangingPunct="1">
                <a:lnSpc>
                  <a:spcPct val="100000"/>
                </a:lnSpc>
                <a:spcBef>
                  <a:spcPts val="1100"/>
                </a:spcBef>
                <a:spcAft>
                  <a:spcPts val="0"/>
                </a:spcAft>
                <a:buFont typeface="Arial" panose="020B0604020202020204" pitchFamily="34" charset="0"/>
                <a:buNone/>
                <a:tabLst/>
                <a:defRPr sz="1100" i="1" kern="1200">
                  <a:solidFill>
                    <a:schemeClr val="accent4"/>
                  </a:solidFill>
                  <a:latin typeface="Trueno Round"/>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400" dirty="0"/>
                <a:t>To build 10,000 new homes</a:t>
              </a:r>
            </a:p>
          </p:txBody>
        </p:sp>
        <p:sp>
          <p:nvSpPr>
            <p:cNvPr id="14" name="Content Placeholder 4">
              <a:extLst>
                <a:ext uri="{FF2B5EF4-FFF2-40B4-BE49-F238E27FC236}">
                  <a16:creationId xmlns:a16="http://schemas.microsoft.com/office/drawing/2014/main" xmlns="" id="{25B77543-3BAE-4AB9-AE4D-8C2E47BA88FC}"/>
                </a:ext>
              </a:extLst>
            </p:cNvPr>
            <p:cNvSpPr txBox="1">
              <a:spLocks/>
            </p:cNvSpPr>
            <p:nvPr/>
          </p:nvSpPr>
          <p:spPr>
            <a:xfrm>
              <a:off x="4378324" y="2954962"/>
              <a:ext cx="3177217" cy="610694"/>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1400"/>
                </a:spcAft>
                <a:buFont typeface="Arial" panose="020B0604020202020204" pitchFamily="34" charset="0"/>
                <a:buNone/>
                <a:defRPr sz="1400" b="0" i="0" kern="1200">
                  <a:solidFill>
                    <a:schemeClr val="accent4"/>
                  </a:solidFill>
                  <a:latin typeface="+mn-lt"/>
                  <a:ea typeface="Trueno Round" charset="0"/>
                  <a:cs typeface="Trueno Round" charset="0"/>
                </a:defRPr>
              </a:lvl1pPr>
              <a:lvl2pPr marL="7938" indent="0" algn="l" defTabSz="685800" rtl="0" eaLnBrk="1" latinLnBrk="0" hangingPunct="1">
                <a:lnSpc>
                  <a:spcPct val="100000"/>
                </a:lnSpc>
                <a:spcBef>
                  <a:spcPts val="0"/>
                </a:spcBef>
                <a:spcAft>
                  <a:spcPts val="1100"/>
                </a:spcAft>
                <a:buFont typeface="Arial" panose="020B0604020202020204" pitchFamily="34" charset="0"/>
                <a:buNone/>
                <a:tabLst/>
                <a:defRPr sz="1100" kern="1200">
                  <a:solidFill>
                    <a:schemeClr val="accent4"/>
                  </a:solidFill>
                  <a:latin typeface="Trueno Round"/>
                  <a:ea typeface="+mn-ea"/>
                  <a:cs typeface="+mn-cs"/>
                </a:defRPr>
              </a:lvl2pPr>
              <a:lvl3pPr marL="177800" indent="-169863"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Trueno Round"/>
                  <a:ea typeface="+mn-ea"/>
                  <a:cs typeface="+mn-cs"/>
                </a:defRPr>
              </a:lvl3pPr>
              <a:lvl4pPr marL="357188" indent="-179388"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Trueno Round"/>
                  <a:ea typeface="+mn-ea"/>
                  <a:cs typeface="+mn-cs"/>
                </a:defRPr>
              </a:lvl4pPr>
              <a:lvl5pPr marL="7938" indent="0" algn="l" defTabSz="685800" rtl="0" eaLnBrk="1" latinLnBrk="0" hangingPunct="1">
                <a:lnSpc>
                  <a:spcPct val="100000"/>
                </a:lnSpc>
                <a:spcBef>
                  <a:spcPts val="1100"/>
                </a:spcBef>
                <a:spcAft>
                  <a:spcPts val="0"/>
                </a:spcAft>
                <a:buFont typeface="Arial" panose="020B0604020202020204" pitchFamily="34" charset="0"/>
                <a:buNone/>
                <a:tabLst/>
                <a:defRPr sz="1100" i="1" kern="1200">
                  <a:solidFill>
                    <a:schemeClr val="accent4"/>
                  </a:solidFill>
                  <a:latin typeface="Trueno Round"/>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400" dirty="0"/>
                <a:t>To be 20% more efficient </a:t>
              </a:r>
            </a:p>
          </p:txBody>
        </p:sp>
        <p:sp>
          <p:nvSpPr>
            <p:cNvPr id="15" name="Content Placeholder 4">
              <a:extLst>
                <a:ext uri="{FF2B5EF4-FFF2-40B4-BE49-F238E27FC236}">
                  <a16:creationId xmlns:a16="http://schemas.microsoft.com/office/drawing/2014/main" xmlns="" id="{7B9D3B93-D48F-4C42-B3B8-D2B1BEF34AF2}"/>
                </a:ext>
              </a:extLst>
            </p:cNvPr>
            <p:cNvSpPr txBox="1">
              <a:spLocks/>
            </p:cNvSpPr>
            <p:nvPr/>
          </p:nvSpPr>
          <p:spPr>
            <a:xfrm>
              <a:off x="4378323" y="2197055"/>
              <a:ext cx="3177217" cy="610694"/>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1400"/>
                </a:spcAft>
                <a:buFont typeface="Arial" panose="020B0604020202020204" pitchFamily="34" charset="0"/>
                <a:buNone/>
                <a:defRPr sz="1400" b="0" i="0" kern="1200">
                  <a:solidFill>
                    <a:schemeClr val="accent4"/>
                  </a:solidFill>
                  <a:latin typeface="+mn-lt"/>
                  <a:ea typeface="Trueno Round" charset="0"/>
                  <a:cs typeface="Trueno Round" charset="0"/>
                </a:defRPr>
              </a:lvl1pPr>
              <a:lvl2pPr marL="7938" indent="0" algn="l" defTabSz="685800" rtl="0" eaLnBrk="1" latinLnBrk="0" hangingPunct="1">
                <a:lnSpc>
                  <a:spcPct val="100000"/>
                </a:lnSpc>
                <a:spcBef>
                  <a:spcPts val="0"/>
                </a:spcBef>
                <a:spcAft>
                  <a:spcPts val="1100"/>
                </a:spcAft>
                <a:buFont typeface="Arial" panose="020B0604020202020204" pitchFamily="34" charset="0"/>
                <a:buNone/>
                <a:tabLst/>
                <a:defRPr sz="1100" kern="1200">
                  <a:solidFill>
                    <a:schemeClr val="accent4"/>
                  </a:solidFill>
                  <a:latin typeface="Trueno Round"/>
                  <a:ea typeface="+mn-ea"/>
                  <a:cs typeface="+mn-cs"/>
                </a:defRPr>
              </a:lvl2pPr>
              <a:lvl3pPr marL="177800" indent="-169863"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Trueno Round"/>
                  <a:ea typeface="+mn-ea"/>
                  <a:cs typeface="+mn-cs"/>
                </a:defRPr>
              </a:lvl3pPr>
              <a:lvl4pPr marL="357188" indent="-179388"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Trueno Round"/>
                  <a:ea typeface="+mn-ea"/>
                  <a:cs typeface="+mn-cs"/>
                </a:defRPr>
              </a:lvl4pPr>
              <a:lvl5pPr marL="7938" indent="0" algn="l" defTabSz="685800" rtl="0" eaLnBrk="1" latinLnBrk="0" hangingPunct="1">
                <a:lnSpc>
                  <a:spcPct val="100000"/>
                </a:lnSpc>
                <a:spcBef>
                  <a:spcPts val="1100"/>
                </a:spcBef>
                <a:spcAft>
                  <a:spcPts val="0"/>
                </a:spcAft>
                <a:buFont typeface="Arial" panose="020B0604020202020204" pitchFamily="34" charset="0"/>
                <a:buNone/>
                <a:tabLst/>
                <a:defRPr sz="1100" i="1" kern="1200">
                  <a:solidFill>
                    <a:schemeClr val="accent4"/>
                  </a:solidFill>
                  <a:latin typeface="Trueno Round"/>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1400" dirty="0"/>
                <a:t>To provide 90% of our  </a:t>
              </a:r>
              <a:br>
                <a:rPr lang="en-GB" sz="1400" dirty="0"/>
              </a:br>
              <a:r>
                <a:rPr lang="en-GB" sz="1400" dirty="0"/>
                <a:t>customer services digitally</a:t>
              </a:r>
            </a:p>
          </p:txBody>
        </p:sp>
        <p:pic>
          <p:nvPicPr>
            <p:cNvPr id="16" name="Picture 15">
              <a:extLst>
                <a:ext uri="{FF2B5EF4-FFF2-40B4-BE49-F238E27FC236}">
                  <a16:creationId xmlns:a16="http://schemas.microsoft.com/office/drawing/2014/main" xmlns="" id="{99026DFC-70FA-470C-A92D-DC656B1ACA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213" y="2140517"/>
              <a:ext cx="527305" cy="527305"/>
            </a:xfrm>
            <a:prstGeom prst="rect">
              <a:avLst/>
            </a:prstGeom>
          </p:spPr>
        </p:pic>
        <p:pic>
          <p:nvPicPr>
            <p:cNvPr id="17" name="Picture 16">
              <a:extLst>
                <a:ext uri="{FF2B5EF4-FFF2-40B4-BE49-F238E27FC236}">
                  <a16:creationId xmlns:a16="http://schemas.microsoft.com/office/drawing/2014/main" xmlns="" id="{F21C3625-155B-40D9-8D03-0767DFA095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213" y="2863143"/>
              <a:ext cx="527305" cy="527305"/>
            </a:xfrm>
            <a:prstGeom prst="rect">
              <a:avLst/>
            </a:prstGeom>
          </p:spPr>
        </p:pic>
        <p:pic>
          <p:nvPicPr>
            <p:cNvPr id="18" name="Picture 17">
              <a:extLst>
                <a:ext uri="{FF2B5EF4-FFF2-40B4-BE49-F238E27FC236}">
                  <a16:creationId xmlns:a16="http://schemas.microsoft.com/office/drawing/2014/main" xmlns="" id="{87F6F8A5-1A72-41F0-9465-75FA874C8F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7344" y="2120134"/>
              <a:ext cx="527305" cy="527305"/>
            </a:xfrm>
            <a:prstGeom prst="rect">
              <a:avLst/>
            </a:prstGeom>
          </p:spPr>
        </p:pic>
        <p:pic>
          <p:nvPicPr>
            <p:cNvPr id="19" name="Picture 18">
              <a:extLst>
                <a:ext uri="{FF2B5EF4-FFF2-40B4-BE49-F238E27FC236}">
                  <a16:creationId xmlns:a16="http://schemas.microsoft.com/office/drawing/2014/main" xmlns="" id="{CF57A141-2745-47B0-A1CE-EE45A99D3B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45152" y="2867455"/>
              <a:ext cx="539497" cy="536449"/>
            </a:xfrm>
            <a:prstGeom prst="rect">
              <a:avLst/>
            </a:prstGeom>
          </p:spPr>
        </p:pic>
      </p:grpSp>
    </p:spTree>
    <p:extLst>
      <p:ext uri="{BB962C8B-B14F-4D97-AF65-F5344CB8AC3E}">
        <p14:creationId xmlns:p14="http://schemas.microsoft.com/office/powerpoint/2010/main" val="62458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3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91019DC-F864-40DF-A056-BDD5EE722158}"/>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7214" y="1614490"/>
            <a:ext cx="6921500" cy="614360"/>
          </a:xfrm>
        </p:spPr>
        <p:txBody>
          <a:bodyPr/>
          <a:lstStyle>
            <a:lvl1pPr>
              <a:defRPr>
                <a:latin typeface="+mn-lt"/>
              </a:defRPr>
            </a:lvl1pPr>
          </a:lstStyle>
          <a:p>
            <a:pPr lvl="0"/>
            <a:r>
              <a:rPr lang="en-US"/>
              <a:t>Edit Master text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7" name="Content Placeholder 2"/>
          <p:cNvSpPr>
            <a:spLocks noGrp="1"/>
          </p:cNvSpPr>
          <p:nvPr>
            <p:ph idx="10"/>
          </p:nvPr>
        </p:nvSpPr>
        <p:spPr>
          <a:xfrm>
            <a:off x="557214" y="2286000"/>
            <a:ext cx="6921500" cy="2351315"/>
          </a:xfrm>
        </p:spPr>
        <p:txBody>
          <a:bodyPr numCol="3" spcCol="180000"/>
          <a:lstStyle>
            <a:lvl1pPr>
              <a:defRPr sz="11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2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Large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06EC7EA-5F09-45FA-A98F-349C0BD48152}"/>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35235" y="948247"/>
            <a:ext cx="3143478" cy="1019346"/>
          </a:xfrm>
        </p:spPr>
        <p:txBody>
          <a:bodyPr/>
          <a:lstStyle/>
          <a:p>
            <a:r>
              <a:rPr lang="en-US"/>
              <a:t>Click to edit Master title style</a:t>
            </a:r>
            <a:endParaRPr lang="en-US" dirty="0"/>
          </a:p>
        </p:txBody>
      </p:sp>
      <p:sp>
        <p:nvSpPr>
          <p:cNvPr id="3" name="Content Placeholder 2"/>
          <p:cNvSpPr>
            <a:spLocks noGrp="1"/>
          </p:cNvSpPr>
          <p:nvPr>
            <p:ph idx="1"/>
          </p:nvPr>
        </p:nvSpPr>
        <p:spPr>
          <a:xfrm>
            <a:off x="4335236" y="1967593"/>
            <a:ext cx="4302578" cy="2697277"/>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6" name="Picture Placeholder 5"/>
          <p:cNvSpPr>
            <a:spLocks noGrp="1"/>
          </p:cNvSpPr>
          <p:nvPr>
            <p:ph type="pic" sz="quarter" idx="10"/>
          </p:nvPr>
        </p:nvSpPr>
        <p:spPr>
          <a:xfrm>
            <a:off x="0" y="361950"/>
            <a:ext cx="3951288" cy="4422775"/>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297965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nd Large Image (2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6BDB2A6-FB91-4DBB-867B-74AF82F82713}"/>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35235" y="948248"/>
            <a:ext cx="3143478" cy="1019344"/>
          </a:xfrm>
        </p:spPr>
        <p:txBody>
          <a:bodyPr/>
          <a:lstStyle/>
          <a:p>
            <a:r>
              <a:rPr lang="en-US"/>
              <a:t>Click to edit Master title style</a:t>
            </a:r>
            <a:endParaRPr lang="en-US" dirty="0"/>
          </a:p>
        </p:txBody>
      </p:sp>
      <p:sp>
        <p:nvSpPr>
          <p:cNvPr id="3" name="Content Placeholder 2"/>
          <p:cNvSpPr>
            <a:spLocks noGrp="1"/>
          </p:cNvSpPr>
          <p:nvPr>
            <p:ph idx="1"/>
          </p:nvPr>
        </p:nvSpPr>
        <p:spPr>
          <a:xfrm>
            <a:off x="4335236" y="2766252"/>
            <a:ext cx="4302578" cy="1898618"/>
          </a:xfrm>
        </p:spPr>
        <p:txBody>
          <a:bodyPr numCol="2" spcCol="180000"/>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6" name="Picture Placeholder 5"/>
          <p:cNvSpPr>
            <a:spLocks noGrp="1"/>
          </p:cNvSpPr>
          <p:nvPr>
            <p:ph type="pic" sz="quarter" idx="10"/>
          </p:nvPr>
        </p:nvSpPr>
        <p:spPr>
          <a:xfrm>
            <a:off x="0" y="361950"/>
            <a:ext cx="3951288" cy="4422775"/>
          </a:xfrm>
          <a:solidFill>
            <a:schemeClr val="accent4"/>
          </a:solidFill>
        </p:spPr>
        <p:txBody>
          <a:bodyPr/>
          <a:lstStyle/>
          <a:p>
            <a:r>
              <a:rPr lang="en-US"/>
              <a:t>Click icon to add picture</a:t>
            </a:r>
          </a:p>
        </p:txBody>
      </p:sp>
      <p:sp>
        <p:nvSpPr>
          <p:cNvPr id="7" name="Content Placeholder 2">
            <a:extLst>
              <a:ext uri="{FF2B5EF4-FFF2-40B4-BE49-F238E27FC236}">
                <a16:creationId xmlns:a16="http://schemas.microsoft.com/office/drawing/2014/main" xmlns="" id="{6156AE52-D80D-4ADC-B2FE-7090E4D04925}"/>
              </a:ext>
            </a:extLst>
          </p:cNvPr>
          <p:cNvSpPr>
            <a:spLocks noGrp="1"/>
          </p:cNvSpPr>
          <p:nvPr>
            <p:ph idx="11"/>
          </p:nvPr>
        </p:nvSpPr>
        <p:spPr>
          <a:xfrm>
            <a:off x="4335236" y="1967592"/>
            <a:ext cx="4302578" cy="798660"/>
          </a:xfrm>
        </p:spPr>
        <p:txBody>
          <a:bodyPr/>
          <a:lstStyle>
            <a:lvl1pPr>
              <a:defRPr>
                <a:latin typeface="+mn-lt"/>
              </a:defRPr>
            </a:lvl1pPr>
          </a:lstStyle>
          <a:p>
            <a:pPr lvl="0"/>
            <a:r>
              <a:rPr lang="en-US"/>
              <a:t>Edit Master text styles</a:t>
            </a:r>
          </a:p>
        </p:txBody>
      </p:sp>
    </p:spTree>
    <p:extLst>
      <p:ext uri="{BB962C8B-B14F-4D97-AF65-F5344CB8AC3E}">
        <p14:creationId xmlns:p14="http://schemas.microsoft.com/office/powerpoint/2010/main" val="285570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Small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C99BF8-E420-4CC7-9A7F-2F14DF271F39}"/>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5172" y="948248"/>
            <a:ext cx="4413541" cy="661612"/>
          </a:xfrm>
        </p:spPr>
        <p:txBody>
          <a:bodyPr/>
          <a:lstStyle/>
          <a:p>
            <a:r>
              <a:rPr lang="en-US"/>
              <a:t>Click to edit Master title style</a:t>
            </a:r>
            <a:endParaRPr lang="en-US" dirty="0"/>
          </a:p>
        </p:txBody>
      </p:sp>
      <p:sp>
        <p:nvSpPr>
          <p:cNvPr id="3" name="Content Placeholder 2"/>
          <p:cNvSpPr>
            <a:spLocks noGrp="1"/>
          </p:cNvSpPr>
          <p:nvPr>
            <p:ph idx="1"/>
          </p:nvPr>
        </p:nvSpPr>
        <p:spPr>
          <a:xfrm>
            <a:off x="3065172" y="1609859"/>
            <a:ext cx="5572642" cy="3055012"/>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6" name="Picture Placeholder 5"/>
          <p:cNvSpPr>
            <a:spLocks noGrp="1"/>
          </p:cNvSpPr>
          <p:nvPr>
            <p:ph type="pic" sz="quarter" idx="10"/>
          </p:nvPr>
        </p:nvSpPr>
        <p:spPr>
          <a:xfrm>
            <a:off x="0" y="361950"/>
            <a:ext cx="2698124" cy="4422775"/>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8084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and Small Image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368C0EB-6E8B-421A-A04A-851DE91E4BAA}"/>
              </a:ext>
            </a:extLst>
          </p:cNvPr>
          <p:cNvSpPr/>
          <p:nvPr userDrawn="1"/>
        </p:nvSpPr>
        <p:spPr>
          <a:xfrm>
            <a:off x="0" y="361950"/>
            <a:ext cx="8778875" cy="4422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5172" y="948248"/>
            <a:ext cx="4413541" cy="664602"/>
          </a:xfrm>
        </p:spPr>
        <p:txBody>
          <a:bodyPr/>
          <a:lstStyle/>
          <a:p>
            <a:r>
              <a:rPr lang="en-US"/>
              <a:t>Click to edit Master title style</a:t>
            </a:r>
            <a:endParaRPr lang="en-US" dirty="0"/>
          </a:p>
        </p:txBody>
      </p:sp>
      <p:sp>
        <p:nvSpPr>
          <p:cNvPr id="3" name="Content Placeholder 2"/>
          <p:cNvSpPr>
            <a:spLocks noGrp="1"/>
          </p:cNvSpPr>
          <p:nvPr>
            <p:ph idx="1"/>
          </p:nvPr>
        </p:nvSpPr>
        <p:spPr>
          <a:xfrm>
            <a:off x="3065172" y="2435840"/>
            <a:ext cx="5572642" cy="2213888"/>
          </a:xfrm>
        </p:spPr>
        <p:txBody>
          <a:bodyPr numCol="2" spcCol="180000"/>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457" y="493772"/>
            <a:ext cx="1061357" cy="1061357"/>
          </a:xfrm>
          <a:prstGeom prst="rect">
            <a:avLst/>
          </a:prstGeom>
        </p:spPr>
      </p:pic>
      <p:sp>
        <p:nvSpPr>
          <p:cNvPr id="7" name="Content Placeholder 2">
            <a:extLst>
              <a:ext uri="{FF2B5EF4-FFF2-40B4-BE49-F238E27FC236}">
                <a16:creationId xmlns:a16="http://schemas.microsoft.com/office/drawing/2014/main" xmlns="" id="{6156AE52-D80D-4ADC-B2FE-7090E4D04925}"/>
              </a:ext>
            </a:extLst>
          </p:cNvPr>
          <p:cNvSpPr>
            <a:spLocks noGrp="1"/>
          </p:cNvSpPr>
          <p:nvPr>
            <p:ph idx="11"/>
          </p:nvPr>
        </p:nvSpPr>
        <p:spPr>
          <a:xfrm>
            <a:off x="3065172" y="1612850"/>
            <a:ext cx="5572642" cy="822990"/>
          </a:xfrm>
        </p:spPr>
        <p:txBody>
          <a:bodyPr/>
          <a:lstStyle>
            <a:lvl1pPr>
              <a:defRPr>
                <a:latin typeface="+mn-lt"/>
              </a:defRPr>
            </a:lvl1pPr>
          </a:lstStyle>
          <a:p>
            <a:pPr lvl="0"/>
            <a:r>
              <a:rPr lang="en-US"/>
              <a:t>Edit Master text styles</a:t>
            </a:r>
          </a:p>
        </p:txBody>
      </p:sp>
      <p:sp>
        <p:nvSpPr>
          <p:cNvPr id="8" name="Picture Placeholder 5">
            <a:extLst>
              <a:ext uri="{FF2B5EF4-FFF2-40B4-BE49-F238E27FC236}">
                <a16:creationId xmlns:a16="http://schemas.microsoft.com/office/drawing/2014/main" xmlns="" id="{43F1C3C8-9FE5-4368-AD01-A0FC8935988F}"/>
              </a:ext>
            </a:extLst>
          </p:cNvPr>
          <p:cNvSpPr>
            <a:spLocks noGrp="1"/>
          </p:cNvSpPr>
          <p:nvPr>
            <p:ph type="pic" sz="quarter" idx="10"/>
          </p:nvPr>
        </p:nvSpPr>
        <p:spPr>
          <a:xfrm>
            <a:off x="0" y="361950"/>
            <a:ext cx="2698124" cy="4422775"/>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22560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970732"/>
            <a:ext cx="6921500" cy="68661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557214" y="1614490"/>
            <a:ext cx="6921500" cy="30503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c" descr="OFFICIAL"/>
          <p:cNvSpPr txBox="1"/>
          <p:nvPr userDrawn="1"/>
        </p:nvSpPr>
        <p:spPr>
          <a:xfrm>
            <a:off x="0" y="4823460"/>
            <a:ext cx="9144000" cy="223138"/>
          </a:xfrm>
          <a:prstGeom prst="rect">
            <a:avLst/>
          </a:prstGeom>
          <a:noFill/>
        </p:spPr>
        <p:txBody>
          <a:bodyPr vert="horz" rtlCol="0">
            <a:spAutoFit/>
          </a:bodyPr>
          <a:lstStyle/>
          <a:p>
            <a:pPr algn="ctr"/>
            <a:r>
              <a:rPr lang="en-GB" sz="850" b="0" i="0" u="none" baseline="0" smtClean="0">
                <a:solidFill>
                  <a:srgbClr val="000000"/>
                </a:solidFill>
                <a:latin typeface="arial" panose="020B0604020202020204" pitchFamily="34" charset="0"/>
              </a:rPr>
              <a:t>OFFICIAL</a:t>
            </a:r>
            <a:endParaRPr lang="en-GB" sz="85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7900972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31" r:id="rId36"/>
    <p:sldLayoutId id="2147483732" r:id="rId37"/>
    <p:sldLayoutId id="2147483733" r:id="rId38"/>
    <p:sldLayoutId id="2147483734" r:id="rId39"/>
    <p:sldLayoutId id="2147483735" r:id="rId40"/>
    <p:sldLayoutId id="2147483736"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ts val="3000"/>
        </a:lnSpc>
        <a:spcBef>
          <a:spcPct val="0"/>
        </a:spcBef>
        <a:buNone/>
        <a:defRPr sz="3000" b="1" i="0" kern="1200">
          <a:solidFill>
            <a:schemeClr val="accent1"/>
          </a:solidFill>
          <a:latin typeface="+mn-lt"/>
          <a:ea typeface="Trueno RoundBd" charset="0"/>
          <a:cs typeface="Trueno RoundBd" charset="0"/>
        </a:defRPr>
      </a:lvl1pPr>
    </p:titleStyle>
    <p:bodyStyle>
      <a:lvl1pPr marL="0" indent="0" algn="l" defTabSz="685800" rtl="0" eaLnBrk="1" latinLnBrk="0" hangingPunct="1">
        <a:lnSpc>
          <a:spcPct val="100000"/>
        </a:lnSpc>
        <a:spcBef>
          <a:spcPts val="0"/>
        </a:spcBef>
        <a:spcAft>
          <a:spcPts val="1400"/>
        </a:spcAft>
        <a:buFont typeface="Arial" panose="020B0604020202020204" pitchFamily="34" charset="0"/>
        <a:buNone/>
        <a:defRPr sz="1400" b="0" i="0" kern="1200">
          <a:solidFill>
            <a:schemeClr val="accent4"/>
          </a:solidFill>
          <a:latin typeface="+mn-lt"/>
          <a:ea typeface="Trueno Round" charset="0"/>
          <a:cs typeface="Trueno Round" charset="0"/>
        </a:defRPr>
      </a:lvl1pPr>
      <a:lvl2pPr marL="7938" indent="0" algn="l" defTabSz="685800" rtl="0" eaLnBrk="1" latinLnBrk="0" hangingPunct="1">
        <a:lnSpc>
          <a:spcPct val="100000"/>
        </a:lnSpc>
        <a:spcBef>
          <a:spcPts val="0"/>
        </a:spcBef>
        <a:spcAft>
          <a:spcPts val="1100"/>
        </a:spcAft>
        <a:buFont typeface="Arial" panose="020B0604020202020204" pitchFamily="34" charset="0"/>
        <a:buNone/>
        <a:tabLst/>
        <a:defRPr sz="1100" kern="1200">
          <a:solidFill>
            <a:schemeClr val="accent4"/>
          </a:solidFill>
          <a:latin typeface="+mn-lt"/>
          <a:ea typeface="+mn-ea"/>
          <a:cs typeface="+mn-cs"/>
        </a:defRPr>
      </a:lvl2pPr>
      <a:lvl3pPr marL="177800" indent="-169863"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mn-lt"/>
          <a:ea typeface="+mn-ea"/>
          <a:cs typeface="+mn-cs"/>
        </a:defRPr>
      </a:lvl3pPr>
      <a:lvl4pPr marL="357188" indent="-179388" algn="l" defTabSz="685800" rtl="0" eaLnBrk="1" latinLnBrk="0" hangingPunct="1">
        <a:lnSpc>
          <a:spcPct val="100000"/>
        </a:lnSpc>
        <a:spcBef>
          <a:spcPts val="0"/>
        </a:spcBef>
        <a:spcAft>
          <a:spcPts val="0"/>
        </a:spcAft>
        <a:buClr>
          <a:schemeClr val="tx2"/>
        </a:buClr>
        <a:buFontTx/>
        <a:buChar char="‒"/>
        <a:tabLst/>
        <a:defRPr sz="1100" kern="1200">
          <a:solidFill>
            <a:schemeClr val="accent4"/>
          </a:solidFill>
          <a:latin typeface="+mn-lt"/>
          <a:ea typeface="+mn-ea"/>
          <a:cs typeface="+mn-cs"/>
        </a:defRPr>
      </a:lvl4pPr>
      <a:lvl5pPr marL="7938" indent="0" algn="l" defTabSz="685800" rtl="0" eaLnBrk="1" latinLnBrk="0" hangingPunct="1">
        <a:lnSpc>
          <a:spcPct val="100000"/>
        </a:lnSpc>
        <a:spcBef>
          <a:spcPts val="1100"/>
        </a:spcBef>
        <a:spcAft>
          <a:spcPts val="0"/>
        </a:spcAft>
        <a:buFont typeface="Arial" panose="020B0604020202020204" pitchFamily="34" charset="0"/>
        <a:buNone/>
        <a:tabLst/>
        <a:defRPr sz="1100" i="1"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880">
          <p15:clr>
            <a:srgbClr val="F26B43"/>
          </p15:clr>
        </p15:guide>
        <p15:guide id="3" pos="351">
          <p15:clr>
            <a:srgbClr val="F26B43"/>
          </p15:clr>
        </p15:guide>
        <p15:guide id="4" orient="horz" pos="1044">
          <p15:clr>
            <a:srgbClr val="F26B43"/>
          </p15:clr>
        </p15:guide>
        <p15:guide id="5" pos="5530">
          <p15:clr>
            <a:srgbClr val="F26B43"/>
          </p15:clr>
        </p15:guide>
        <p15:guide id="6" orient="horz" pos="228">
          <p15:clr>
            <a:srgbClr val="F26B43"/>
          </p15:clr>
        </p15:guide>
        <p15:guide id="7" orient="horz" pos="3014">
          <p15:clr>
            <a:srgbClr val="F26B43"/>
          </p15:clr>
        </p15:guide>
        <p15:guide id="8" orient="horz" pos="626">
          <p15:clr>
            <a:srgbClr val="F26B43"/>
          </p15:clr>
        </p15:guide>
        <p15:guide id="10" pos="471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236725"/>
            <a:ext cx="9144000" cy="4606724"/>
          </a:xfrm>
        </p:spPr>
      </p:pic>
    </p:spTree>
    <p:extLst>
      <p:ext uri="{BB962C8B-B14F-4D97-AF65-F5344CB8AC3E}">
        <p14:creationId xmlns:p14="http://schemas.microsoft.com/office/powerpoint/2010/main" val="137056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selection process</a:t>
            </a:r>
            <a:endParaRPr lang="en-GB" dirty="0"/>
          </a:p>
        </p:txBody>
      </p:sp>
      <p:sp>
        <p:nvSpPr>
          <p:cNvPr id="3" name="Content Placeholder 2"/>
          <p:cNvSpPr>
            <a:spLocks noGrp="1"/>
          </p:cNvSpPr>
          <p:nvPr>
            <p:ph idx="1"/>
          </p:nvPr>
        </p:nvSpPr>
        <p:spPr/>
        <p:txBody>
          <a:bodyPr/>
          <a:lstStyle/>
          <a:p>
            <a:pPr marL="285750" lvl="2" indent="-285750">
              <a:spcAft>
                <a:spcPts val="1400"/>
              </a:spcAft>
              <a:buSzPts val="1200"/>
              <a:buFont typeface="Arial" panose="020B0604020202020204" pitchFamily="34" charset="0"/>
              <a:buChar char="•"/>
              <a:tabLst>
                <a:tab pos="530225" algn="l"/>
                <a:tab pos="530860" algn="l"/>
              </a:tabLst>
            </a:pPr>
            <a:r>
              <a:rPr lang="en-GB" sz="1400" dirty="0" smtClean="0">
                <a:ea typeface="Trueno Round" charset="0"/>
                <a:cs typeface="Trueno Round" charset="0"/>
              </a:rPr>
              <a:t>Design flexibility</a:t>
            </a:r>
          </a:p>
          <a:p>
            <a:pPr marL="285750" lvl="2" indent="-285750">
              <a:spcAft>
                <a:spcPts val="1400"/>
              </a:spcAft>
              <a:buSzPts val="1200"/>
              <a:buFont typeface="Arial" panose="020B0604020202020204" pitchFamily="34" charset="0"/>
              <a:buChar char="•"/>
              <a:tabLst>
                <a:tab pos="530225" algn="l"/>
                <a:tab pos="530860" algn="l"/>
              </a:tabLst>
            </a:pPr>
            <a:r>
              <a:rPr lang="en-GB" sz="1400" dirty="0" smtClean="0">
                <a:ea typeface="Trueno Round" charset="0"/>
                <a:cs typeface="Trueno Round" charset="0"/>
              </a:rPr>
              <a:t>Affordability</a:t>
            </a:r>
          </a:p>
          <a:p>
            <a:pPr marL="285750" lvl="2" indent="-285750">
              <a:spcAft>
                <a:spcPts val="1400"/>
              </a:spcAft>
              <a:buSzPts val="1200"/>
              <a:buFont typeface="Arial" panose="020B0604020202020204" pitchFamily="34" charset="0"/>
              <a:buChar char="•"/>
              <a:tabLst>
                <a:tab pos="530225" algn="l"/>
                <a:tab pos="530860" algn="l"/>
              </a:tabLst>
            </a:pPr>
            <a:r>
              <a:rPr lang="en-GB" sz="1400" dirty="0" err="1" smtClean="0">
                <a:ea typeface="Trueno Round" charset="0"/>
                <a:cs typeface="Trueno Round" charset="0"/>
              </a:rPr>
              <a:t>Mortgageability</a:t>
            </a:r>
            <a:endParaRPr lang="en-GB" sz="1400" dirty="0" smtClean="0">
              <a:ea typeface="Trueno Round" charset="0"/>
              <a:cs typeface="Trueno Round" charset="0"/>
            </a:endParaRPr>
          </a:p>
          <a:p>
            <a:pPr marL="285750" lvl="2" indent="-285750">
              <a:spcAft>
                <a:spcPts val="1400"/>
              </a:spcAft>
              <a:buSzPts val="1200"/>
              <a:buFont typeface="Arial" panose="020B0604020202020204" pitchFamily="34" charset="0"/>
              <a:buChar char="•"/>
              <a:tabLst>
                <a:tab pos="530225" algn="l"/>
                <a:tab pos="530860" algn="l"/>
              </a:tabLst>
            </a:pPr>
            <a:r>
              <a:rPr lang="en-GB" sz="1400" dirty="0" smtClean="0">
                <a:ea typeface="Trueno Round" charset="0"/>
                <a:cs typeface="Trueno Round" charset="0"/>
              </a:rPr>
              <a:t>Build warranties</a:t>
            </a:r>
          </a:p>
          <a:p>
            <a:pPr marL="285750" lvl="2" indent="-285750">
              <a:spcAft>
                <a:spcPts val="1400"/>
              </a:spcAft>
              <a:buSzPts val="1200"/>
              <a:buFont typeface="Arial" panose="020B0604020202020204" pitchFamily="34" charset="0"/>
              <a:buChar char="•"/>
              <a:tabLst>
                <a:tab pos="530225" algn="l"/>
                <a:tab pos="530860" algn="l"/>
              </a:tabLst>
            </a:pPr>
            <a:r>
              <a:rPr lang="en-GB" sz="1400" dirty="0" smtClean="0">
                <a:ea typeface="Trueno Round" charset="0"/>
                <a:cs typeface="Trueno Round" charset="0"/>
              </a:rPr>
              <a:t>Insurability</a:t>
            </a:r>
          </a:p>
          <a:p>
            <a:pPr marL="285750" lvl="2" indent="-285750">
              <a:spcAft>
                <a:spcPts val="1400"/>
              </a:spcAft>
              <a:buSzPts val="1200"/>
              <a:buFont typeface="Arial" panose="020B0604020202020204" pitchFamily="34" charset="0"/>
              <a:buChar char="•"/>
              <a:tabLst>
                <a:tab pos="530225" algn="l"/>
                <a:tab pos="530860" algn="l"/>
              </a:tabLst>
            </a:pPr>
            <a:r>
              <a:rPr lang="en-GB" sz="1400" dirty="0" smtClean="0">
                <a:ea typeface="Trueno Round" charset="0"/>
                <a:cs typeface="Trueno Round" charset="0"/>
              </a:rPr>
              <a:t>Market analysis identified 12 potential suitable suppliers</a:t>
            </a:r>
          </a:p>
          <a:p>
            <a:pPr marL="285750" lvl="2" indent="-285750">
              <a:spcAft>
                <a:spcPts val="1400"/>
              </a:spcAft>
              <a:buSzPts val="1200"/>
              <a:buFont typeface="Arial" panose="020B0604020202020204" pitchFamily="34" charset="0"/>
              <a:buChar char="•"/>
              <a:tabLst>
                <a:tab pos="530225" algn="l"/>
                <a:tab pos="530860" algn="l"/>
              </a:tabLst>
            </a:pPr>
            <a:r>
              <a:rPr lang="en-GB" sz="1400" dirty="0" smtClean="0">
                <a:ea typeface="Trueno Round" charset="0"/>
                <a:cs typeface="Trueno Round" charset="0"/>
              </a:rPr>
              <a:t>8 of the 12 were shortlisted to interview and assessed</a:t>
            </a:r>
          </a:p>
          <a:p>
            <a:pPr marL="285750" lvl="2" indent="-285750">
              <a:spcAft>
                <a:spcPts val="1400"/>
              </a:spcAft>
              <a:buSzPts val="1200"/>
              <a:buFont typeface="Arial" panose="020B0604020202020204" pitchFamily="34" charset="0"/>
              <a:buChar char="•"/>
              <a:tabLst>
                <a:tab pos="530225" algn="l"/>
                <a:tab pos="530860" algn="l"/>
              </a:tabLst>
            </a:pPr>
            <a:r>
              <a:rPr lang="en-GB" sz="1400" dirty="0" smtClean="0">
                <a:ea typeface="Trueno Round" charset="0"/>
                <a:cs typeface="Trueno Round" charset="0"/>
              </a:rPr>
              <a:t>5 suppliers were selected for the project </a:t>
            </a:r>
            <a:endParaRPr lang="en-GB" sz="1400" dirty="0">
              <a:ea typeface="Trueno Round" charset="0"/>
              <a:cs typeface="Trueno Round" charset="0"/>
            </a:endParaRPr>
          </a:p>
          <a:p>
            <a:endParaRPr lang="en-GB" dirty="0"/>
          </a:p>
        </p:txBody>
      </p:sp>
    </p:spTree>
    <p:extLst>
      <p:ext uri="{BB962C8B-B14F-4D97-AF65-F5344CB8AC3E}">
        <p14:creationId xmlns:p14="http://schemas.microsoft.com/office/powerpoint/2010/main" val="41042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suppliers</a:t>
            </a:r>
            <a:endParaRPr lang="en-GB" dirty="0"/>
          </a:p>
        </p:txBody>
      </p:sp>
      <p:sp>
        <p:nvSpPr>
          <p:cNvPr id="3" name="Content Placeholder 2"/>
          <p:cNvSpPr>
            <a:spLocks noGrp="1"/>
          </p:cNvSpPr>
          <p:nvPr>
            <p:ph idx="1"/>
          </p:nvPr>
        </p:nvSpPr>
        <p:spPr/>
        <p:txBody>
          <a:bodyPr/>
          <a:lstStyle/>
          <a:p>
            <a:pPr marL="285750" lvl="2" indent="-285750">
              <a:spcAft>
                <a:spcPts val="1400"/>
              </a:spcAft>
              <a:buSzPts val="1200"/>
              <a:buFont typeface="Arial" panose="020B0604020202020204" pitchFamily="34" charset="0"/>
              <a:buChar char="•"/>
              <a:tabLst>
                <a:tab pos="530225" algn="l"/>
                <a:tab pos="530860" algn="l"/>
              </a:tabLst>
            </a:pPr>
            <a:r>
              <a:rPr lang="en-GB" sz="1400" dirty="0" err="1" smtClean="0">
                <a:ea typeface="Trueno Round" charset="0"/>
                <a:cs typeface="Trueno Round" charset="0"/>
              </a:rPr>
              <a:t>Ilke</a:t>
            </a:r>
            <a:r>
              <a:rPr lang="en-GB" sz="1400" dirty="0" smtClean="0">
                <a:ea typeface="Trueno Round" charset="0"/>
                <a:cs typeface="Trueno Round" charset="0"/>
              </a:rPr>
              <a:t> </a:t>
            </a:r>
            <a:r>
              <a:rPr lang="en-GB" sz="1400" dirty="0">
                <a:ea typeface="Trueno Round" charset="0"/>
                <a:cs typeface="Trueno Round" charset="0"/>
              </a:rPr>
              <a:t>– </a:t>
            </a:r>
            <a:r>
              <a:rPr lang="en-GB" sz="1400" dirty="0" smtClean="0">
                <a:ea typeface="Trueno Round" charset="0"/>
                <a:cs typeface="Trueno Round" charset="0"/>
              </a:rPr>
              <a:t>volumetric light steel frame (good affordability </a:t>
            </a:r>
            <a:r>
              <a:rPr lang="en-GB" sz="1400" dirty="0">
                <a:ea typeface="Trueno Round" charset="0"/>
                <a:cs typeface="Trueno Round" charset="0"/>
              </a:rPr>
              <a:t>for </a:t>
            </a:r>
            <a:r>
              <a:rPr lang="en-GB" sz="1400" dirty="0" smtClean="0">
                <a:ea typeface="Trueno Round" charset="0"/>
                <a:cs typeface="Trueno Round" charset="0"/>
              </a:rPr>
              <a:t>volumetric</a:t>
            </a:r>
            <a:r>
              <a:rPr lang="en-GB" sz="1400" dirty="0">
                <a:ea typeface="Trueno Round" charset="0"/>
                <a:cs typeface="Trueno Round" charset="0"/>
              </a:rPr>
              <a:t>)</a:t>
            </a:r>
          </a:p>
          <a:p>
            <a:pPr marL="285750" lvl="2" indent="-285750">
              <a:spcAft>
                <a:spcPts val="1400"/>
              </a:spcAft>
              <a:buSzPts val="1200"/>
              <a:buFont typeface="Arial" panose="020B0604020202020204" pitchFamily="34" charset="0"/>
              <a:buChar char="•"/>
              <a:tabLst>
                <a:tab pos="530225" algn="l"/>
                <a:tab pos="530860" algn="l"/>
              </a:tabLst>
            </a:pPr>
            <a:r>
              <a:rPr lang="en-GB" sz="1400" dirty="0">
                <a:ea typeface="Trueno Round" charset="0"/>
                <a:cs typeface="Trueno Round" charset="0"/>
              </a:rPr>
              <a:t>Icarus – </a:t>
            </a:r>
            <a:r>
              <a:rPr lang="en-GB" sz="1400" dirty="0" smtClean="0">
                <a:ea typeface="Trueno Round" charset="0"/>
                <a:cs typeface="Trueno Round" charset="0"/>
              </a:rPr>
              <a:t>panelised light steel frame (good </a:t>
            </a:r>
            <a:r>
              <a:rPr lang="en-GB" sz="1400" dirty="0">
                <a:ea typeface="Trueno Round" charset="0"/>
                <a:cs typeface="Trueno Round" charset="0"/>
              </a:rPr>
              <a:t>d</a:t>
            </a:r>
            <a:r>
              <a:rPr lang="en-GB" sz="1400" dirty="0" smtClean="0">
                <a:ea typeface="Trueno Round" charset="0"/>
                <a:cs typeface="Trueno Round" charset="0"/>
              </a:rPr>
              <a:t>esign flexibility</a:t>
            </a:r>
            <a:r>
              <a:rPr lang="en-GB" sz="1400" dirty="0">
                <a:ea typeface="Trueno Round" charset="0"/>
                <a:cs typeface="Trueno Round" charset="0"/>
              </a:rPr>
              <a:t>, fewer constraints and logistical challenges than </a:t>
            </a:r>
            <a:r>
              <a:rPr lang="en-GB" sz="1400" dirty="0" smtClean="0">
                <a:ea typeface="Trueno Round" charset="0"/>
                <a:cs typeface="Trueno Round" charset="0"/>
              </a:rPr>
              <a:t>volumetric</a:t>
            </a:r>
            <a:r>
              <a:rPr lang="en-GB" sz="1400" dirty="0">
                <a:ea typeface="Trueno Round" charset="0"/>
                <a:cs typeface="Trueno Round" charset="0"/>
              </a:rPr>
              <a:t>)</a:t>
            </a:r>
          </a:p>
          <a:p>
            <a:pPr marL="285750" lvl="2" indent="-285750">
              <a:spcAft>
                <a:spcPts val="1400"/>
              </a:spcAft>
              <a:buSzPts val="1200"/>
              <a:buFont typeface="Arial" panose="020B0604020202020204" pitchFamily="34" charset="0"/>
              <a:buChar char="•"/>
              <a:tabLst>
                <a:tab pos="530225" algn="l"/>
                <a:tab pos="530860" algn="l"/>
              </a:tabLst>
            </a:pPr>
            <a:r>
              <a:rPr lang="en-GB" sz="1400" dirty="0" err="1">
                <a:ea typeface="Trueno Round" charset="0"/>
                <a:cs typeface="Trueno Round" charset="0"/>
              </a:rPr>
              <a:t>Xella</a:t>
            </a:r>
            <a:r>
              <a:rPr lang="en-GB" sz="1400" dirty="0">
                <a:ea typeface="Trueno Round" charset="0"/>
                <a:cs typeface="Trueno Round" charset="0"/>
              </a:rPr>
              <a:t> – </a:t>
            </a:r>
            <a:r>
              <a:rPr lang="en-GB" sz="1400" dirty="0" smtClean="0">
                <a:ea typeface="Trueno Round" charset="0"/>
                <a:cs typeface="Trueno Round" charset="0"/>
              </a:rPr>
              <a:t>aerated </a:t>
            </a:r>
            <a:r>
              <a:rPr lang="en-GB" sz="1400" dirty="0">
                <a:ea typeface="Trueno Round" charset="0"/>
                <a:cs typeface="Trueno Round" charset="0"/>
              </a:rPr>
              <a:t>c</a:t>
            </a:r>
            <a:r>
              <a:rPr lang="en-GB" sz="1400" dirty="0" smtClean="0">
                <a:ea typeface="Trueno Round" charset="0"/>
                <a:cs typeface="Trueno Round" charset="0"/>
              </a:rPr>
              <a:t>oncrete panels (good </a:t>
            </a:r>
            <a:r>
              <a:rPr lang="en-GB" sz="1400" dirty="0">
                <a:ea typeface="Trueno Round" charset="0"/>
                <a:cs typeface="Trueno Round" charset="0"/>
              </a:rPr>
              <a:t>d</a:t>
            </a:r>
            <a:r>
              <a:rPr lang="en-GB" sz="1400" dirty="0" smtClean="0">
                <a:ea typeface="Trueno Round" charset="0"/>
                <a:cs typeface="Trueno Round" charset="0"/>
              </a:rPr>
              <a:t>esign </a:t>
            </a:r>
            <a:r>
              <a:rPr lang="en-GB" sz="1400" dirty="0">
                <a:ea typeface="Trueno Round" charset="0"/>
                <a:cs typeface="Trueno Round" charset="0"/>
              </a:rPr>
              <a:t>f</a:t>
            </a:r>
            <a:r>
              <a:rPr lang="en-GB" sz="1400" dirty="0" smtClean="0">
                <a:ea typeface="Trueno Round" charset="0"/>
                <a:cs typeface="Trueno Round" charset="0"/>
              </a:rPr>
              <a:t>lexibility</a:t>
            </a:r>
            <a:r>
              <a:rPr lang="en-GB" sz="1400" dirty="0">
                <a:ea typeface="Trueno Round" charset="0"/>
                <a:cs typeface="Trueno Round" charset="0"/>
              </a:rPr>
              <a:t>, fewer constraints and logistical challenges than </a:t>
            </a:r>
            <a:r>
              <a:rPr lang="en-GB" sz="1400" dirty="0" smtClean="0">
                <a:ea typeface="Trueno Round" charset="0"/>
                <a:cs typeface="Trueno Round" charset="0"/>
              </a:rPr>
              <a:t>volumetric</a:t>
            </a:r>
            <a:r>
              <a:rPr lang="en-GB" sz="1400" dirty="0">
                <a:ea typeface="Trueno Round" charset="0"/>
                <a:cs typeface="Trueno Round" charset="0"/>
              </a:rPr>
              <a:t>, new to residential UK market</a:t>
            </a:r>
            <a:r>
              <a:rPr lang="en-GB" sz="1400" dirty="0" smtClean="0">
                <a:ea typeface="Trueno Round" charset="0"/>
                <a:cs typeface="Trueno Round" charset="0"/>
              </a:rPr>
              <a:t>)</a:t>
            </a:r>
          </a:p>
          <a:p>
            <a:pPr marL="285750" lvl="2" indent="-285750">
              <a:spcAft>
                <a:spcPts val="1400"/>
              </a:spcAft>
              <a:buSzPts val="1200"/>
              <a:buFont typeface="Arial" panose="020B0604020202020204" pitchFamily="34" charset="0"/>
              <a:buChar char="•"/>
              <a:tabLst>
                <a:tab pos="530225" algn="l"/>
                <a:tab pos="530860" algn="l"/>
              </a:tabLst>
            </a:pPr>
            <a:r>
              <a:rPr lang="en-GB" sz="1400" dirty="0" smtClean="0"/>
              <a:t>Premier – volumetric light steel frame (good design flexibility for volumetric, experience of delivering)</a:t>
            </a:r>
          </a:p>
          <a:p>
            <a:pPr marL="285750" lvl="2" indent="-285750">
              <a:spcAft>
                <a:spcPts val="1400"/>
              </a:spcAft>
              <a:buSzPts val="1200"/>
              <a:buFont typeface="Arial" panose="020B0604020202020204" pitchFamily="34" charset="0"/>
              <a:buChar char="•"/>
              <a:tabLst>
                <a:tab pos="530225" algn="l"/>
                <a:tab pos="530860" algn="l"/>
              </a:tabLst>
            </a:pPr>
            <a:r>
              <a:rPr lang="en-GB" sz="1400" dirty="0" smtClean="0"/>
              <a:t>Simply Modular – volumetric timber frame (good design flexibility, smaller modules for easier transportation) </a:t>
            </a:r>
            <a:endParaRPr lang="en-GB" dirty="0"/>
          </a:p>
        </p:txBody>
      </p:sp>
    </p:spTree>
    <p:extLst>
      <p:ext uri="{BB962C8B-B14F-4D97-AF65-F5344CB8AC3E}">
        <p14:creationId xmlns:p14="http://schemas.microsoft.com/office/powerpoint/2010/main" val="114286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Ilke</a:t>
            </a:r>
            <a:r>
              <a:rPr lang="en-GB" dirty="0" smtClean="0"/>
              <a:t> – volumetric light steel frame</a:t>
            </a:r>
            <a:endParaRPr lang="en-GB"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89651"/>
            <a:ext cx="4114800" cy="30861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0661" y="1657349"/>
            <a:ext cx="3985591" cy="3090633"/>
          </a:xfrm>
          <a:prstGeom prst="rect">
            <a:avLst/>
          </a:prstGeom>
        </p:spPr>
      </p:pic>
    </p:spTree>
    <p:extLst>
      <p:ext uri="{BB962C8B-B14F-4D97-AF65-F5344CB8AC3E}">
        <p14:creationId xmlns:p14="http://schemas.microsoft.com/office/powerpoint/2010/main" val="11767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Icarus – panelised light steel frame</a:t>
            </a:r>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88435"/>
            <a:ext cx="2158034" cy="287737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6452" y="1888435"/>
            <a:ext cx="3835262" cy="2876446"/>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0133" y="1889367"/>
            <a:ext cx="2258934" cy="2876446"/>
          </a:xfrm>
          <a:prstGeom prst="rect">
            <a:avLst/>
          </a:prstGeom>
        </p:spPr>
      </p:pic>
    </p:spTree>
    <p:extLst>
      <p:ext uri="{BB962C8B-B14F-4D97-AF65-F5344CB8AC3E}">
        <p14:creationId xmlns:p14="http://schemas.microsoft.com/office/powerpoint/2010/main" val="285162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Xella</a:t>
            </a:r>
            <a:r>
              <a:rPr lang="en-GB" dirty="0" smtClean="0"/>
              <a:t> – aerated concrete panels</a:t>
            </a:r>
            <a:endParaRPr lang="en-GB"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90090"/>
            <a:ext cx="4203738" cy="2805539"/>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990090"/>
            <a:ext cx="4179444" cy="2805538"/>
          </a:xfrm>
          <a:prstGeom prst="rect">
            <a:avLst/>
          </a:prstGeom>
        </p:spPr>
      </p:pic>
    </p:spTree>
    <p:extLst>
      <p:ext uri="{BB962C8B-B14F-4D97-AF65-F5344CB8AC3E}">
        <p14:creationId xmlns:p14="http://schemas.microsoft.com/office/powerpoint/2010/main" val="269160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970732"/>
            <a:ext cx="7258730" cy="686617"/>
          </a:xfrm>
        </p:spPr>
        <p:txBody>
          <a:bodyPr/>
          <a:lstStyle/>
          <a:p>
            <a:r>
              <a:rPr lang="en-GB" dirty="0" smtClean="0"/>
              <a:t>Premier – volumetric light steel frame</a:t>
            </a:r>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990090"/>
            <a:ext cx="4179444" cy="280553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990090"/>
            <a:ext cx="4203738" cy="2805538"/>
          </a:xfrm>
          <a:prstGeom prst="rect">
            <a:avLst/>
          </a:prstGeom>
        </p:spPr>
      </p:pic>
    </p:spTree>
    <p:extLst>
      <p:ext uri="{BB962C8B-B14F-4D97-AF65-F5344CB8AC3E}">
        <p14:creationId xmlns:p14="http://schemas.microsoft.com/office/powerpoint/2010/main" val="413577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970732"/>
            <a:ext cx="7041016" cy="686617"/>
          </a:xfrm>
        </p:spPr>
        <p:txBody>
          <a:bodyPr/>
          <a:lstStyle/>
          <a:p>
            <a:r>
              <a:rPr lang="en-GB" dirty="0" smtClean="0"/>
              <a:t>Simply Modular – volumetric timber frame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990091"/>
            <a:ext cx="4203738" cy="280553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990091"/>
            <a:ext cx="4179444" cy="2805538"/>
          </a:xfrm>
          <a:prstGeom prst="rect">
            <a:avLst/>
          </a:prstGeom>
        </p:spPr>
      </p:pic>
    </p:spTree>
    <p:extLst>
      <p:ext uri="{BB962C8B-B14F-4D97-AF65-F5344CB8AC3E}">
        <p14:creationId xmlns:p14="http://schemas.microsoft.com/office/powerpoint/2010/main" val="421559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heating systems</a:t>
            </a:r>
            <a:endParaRPr lang="en-GB" dirty="0"/>
          </a:p>
        </p:txBody>
      </p:sp>
      <p:sp>
        <p:nvSpPr>
          <p:cNvPr id="4" name="Content Placeholder 3"/>
          <p:cNvSpPr>
            <a:spLocks noGrp="1"/>
          </p:cNvSpPr>
          <p:nvPr>
            <p:ph idx="1"/>
          </p:nvPr>
        </p:nvSpPr>
        <p:spPr/>
        <p:txBody>
          <a:bodyPr/>
          <a:lstStyle/>
          <a:p>
            <a:pPr marL="342900" indent="-342900">
              <a:buFont typeface="+mj-lt"/>
              <a:buAutoNum type="arabicPeriod"/>
            </a:pPr>
            <a:r>
              <a:rPr lang="en-GB" dirty="0" smtClean="0"/>
              <a:t>Communal borehole ground array with individual ground source heat pumps provided to each property</a:t>
            </a:r>
          </a:p>
          <a:p>
            <a:pPr marL="342900" indent="-342900">
              <a:buFont typeface="+mj-lt"/>
              <a:buAutoNum type="arabicPeriod"/>
            </a:pPr>
            <a:r>
              <a:rPr lang="en-GB" dirty="0" smtClean="0"/>
              <a:t>Enhanced fabric energy efficiency, highly insulated electric storage heaters and phase change store providing domestic hot water</a:t>
            </a:r>
          </a:p>
          <a:p>
            <a:pPr marL="342900" indent="-342900">
              <a:buFont typeface="+mj-lt"/>
              <a:buAutoNum type="arabicPeriod"/>
            </a:pPr>
            <a:r>
              <a:rPr lang="en-GB" dirty="0" smtClean="0"/>
              <a:t>PV, air source heat pump and phase change heat store providing domestic hot water</a:t>
            </a:r>
          </a:p>
          <a:p>
            <a:r>
              <a:rPr lang="en-GB" b="1" dirty="0" smtClean="0"/>
              <a:t>The options will inform our heating system decisions for our future development programme, moving towards a low carbon heat future</a:t>
            </a:r>
            <a:endParaRPr lang="en-GB" b="1" dirty="0"/>
          </a:p>
        </p:txBody>
      </p:sp>
    </p:spTree>
    <p:extLst>
      <p:ext uri="{BB962C8B-B14F-4D97-AF65-F5344CB8AC3E}">
        <p14:creationId xmlns:p14="http://schemas.microsoft.com/office/powerpoint/2010/main" val="144733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65155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86857" y="420737"/>
            <a:ext cx="5101772" cy="4285962"/>
          </a:xfrm>
          <a:prstGeom prst="rect">
            <a:avLst/>
          </a:prstGeom>
        </p:spPr>
      </p:pic>
      <p:sp>
        <p:nvSpPr>
          <p:cNvPr id="3" name="TextBox 2"/>
          <p:cNvSpPr txBox="1"/>
          <p:nvPr/>
        </p:nvSpPr>
        <p:spPr>
          <a:xfrm>
            <a:off x="6988629" y="4223656"/>
            <a:ext cx="1399742" cy="507831"/>
          </a:xfrm>
          <a:prstGeom prst="rect">
            <a:avLst/>
          </a:prstGeom>
          <a:noFill/>
        </p:spPr>
        <p:txBody>
          <a:bodyPr wrap="none" rtlCol="0">
            <a:spAutoFit/>
          </a:bodyPr>
          <a:lstStyle/>
          <a:p>
            <a:r>
              <a:rPr lang="en-GB" b="1" dirty="0" err="1" smtClean="0"/>
              <a:t>CIBSEJournal</a:t>
            </a:r>
            <a:endParaRPr lang="en-GB" b="1" dirty="0" smtClean="0"/>
          </a:p>
          <a:p>
            <a:r>
              <a:rPr lang="en-GB" dirty="0" smtClean="0"/>
              <a:t>April 2018</a:t>
            </a:r>
            <a:endParaRPr lang="en-GB" dirty="0"/>
          </a:p>
        </p:txBody>
      </p:sp>
    </p:spTree>
    <p:extLst>
      <p:ext uri="{BB962C8B-B14F-4D97-AF65-F5344CB8AC3E}">
        <p14:creationId xmlns:p14="http://schemas.microsoft.com/office/powerpoint/2010/main" val="12480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picture</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316938856"/>
              </p:ext>
            </p:extLst>
          </p:nvPr>
        </p:nvGraphicFramePr>
        <p:xfrm>
          <a:off x="557213" y="1614488"/>
          <a:ext cx="7751900" cy="305117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1391478" y="1749287"/>
            <a:ext cx="6807642"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391478" y="1451114"/>
            <a:ext cx="6738731" cy="300082"/>
          </a:xfrm>
          <a:prstGeom prst="rect">
            <a:avLst/>
          </a:prstGeom>
          <a:noFill/>
        </p:spPr>
        <p:txBody>
          <a:bodyPr wrap="square" rtlCol="0">
            <a:spAutoFit/>
          </a:bodyPr>
          <a:lstStyle/>
          <a:p>
            <a:pPr algn="ctr"/>
            <a:r>
              <a:rPr lang="en-GB" dirty="0" smtClean="0"/>
              <a:t>Homes needed</a:t>
            </a:r>
            <a:endParaRPr lang="en-GB" dirty="0"/>
          </a:p>
        </p:txBody>
      </p:sp>
    </p:spTree>
    <p:extLst>
      <p:ext uri="{BB962C8B-B14F-4D97-AF65-F5344CB8AC3E}">
        <p14:creationId xmlns:p14="http://schemas.microsoft.com/office/powerpoint/2010/main" val="69242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 homes</a:t>
            </a:r>
            <a:endParaRPr lang="en-GB" dirty="0"/>
          </a:p>
        </p:txBody>
      </p:sp>
      <p:pic>
        <p:nvPicPr>
          <p:cNvPr id="6" name="Picture Placeholder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1414410"/>
            <a:ext cx="5699051" cy="3370315"/>
          </a:xfrm>
          <a:prstGeom prst="rect">
            <a:avLst/>
          </a:prstGeom>
        </p:spPr>
      </p:pic>
      <p:pic>
        <p:nvPicPr>
          <p:cNvPr id="7"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632" y="2272695"/>
            <a:ext cx="2645990" cy="1653744"/>
          </a:xfrm>
          <a:prstGeom prst="rect">
            <a:avLst/>
          </a:prstGeom>
        </p:spPr>
      </p:pic>
    </p:spTree>
    <p:extLst>
      <p:ext uri="{BB962C8B-B14F-4D97-AF65-F5344CB8AC3E}">
        <p14:creationId xmlns:p14="http://schemas.microsoft.com/office/powerpoint/2010/main" val="342809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83" y="970732"/>
            <a:ext cx="6921500" cy="686617"/>
          </a:xfrm>
        </p:spPr>
        <p:txBody>
          <a:bodyPr/>
          <a:lstStyle/>
          <a:p>
            <a:r>
              <a:rPr lang="en-GB" dirty="0" smtClean="0"/>
              <a:t>Timeline so far</a:t>
            </a:r>
            <a:endParaRPr lang="en-GB" dirty="0"/>
          </a:p>
        </p:txBody>
      </p:sp>
      <p:cxnSp>
        <p:nvCxnSpPr>
          <p:cNvPr id="5" name="Straight Arrow Connector 4"/>
          <p:cNvCxnSpPr/>
          <p:nvPr/>
        </p:nvCxnSpPr>
        <p:spPr>
          <a:xfrm flipV="1">
            <a:off x="1537642" y="2843213"/>
            <a:ext cx="5371157" cy="4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603981" y="2848139"/>
            <a:ext cx="0" cy="41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19276" y="2843213"/>
            <a:ext cx="0" cy="41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834827" y="2843213"/>
            <a:ext cx="0" cy="41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44752" y="3290464"/>
            <a:ext cx="718457" cy="400110"/>
          </a:xfrm>
          <a:prstGeom prst="rect">
            <a:avLst/>
          </a:prstGeom>
          <a:noFill/>
        </p:spPr>
        <p:txBody>
          <a:bodyPr wrap="square" rtlCol="0">
            <a:spAutoFit/>
          </a:bodyPr>
          <a:lstStyle/>
          <a:p>
            <a:pPr algn="ctr"/>
            <a:r>
              <a:rPr lang="en-GB" sz="1000" dirty="0" smtClean="0"/>
              <a:t>Project start</a:t>
            </a:r>
            <a:endParaRPr lang="en-GB" sz="1000" dirty="0"/>
          </a:p>
        </p:txBody>
      </p:sp>
      <p:sp>
        <p:nvSpPr>
          <p:cNvPr id="11" name="TextBox 10"/>
          <p:cNvSpPr txBox="1"/>
          <p:nvPr/>
        </p:nvSpPr>
        <p:spPr>
          <a:xfrm>
            <a:off x="2502197" y="3353256"/>
            <a:ext cx="970304" cy="553998"/>
          </a:xfrm>
          <a:prstGeom prst="rect">
            <a:avLst/>
          </a:prstGeom>
          <a:noFill/>
        </p:spPr>
        <p:txBody>
          <a:bodyPr wrap="square" rtlCol="0">
            <a:spAutoFit/>
          </a:bodyPr>
          <a:lstStyle/>
          <a:p>
            <a:pPr algn="ctr"/>
            <a:r>
              <a:rPr lang="en-GB" sz="1000" dirty="0" smtClean="0"/>
              <a:t>Planning submission</a:t>
            </a:r>
          </a:p>
          <a:p>
            <a:pPr algn="ctr"/>
            <a:r>
              <a:rPr lang="en-GB" sz="1000" dirty="0" smtClean="0"/>
              <a:t>23</a:t>
            </a:r>
            <a:r>
              <a:rPr lang="en-GB" sz="1000" baseline="30000" dirty="0" smtClean="0"/>
              <a:t>rd</a:t>
            </a:r>
            <a:r>
              <a:rPr lang="en-GB" sz="1000" dirty="0" smtClean="0"/>
              <a:t> October</a:t>
            </a:r>
            <a:endParaRPr lang="en-GB" sz="1000" dirty="0"/>
          </a:p>
        </p:txBody>
      </p:sp>
      <p:sp>
        <p:nvSpPr>
          <p:cNvPr id="12" name="TextBox 11"/>
          <p:cNvSpPr txBox="1"/>
          <p:nvPr/>
        </p:nvSpPr>
        <p:spPr>
          <a:xfrm>
            <a:off x="3430853" y="3353256"/>
            <a:ext cx="891901" cy="707886"/>
          </a:xfrm>
          <a:prstGeom prst="rect">
            <a:avLst/>
          </a:prstGeom>
          <a:noFill/>
        </p:spPr>
        <p:txBody>
          <a:bodyPr wrap="square" rtlCol="0">
            <a:spAutoFit/>
          </a:bodyPr>
          <a:lstStyle/>
          <a:p>
            <a:pPr algn="ctr"/>
            <a:r>
              <a:rPr lang="en-GB" sz="1000" dirty="0" smtClean="0"/>
              <a:t>Planning detail</a:t>
            </a:r>
          </a:p>
          <a:p>
            <a:pPr algn="ctr"/>
            <a:r>
              <a:rPr lang="en-GB" sz="1000" dirty="0" smtClean="0"/>
              <a:t>20</a:t>
            </a:r>
            <a:r>
              <a:rPr lang="en-GB" sz="1000" baseline="30000" dirty="0" smtClean="0"/>
              <a:t>th</a:t>
            </a:r>
            <a:r>
              <a:rPr lang="en-GB" sz="1000" dirty="0" smtClean="0"/>
              <a:t> November</a:t>
            </a:r>
            <a:endParaRPr lang="en-GB" sz="1000" dirty="0"/>
          </a:p>
        </p:txBody>
      </p:sp>
      <p:cxnSp>
        <p:nvCxnSpPr>
          <p:cNvPr id="13" name="Straight Arrow Connector 12"/>
          <p:cNvCxnSpPr/>
          <p:nvPr/>
        </p:nvCxnSpPr>
        <p:spPr>
          <a:xfrm flipV="1">
            <a:off x="4988507" y="2858300"/>
            <a:ext cx="0" cy="41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40900" y="3358976"/>
            <a:ext cx="966766" cy="707886"/>
          </a:xfrm>
          <a:prstGeom prst="rect">
            <a:avLst/>
          </a:prstGeom>
          <a:noFill/>
        </p:spPr>
        <p:txBody>
          <a:bodyPr wrap="square" rtlCol="0">
            <a:spAutoFit/>
          </a:bodyPr>
          <a:lstStyle/>
          <a:p>
            <a:pPr algn="ctr"/>
            <a:r>
              <a:rPr lang="en-GB" sz="1000" dirty="0" smtClean="0"/>
              <a:t>Planning Committee</a:t>
            </a:r>
          </a:p>
          <a:p>
            <a:pPr algn="ctr"/>
            <a:r>
              <a:rPr lang="en-GB" sz="1000" dirty="0"/>
              <a:t>a</a:t>
            </a:r>
            <a:r>
              <a:rPr lang="en-GB" sz="1000" dirty="0" smtClean="0"/>
              <a:t>pproval 24</a:t>
            </a:r>
            <a:r>
              <a:rPr lang="en-GB" sz="1000" baseline="30000" dirty="0" smtClean="0"/>
              <a:t>th</a:t>
            </a:r>
            <a:r>
              <a:rPr lang="en-GB" sz="1000" dirty="0" smtClean="0"/>
              <a:t> January</a:t>
            </a:r>
            <a:endParaRPr lang="en-GB" sz="1000" dirty="0"/>
          </a:p>
        </p:txBody>
      </p:sp>
      <p:cxnSp>
        <p:nvCxnSpPr>
          <p:cNvPr id="15" name="Straight Arrow Connector 14"/>
          <p:cNvCxnSpPr/>
          <p:nvPr/>
        </p:nvCxnSpPr>
        <p:spPr>
          <a:xfrm flipV="1">
            <a:off x="6553008" y="2843213"/>
            <a:ext cx="0" cy="41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13734" y="3290464"/>
            <a:ext cx="1072970" cy="707886"/>
          </a:xfrm>
          <a:prstGeom prst="rect">
            <a:avLst/>
          </a:prstGeom>
          <a:noFill/>
        </p:spPr>
        <p:txBody>
          <a:bodyPr wrap="square" rtlCol="0">
            <a:spAutoFit/>
          </a:bodyPr>
          <a:lstStyle/>
          <a:p>
            <a:pPr algn="ctr"/>
            <a:r>
              <a:rPr lang="en-GB" sz="1000" dirty="0" smtClean="0"/>
              <a:t>Groundworks  and </a:t>
            </a:r>
            <a:r>
              <a:rPr lang="en-GB" sz="1000" dirty="0"/>
              <a:t>i</a:t>
            </a:r>
            <a:r>
              <a:rPr lang="en-GB" sz="1000" dirty="0" smtClean="0"/>
              <a:t>nfrastructure </a:t>
            </a:r>
            <a:r>
              <a:rPr lang="en-GB" sz="1000" dirty="0"/>
              <a:t>s</a:t>
            </a:r>
            <a:r>
              <a:rPr lang="en-GB" sz="1000" dirty="0" smtClean="0"/>
              <a:t>tart on site</a:t>
            </a:r>
            <a:endParaRPr lang="en-GB" sz="1000" dirty="0"/>
          </a:p>
        </p:txBody>
      </p:sp>
      <p:cxnSp>
        <p:nvCxnSpPr>
          <p:cNvPr id="16" name="Straight Arrow Connector 15"/>
          <p:cNvCxnSpPr/>
          <p:nvPr/>
        </p:nvCxnSpPr>
        <p:spPr>
          <a:xfrm flipV="1">
            <a:off x="5769363" y="2843213"/>
            <a:ext cx="0" cy="1223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32878" y="4109965"/>
            <a:ext cx="1072970" cy="707886"/>
          </a:xfrm>
          <a:prstGeom prst="rect">
            <a:avLst/>
          </a:prstGeom>
          <a:noFill/>
        </p:spPr>
        <p:txBody>
          <a:bodyPr wrap="square" rtlCol="0">
            <a:spAutoFit/>
          </a:bodyPr>
          <a:lstStyle/>
          <a:p>
            <a:pPr algn="ctr"/>
            <a:r>
              <a:rPr lang="en-GB" sz="1000" dirty="0" smtClean="0"/>
              <a:t>Homes England grant approved</a:t>
            </a:r>
            <a:endParaRPr lang="en-GB" sz="1000" dirty="0"/>
          </a:p>
        </p:txBody>
      </p:sp>
      <p:graphicFrame>
        <p:nvGraphicFramePr>
          <p:cNvPr id="19" name="Table 18"/>
          <p:cNvGraphicFramePr>
            <a:graphicFrameLocks noGrp="1"/>
          </p:cNvGraphicFramePr>
          <p:nvPr>
            <p:extLst>
              <p:ext uri="{D42A27DB-BD31-4B8C-83A1-F6EECF244321}">
                <p14:modId xmlns:p14="http://schemas.microsoft.com/office/powerpoint/2010/main" val="4021096349"/>
              </p:ext>
            </p:extLst>
          </p:nvPr>
        </p:nvGraphicFramePr>
        <p:xfrm>
          <a:off x="1537642" y="1954731"/>
          <a:ext cx="5371157" cy="741680"/>
        </p:xfrm>
        <a:graphic>
          <a:graphicData uri="http://schemas.openxmlformats.org/drawingml/2006/table">
            <a:tbl>
              <a:tblPr firstRow="1" bandRow="1">
                <a:tableStyleId>{5C22544A-7EE6-4342-B048-85BDC9FD1C3A}</a:tableStyleId>
              </a:tblPr>
              <a:tblGrid>
                <a:gridCol w="661272"/>
                <a:gridCol w="587829"/>
                <a:gridCol w="544286"/>
                <a:gridCol w="573314"/>
                <a:gridCol w="580571"/>
                <a:gridCol w="624115"/>
                <a:gridCol w="595085"/>
                <a:gridCol w="624115"/>
                <a:gridCol w="580570"/>
              </a:tblGrid>
              <a:tr h="370840">
                <a:tc gridSpan="5">
                  <a:txBody>
                    <a:bodyPr/>
                    <a:lstStyle/>
                    <a:p>
                      <a:r>
                        <a:rPr lang="en-GB" dirty="0" smtClean="0">
                          <a:solidFill>
                            <a:schemeClr val="accent4"/>
                          </a:solidFill>
                        </a:rPr>
                        <a:t>2017 </a:t>
                      </a:r>
                      <a:endParaRPr lang="en-GB" dirty="0">
                        <a:solidFill>
                          <a:schemeClr val="accent4"/>
                        </a:solidFill>
                      </a:endParaRPr>
                    </a:p>
                  </a:txBody>
                  <a:tcP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solidFill>
                          <a:schemeClr val="accent4"/>
                        </a:solidFill>
                      </a:endParaRPr>
                    </a:p>
                  </a:txBody>
                  <a:tcPr>
                    <a:noFill/>
                  </a:tcPr>
                </a:tc>
                <a:tc gridSpan="4">
                  <a:txBody>
                    <a:bodyPr/>
                    <a:lstStyle/>
                    <a:p>
                      <a:r>
                        <a:rPr lang="en-GB" dirty="0" smtClean="0">
                          <a:solidFill>
                            <a:schemeClr val="accent4"/>
                          </a:solidFill>
                        </a:rPr>
                        <a:t>2018</a:t>
                      </a:r>
                      <a:endParaRPr lang="en-GB" dirty="0">
                        <a:solidFill>
                          <a:schemeClr val="accent4"/>
                        </a:solidFill>
                      </a:endParaRPr>
                    </a:p>
                  </a:txBody>
                  <a:tcPr>
                    <a:noFill/>
                  </a:tcPr>
                </a:tc>
                <a:tc hMerge="1">
                  <a:txBody>
                    <a:bodyPr/>
                    <a:lstStyle/>
                    <a:p>
                      <a:endParaRPr lang="en-GB" dirty="0">
                        <a:solidFill>
                          <a:schemeClr val="accent4"/>
                        </a:solidFill>
                      </a:endParaRPr>
                    </a:p>
                  </a:txBody>
                  <a:tcPr>
                    <a:noFill/>
                  </a:tcPr>
                </a:tc>
                <a:tc hMerge="1">
                  <a:txBody>
                    <a:bodyPr/>
                    <a:lstStyle/>
                    <a:p>
                      <a:endParaRPr lang="en-GB" dirty="0">
                        <a:solidFill>
                          <a:schemeClr val="accent4"/>
                        </a:solidFill>
                      </a:endParaRPr>
                    </a:p>
                  </a:txBody>
                  <a:tcPr>
                    <a:noFill/>
                  </a:tcPr>
                </a:tc>
                <a:tc hMerge="1">
                  <a:txBody>
                    <a:bodyPr/>
                    <a:lstStyle/>
                    <a:p>
                      <a:endParaRPr lang="en-GB"/>
                    </a:p>
                  </a:txBody>
                  <a:tcPr/>
                </a:tc>
              </a:tr>
              <a:tr h="370840">
                <a:tc>
                  <a:txBody>
                    <a:bodyPr/>
                    <a:lstStyle/>
                    <a:p>
                      <a:r>
                        <a:rPr lang="en-GB" dirty="0" smtClean="0">
                          <a:solidFill>
                            <a:schemeClr val="accent4"/>
                          </a:solidFill>
                        </a:rPr>
                        <a:t>Aug</a:t>
                      </a:r>
                      <a:endParaRPr lang="en-GB" dirty="0">
                        <a:solidFill>
                          <a:schemeClr val="accent4"/>
                        </a:solidFill>
                      </a:endParaRPr>
                    </a:p>
                  </a:txBody>
                  <a:tcPr>
                    <a:noFill/>
                  </a:tcPr>
                </a:tc>
                <a:tc>
                  <a:txBody>
                    <a:bodyPr/>
                    <a:lstStyle/>
                    <a:p>
                      <a:r>
                        <a:rPr lang="en-GB" dirty="0" smtClean="0">
                          <a:solidFill>
                            <a:schemeClr val="accent4"/>
                          </a:solidFill>
                        </a:rPr>
                        <a:t>Sep</a:t>
                      </a:r>
                      <a:endParaRPr lang="en-GB" dirty="0">
                        <a:solidFill>
                          <a:schemeClr val="accent4"/>
                        </a:solidFill>
                      </a:endParaRPr>
                    </a:p>
                  </a:txBody>
                  <a:tcPr>
                    <a:noFill/>
                  </a:tcPr>
                </a:tc>
                <a:tc>
                  <a:txBody>
                    <a:bodyPr/>
                    <a:lstStyle/>
                    <a:p>
                      <a:r>
                        <a:rPr lang="en-GB" dirty="0" smtClean="0">
                          <a:solidFill>
                            <a:schemeClr val="accent4"/>
                          </a:solidFill>
                        </a:rPr>
                        <a:t>Oct</a:t>
                      </a:r>
                      <a:endParaRPr lang="en-GB" dirty="0">
                        <a:solidFill>
                          <a:schemeClr val="accent4"/>
                        </a:solidFill>
                      </a:endParaRPr>
                    </a:p>
                  </a:txBody>
                  <a:tcPr>
                    <a:noFill/>
                  </a:tcPr>
                </a:tc>
                <a:tc>
                  <a:txBody>
                    <a:bodyPr/>
                    <a:lstStyle/>
                    <a:p>
                      <a:r>
                        <a:rPr lang="en-GB" dirty="0" smtClean="0">
                          <a:solidFill>
                            <a:schemeClr val="accent4"/>
                          </a:solidFill>
                        </a:rPr>
                        <a:t>Nov</a:t>
                      </a:r>
                      <a:endParaRPr lang="en-GB" dirty="0">
                        <a:solidFill>
                          <a:schemeClr val="accent4"/>
                        </a:solidFill>
                      </a:endParaRPr>
                    </a:p>
                  </a:txBody>
                  <a:tcPr>
                    <a:noFill/>
                  </a:tcPr>
                </a:tc>
                <a:tc>
                  <a:txBody>
                    <a:bodyPr/>
                    <a:lstStyle/>
                    <a:p>
                      <a:r>
                        <a:rPr lang="en-GB" dirty="0" smtClean="0">
                          <a:solidFill>
                            <a:schemeClr val="accent4"/>
                          </a:solidFill>
                        </a:rPr>
                        <a:t>Dec</a:t>
                      </a:r>
                      <a:endParaRPr lang="en-GB" dirty="0">
                        <a:solidFill>
                          <a:schemeClr val="accent4"/>
                        </a:solidFill>
                      </a:endParaRPr>
                    </a:p>
                  </a:txBody>
                  <a:tcPr>
                    <a:noFill/>
                  </a:tcPr>
                </a:tc>
                <a:tc>
                  <a:txBody>
                    <a:bodyPr/>
                    <a:lstStyle/>
                    <a:p>
                      <a:r>
                        <a:rPr lang="en-GB" dirty="0" smtClean="0">
                          <a:solidFill>
                            <a:schemeClr val="accent4"/>
                          </a:solidFill>
                        </a:rPr>
                        <a:t>Jan</a:t>
                      </a:r>
                      <a:endParaRPr lang="en-GB" dirty="0">
                        <a:solidFill>
                          <a:schemeClr val="accent4"/>
                        </a:solidFill>
                      </a:endParaRPr>
                    </a:p>
                  </a:txBody>
                  <a:tcPr>
                    <a:noFill/>
                  </a:tcPr>
                </a:tc>
                <a:tc>
                  <a:txBody>
                    <a:bodyPr/>
                    <a:lstStyle/>
                    <a:p>
                      <a:r>
                        <a:rPr lang="en-GB" dirty="0" smtClean="0">
                          <a:solidFill>
                            <a:schemeClr val="accent4"/>
                          </a:solidFill>
                        </a:rPr>
                        <a:t>Feb </a:t>
                      </a:r>
                      <a:endParaRPr lang="en-GB" dirty="0">
                        <a:solidFill>
                          <a:schemeClr val="accent4"/>
                        </a:solidFill>
                      </a:endParaRPr>
                    </a:p>
                  </a:txBody>
                  <a:tcPr>
                    <a:noFill/>
                  </a:tcPr>
                </a:tc>
                <a:tc>
                  <a:txBody>
                    <a:bodyPr/>
                    <a:lstStyle/>
                    <a:p>
                      <a:r>
                        <a:rPr lang="en-GB" dirty="0" smtClean="0">
                          <a:solidFill>
                            <a:schemeClr val="accent4"/>
                          </a:solidFill>
                        </a:rPr>
                        <a:t>Mar</a:t>
                      </a:r>
                      <a:endParaRPr lang="en-GB" dirty="0">
                        <a:solidFill>
                          <a:schemeClr val="accent4"/>
                        </a:solidFill>
                      </a:endParaRPr>
                    </a:p>
                  </a:txBody>
                  <a:tcPr>
                    <a:noFill/>
                  </a:tcPr>
                </a:tc>
                <a:tc>
                  <a:txBody>
                    <a:bodyPr/>
                    <a:lstStyle/>
                    <a:p>
                      <a:r>
                        <a:rPr lang="en-GB" dirty="0" smtClean="0">
                          <a:solidFill>
                            <a:schemeClr val="accent4"/>
                          </a:solidFill>
                        </a:rPr>
                        <a:t>Apr</a:t>
                      </a:r>
                      <a:endParaRPr lang="en-GB" dirty="0">
                        <a:solidFill>
                          <a:schemeClr val="accent4"/>
                        </a:solidFill>
                      </a:endParaRPr>
                    </a:p>
                  </a:txBody>
                  <a:tcPr>
                    <a:noFill/>
                  </a:tcPr>
                </a:tc>
              </a:tr>
            </a:tbl>
          </a:graphicData>
        </a:graphic>
      </p:graphicFrame>
    </p:spTree>
    <p:extLst>
      <p:ext uri="{BB962C8B-B14F-4D97-AF65-F5344CB8AC3E}">
        <p14:creationId xmlns:p14="http://schemas.microsoft.com/office/powerpoint/2010/main" val="278353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83" y="970732"/>
            <a:ext cx="6921500" cy="686617"/>
          </a:xfrm>
        </p:spPr>
        <p:txBody>
          <a:bodyPr/>
          <a:lstStyle/>
          <a:p>
            <a:r>
              <a:rPr lang="en-GB" dirty="0" smtClean="0"/>
              <a:t>What’s next…</a:t>
            </a:r>
            <a:endParaRPr lang="en-GB" dirty="0"/>
          </a:p>
        </p:txBody>
      </p:sp>
      <p:cxnSp>
        <p:nvCxnSpPr>
          <p:cNvPr id="16" name="Straight Arrow Connector 15"/>
          <p:cNvCxnSpPr/>
          <p:nvPr/>
        </p:nvCxnSpPr>
        <p:spPr>
          <a:xfrm flipV="1">
            <a:off x="1304260" y="2947530"/>
            <a:ext cx="574258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801633" y="2947530"/>
            <a:ext cx="0" cy="41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38616" y="2965968"/>
            <a:ext cx="0" cy="41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65153" y="3429859"/>
            <a:ext cx="1072970" cy="707886"/>
          </a:xfrm>
          <a:prstGeom prst="rect">
            <a:avLst/>
          </a:prstGeom>
          <a:noFill/>
        </p:spPr>
        <p:txBody>
          <a:bodyPr wrap="square" rtlCol="0">
            <a:spAutoFit/>
          </a:bodyPr>
          <a:lstStyle/>
          <a:p>
            <a:pPr algn="ctr"/>
            <a:r>
              <a:rPr lang="en-GB" sz="1000" dirty="0" smtClean="0"/>
              <a:t>Groundworks  and infrastructure start on site</a:t>
            </a:r>
            <a:endParaRPr lang="en-GB" sz="1000" dirty="0"/>
          </a:p>
        </p:txBody>
      </p:sp>
      <p:sp>
        <p:nvSpPr>
          <p:cNvPr id="30" name="TextBox 29"/>
          <p:cNvSpPr txBox="1"/>
          <p:nvPr/>
        </p:nvSpPr>
        <p:spPr>
          <a:xfrm>
            <a:off x="3014629" y="3492627"/>
            <a:ext cx="1245489" cy="400110"/>
          </a:xfrm>
          <a:prstGeom prst="rect">
            <a:avLst/>
          </a:prstGeom>
          <a:noFill/>
        </p:spPr>
        <p:txBody>
          <a:bodyPr wrap="square" rtlCol="0">
            <a:spAutoFit/>
          </a:bodyPr>
          <a:lstStyle/>
          <a:p>
            <a:pPr algn="ctr"/>
            <a:r>
              <a:rPr lang="en-GB" sz="1000" dirty="0" smtClean="0"/>
              <a:t>Superstructure start on site</a:t>
            </a:r>
            <a:endParaRPr lang="en-GB" sz="1000" dirty="0"/>
          </a:p>
        </p:txBody>
      </p:sp>
      <p:cxnSp>
        <p:nvCxnSpPr>
          <p:cNvPr id="31" name="Straight Arrow Connector 30"/>
          <p:cNvCxnSpPr/>
          <p:nvPr/>
        </p:nvCxnSpPr>
        <p:spPr>
          <a:xfrm>
            <a:off x="3892174" y="3900420"/>
            <a:ext cx="1579881"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24683" y="4074945"/>
            <a:ext cx="1647372" cy="461665"/>
          </a:xfrm>
          <a:prstGeom prst="rect">
            <a:avLst/>
          </a:prstGeom>
          <a:noFill/>
        </p:spPr>
        <p:txBody>
          <a:bodyPr wrap="square" rtlCol="0">
            <a:spAutoFit/>
          </a:bodyPr>
          <a:lstStyle/>
          <a:p>
            <a:pPr algn="ctr"/>
            <a:r>
              <a:rPr lang="en-GB" sz="1200" dirty="0" smtClean="0"/>
              <a:t>Exhibition of the North</a:t>
            </a:r>
            <a:endParaRPr lang="en-GB" sz="1200" dirty="0"/>
          </a:p>
        </p:txBody>
      </p:sp>
      <p:cxnSp>
        <p:nvCxnSpPr>
          <p:cNvPr id="33" name="Straight Arrow Connector 32"/>
          <p:cNvCxnSpPr/>
          <p:nvPr/>
        </p:nvCxnSpPr>
        <p:spPr>
          <a:xfrm flipV="1">
            <a:off x="6531991" y="2965968"/>
            <a:ext cx="0" cy="41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42678" y="3412308"/>
            <a:ext cx="978625" cy="400110"/>
          </a:xfrm>
          <a:prstGeom prst="rect">
            <a:avLst/>
          </a:prstGeom>
          <a:noFill/>
        </p:spPr>
        <p:txBody>
          <a:bodyPr wrap="square" rtlCol="0">
            <a:spAutoFit/>
          </a:bodyPr>
          <a:lstStyle/>
          <a:p>
            <a:pPr algn="ctr"/>
            <a:r>
              <a:rPr lang="en-GB" sz="1000" dirty="0" smtClean="0"/>
              <a:t>First homes occupied</a:t>
            </a:r>
            <a:endParaRPr lang="en-GB" sz="1000" dirty="0"/>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l="38709" r="11247"/>
          <a:stretch/>
        </p:blipFill>
        <p:spPr>
          <a:xfrm>
            <a:off x="1456535" y="2195507"/>
            <a:ext cx="5487826" cy="680720"/>
          </a:xfrm>
          <a:prstGeom prst="rect">
            <a:avLst/>
          </a:prstGeom>
        </p:spPr>
      </p:pic>
    </p:spTree>
    <p:extLst>
      <p:ext uri="{BB962C8B-B14F-4D97-AF65-F5344CB8AC3E}">
        <p14:creationId xmlns:p14="http://schemas.microsoft.com/office/powerpoint/2010/main" val="291146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15" y="0"/>
            <a:ext cx="9652214" cy="5198300"/>
          </a:xfrm>
          <a:prstGeom prst="rect">
            <a:avLst/>
          </a:prstGeom>
        </p:spPr>
      </p:pic>
    </p:spTree>
    <p:extLst>
      <p:ext uri="{BB962C8B-B14F-4D97-AF65-F5344CB8AC3E}">
        <p14:creationId xmlns:p14="http://schemas.microsoft.com/office/powerpoint/2010/main" val="20229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Any questions?</a:t>
            </a:r>
            <a:endParaRPr lang="en-GB" dirty="0"/>
          </a:p>
        </p:txBody>
      </p:sp>
    </p:spTree>
    <p:extLst>
      <p:ext uri="{BB962C8B-B14F-4D97-AF65-F5344CB8AC3E}">
        <p14:creationId xmlns:p14="http://schemas.microsoft.com/office/powerpoint/2010/main" val="69167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Our ambitions</a:t>
            </a:r>
            <a:endParaRPr lang="en-GB"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597" y="897295"/>
            <a:ext cx="3472828" cy="669235"/>
          </a:xfrm>
          <a:prstGeom prst="rect">
            <a:avLst/>
          </a:prstGeom>
        </p:spPr>
      </p:pic>
      <p:graphicFrame>
        <p:nvGraphicFramePr>
          <p:cNvPr id="5" name="Chart 4"/>
          <p:cNvGraphicFramePr/>
          <p:nvPr>
            <p:extLst>
              <p:ext uri="{D42A27DB-BD31-4B8C-83A1-F6EECF244321}">
                <p14:modId xmlns:p14="http://schemas.microsoft.com/office/powerpoint/2010/main" val="684164910"/>
              </p:ext>
            </p:extLst>
          </p:nvPr>
        </p:nvGraphicFramePr>
        <p:xfrm>
          <a:off x="219740" y="1566530"/>
          <a:ext cx="8257953" cy="303722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348716" y="1161817"/>
            <a:ext cx="1191352" cy="300082"/>
          </a:xfrm>
          <a:prstGeom prst="rect">
            <a:avLst/>
          </a:prstGeom>
          <a:noFill/>
        </p:spPr>
        <p:txBody>
          <a:bodyPr wrap="none" rtlCol="0">
            <a:spAutoFit/>
          </a:bodyPr>
          <a:lstStyle/>
          <a:p>
            <a:r>
              <a:rPr lang="en-GB" dirty="0">
                <a:solidFill>
                  <a:schemeClr val="accent6">
                    <a:lumMod val="50000"/>
                  </a:schemeClr>
                </a:solidFill>
                <a:latin typeface="Trueno Light" panose="00000400000000000000" pitchFamily="50" charset="0"/>
              </a:rPr>
              <a:t>o</a:t>
            </a:r>
            <a:r>
              <a:rPr lang="en-GB" dirty="0" smtClean="0">
                <a:solidFill>
                  <a:schemeClr val="accent6">
                    <a:lumMod val="50000"/>
                  </a:schemeClr>
                </a:solidFill>
                <a:latin typeface="Trueno Light" panose="00000400000000000000" pitchFamily="50" charset="0"/>
              </a:rPr>
              <a:t>ver 5 years</a:t>
            </a:r>
            <a:endParaRPr lang="en-GB" dirty="0">
              <a:solidFill>
                <a:schemeClr val="accent6">
                  <a:lumMod val="50000"/>
                </a:schemeClr>
              </a:solidFill>
              <a:latin typeface="Trueno Light" panose="00000400000000000000" pitchFamily="50" charset="0"/>
            </a:endParaRPr>
          </a:p>
        </p:txBody>
      </p:sp>
    </p:spTree>
    <p:extLst>
      <p:ext uri="{BB962C8B-B14F-4D97-AF65-F5344CB8AC3E}">
        <p14:creationId xmlns:p14="http://schemas.microsoft.com/office/powerpoint/2010/main" val="196303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 methods of construction</a:t>
            </a:r>
            <a:endParaRPr lang="en-GB" dirty="0"/>
          </a:p>
        </p:txBody>
      </p:sp>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27176" y="1749170"/>
            <a:ext cx="3051175" cy="3051175"/>
          </a:xfr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6740" y="1657349"/>
            <a:ext cx="2161219" cy="3048264"/>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86285" y="1749170"/>
            <a:ext cx="3551111" cy="3048264"/>
          </a:xfrm>
          <a:prstGeom prst="rect">
            <a:avLst/>
          </a:prstGeom>
        </p:spPr>
      </p:pic>
    </p:spTree>
    <p:extLst>
      <p:ext uri="{BB962C8B-B14F-4D97-AF65-F5344CB8AC3E}">
        <p14:creationId xmlns:p14="http://schemas.microsoft.com/office/powerpoint/2010/main" val="241848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1" y="970732"/>
            <a:ext cx="6921500" cy="686617"/>
          </a:xfrm>
        </p:spPr>
        <p:txBody>
          <a:bodyPr/>
          <a:lstStyle/>
          <a:p>
            <a:r>
              <a:rPr lang="en-GB" dirty="0" smtClean="0"/>
              <a:t>Innovation Village</a:t>
            </a:r>
            <a:endParaRPr lang="en-GB"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91323" y="1453115"/>
            <a:ext cx="2403662" cy="3222914"/>
          </a:xfrm>
          <a:prstGeom prst="rect">
            <a:avLst/>
          </a:prstGeom>
        </p:spPr>
      </p:pic>
      <p:sp>
        <p:nvSpPr>
          <p:cNvPr id="8" name="Line Callout 1 7"/>
          <p:cNvSpPr/>
          <p:nvPr/>
        </p:nvSpPr>
        <p:spPr>
          <a:xfrm>
            <a:off x="3369365" y="1657349"/>
            <a:ext cx="5152465" cy="3018680"/>
          </a:xfrm>
          <a:prstGeom prst="borderCallout1">
            <a:avLst>
              <a:gd name="adj1" fmla="val 40230"/>
              <a:gd name="adj2" fmla="val -21158"/>
              <a:gd name="adj3" fmla="val 33152"/>
              <a:gd name="adj4" fmla="val 208"/>
            </a:avLst>
          </a:prstGeom>
          <a:blipFill>
            <a:blip r:embed="rId4" cstate="email">
              <a:extLst>
                <a:ext uri="{28A0092B-C50C-407E-A947-70E740481C1C}">
                  <a14:useLocalDpi xmlns:a14="http://schemas.microsoft.com/office/drawing/2010/main"/>
                </a:ext>
              </a:extLst>
            </a:blip>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811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1" y="970732"/>
            <a:ext cx="6921500" cy="686617"/>
          </a:xfrm>
        </p:spPr>
        <p:txBody>
          <a:bodyPr/>
          <a:lstStyle/>
          <a:p>
            <a:r>
              <a:rPr lang="en-GB" dirty="0" smtClean="0"/>
              <a:t>Innovation village</a:t>
            </a:r>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64957"/>
            <a:ext cx="9253331" cy="5950289"/>
          </a:xfrm>
          <a:prstGeom prst="rect">
            <a:avLst/>
          </a:prstGeom>
        </p:spPr>
      </p:pic>
    </p:spTree>
    <p:extLst>
      <p:ext uri="{BB962C8B-B14F-4D97-AF65-F5344CB8AC3E}">
        <p14:creationId xmlns:p14="http://schemas.microsoft.com/office/powerpoint/2010/main" val="73054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695" y="367748"/>
            <a:ext cx="9228917" cy="4452730"/>
          </a:xfrm>
          <a:prstGeom prst="rect">
            <a:avLst/>
          </a:prstGeom>
        </p:spPr>
      </p:pic>
    </p:spTree>
    <p:extLst>
      <p:ext uri="{BB962C8B-B14F-4D97-AF65-F5344CB8AC3E}">
        <p14:creationId xmlns:p14="http://schemas.microsoft.com/office/powerpoint/2010/main" val="303850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39" y="357809"/>
            <a:ext cx="9173818" cy="4435101"/>
          </a:xfrm>
          <a:prstGeom prst="rect">
            <a:avLst/>
          </a:prstGeom>
        </p:spPr>
      </p:pic>
    </p:spTree>
    <p:extLst>
      <p:ext uri="{BB962C8B-B14F-4D97-AF65-F5344CB8AC3E}">
        <p14:creationId xmlns:p14="http://schemas.microsoft.com/office/powerpoint/2010/main" val="5134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things to test</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The modular methods</a:t>
            </a:r>
          </a:p>
          <a:p>
            <a:pPr marL="285750" indent="-285750">
              <a:buFont typeface="Arial" panose="020B0604020202020204" pitchFamily="34" charset="0"/>
              <a:buChar char="•"/>
            </a:pPr>
            <a:r>
              <a:rPr lang="en-GB" dirty="0" smtClean="0"/>
              <a:t>Electric heating methods</a:t>
            </a:r>
          </a:p>
          <a:p>
            <a:pPr marL="285750" indent="-285750">
              <a:buFont typeface="Arial" panose="020B0604020202020204" pitchFamily="34" charset="0"/>
              <a:buChar char="•"/>
            </a:pPr>
            <a:r>
              <a:rPr lang="en-GB" dirty="0" smtClean="0"/>
              <a:t>Smart homes and technologies</a:t>
            </a:r>
            <a:endParaRPr lang="en-GB" dirty="0"/>
          </a:p>
        </p:txBody>
      </p:sp>
    </p:spTree>
    <p:extLst>
      <p:ext uri="{BB962C8B-B14F-4D97-AF65-F5344CB8AC3E}">
        <p14:creationId xmlns:p14="http://schemas.microsoft.com/office/powerpoint/2010/main" val="114907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ome group theme">
  <a:themeElements>
    <a:clrScheme name="home group colours">
      <a:dk1>
        <a:srgbClr val="000000"/>
      </a:dk1>
      <a:lt1>
        <a:srgbClr val="FFFFFF"/>
      </a:lt1>
      <a:dk2>
        <a:srgbClr val="00828D"/>
      </a:dk2>
      <a:lt2>
        <a:srgbClr val="FFFFFF"/>
      </a:lt2>
      <a:accent1>
        <a:srgbClr val="00828D"/>
      </a:accent1>
      <a:accent2>
        <a:srgbClr val="74C044"/>
      </a:accent2>
      <a:accent3>
        <a:srgbClr val="FFC213"/>
      </a:accent3>
      <a:accent4>
        <a:srgbClr val="4F4E56"/>
      </a:accent4>
      <a:accent5>
        <a:srgbClr val="CBC9C7"/>
      </a:accent5>
      <a:accent6>
        <a:srgbClr val="F2F3F2"/>
      </a:accent6>
      <a:hlink>
        <a:srgbClr val="00828D"/>
      </a:hlink>
      <a:folHlink>
        <a:srgbClr val="74C044"/>
      </a:folHlink>
    </a:clrScheme>
    <a:fontScheme name="home group fonts">
      <a:majorFont>
        <a:latin typeface="Trueno"/>
        <a:ea typeface=""/>
        <a:cs typeface=""/>
      </a:majorFont>
      <a:minorFont>
        <a:latin typeface="Truen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home group theme" id="{03CE937F-B2CE-4D13-9313-98F634E6822C}" vid="{8DD4C550-E834-42F8-B141-F926CF52D8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DFB690D6B230488070C4816304C74D" ma:contentTypeVersion="0" ma:contentTypeDescription="Create a new document." ma:contentTypeScope="" ma:versionID="48045b829372fb67a5843d5e6133b41a">
  <xsd:schema xmlns:xsd="http://www.w3.org/2001/XMLSchema" xmlns:xs="http://www.w3.org/2001/XMLSchema" xmlns:p="http://schemas.microsoft.com/office/2006/metadata/properties" targetNamespace="http://schemas.microsoft.com/office/2006/metadata/properties" ma:root="true" ma:fieldsID="1f13dc20d0f5149bf795a131e62fcd9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13AD41-9F18-4D9B-8639-363A92C0857A}">
  <ds:schemaRefs>
    <ds:schemaRef ds:uri="http://schemas.microsoft.com/sharepoint/v3/contenttype/forms"/>
  </ds:schemaRefs>
</ds:datastoreItem>
</file>

<file path=customXml/itemProps2.xml><?xml version="1.0" encoding="utf-8"?>
<ds:datastoreItem xmlns:ds="http://schemas.openxmlformats.org/officeDocument/2006/customXml" ds:itemID="{78D0D253-0DF7-43AF-BA3E-DD24C0E61138}">
  <ds:schemaRef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3DB2A08-F9DC-4241-8F04-E2DE6D041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home group theme</Template>
  <TotalTime>2765</TotalTime>
  <Words>344</Words>
  <Application>Microsoft Office PowerPoint</Application>
  <PresentationFormat>On-screen Show (16:9)</PresentationFormat>
  <Paragraphs>86</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home group theme</vt:lpstr>
      <vt:lpstr>PowerPoint Presentation</vt:lpstr>
      <vt:lpstr>The national picture</vt:lpstr>
      <vt:lpstr>Our ambitions</vt:lpstr>
      <vt:lpstr>Modern methods of construction</vt:lpstr>
      <vt:lpstr>Innovation Village</vt:lpstr>
      <vt:lpstr>Innovation village</vt:lpstr>
      <vt:lpstr>PowerPoint Presentation</vt:lpstr>
      <vt:lpstr>PowerPoint Presentation</vt:lpstr>
      <vt:lpstr>Three things to test</vt:lpstr>
      <vt:lpstr>Our selection process</vt:lpstr>
      <vt:lpstr>Our suppliers</vt:lpstr>
      <vt:lpstr>Ilke – volumetric light steel frame</vt:lpstr>
      <vt:lpstr>Icarus – panelised light steel frame</vt:lpstr>
      <vt:lpstr>Xella – aerated concrete panels</vt:lpstr>
      <vt:lpstr>Premier – volumetric light steel frame</vt:lpstr>
      <vt:lpstr>Simply Modular – volumetric timber frame </vt:lpstr>
      <vt:lpstr>Three heating systems</vt:lpstr>
      <vt:lpstr>PowerPoint Presentation</vt:lpstr>
      <vt:lpstr>PowerPoint Presentation</vt:lpstr>
      <vt:lpstr>Smart homes</vt:lpstr>
      <vt:lpstr>Timeline so far</vt:lpstr>
      <vt:lpstr>What’s next…</vt:lpstr>
      <vt:lpstr>PowerPoint Presentation</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Wilson</dc:creator>
  <cp:lastModifiedBy>Nathalie Quinn</cp:lastModifiedBy>
  <cp:revision>158</cp:revision>
  <dcterms:created xsi:type="dcterms:W3CDTF">2017-11-11T20:18:03Z</dcterms:created>
  <dcterms:modified xsi:type="dcterms:W3CDTF">2018-04-17T10:32:49Z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b8d4e4be-93bf-45a2-9ec3-d2839c6d1c12</vt:lpwstr>
  </property>
  <property fmtid="{D5CDD505-2E9C-101B-9397-08002B2CF9AE}" pid="3" name="MARKED">
    <vt:lpwstr>&lt;div style="text-align: center;"&gt;&lt;span style="font-family: Arial;"&gt;OFFICIAL&lt;/span&gt;&lt;/div&gt;;&lt;div style="text-align: center;"&gt;&lt;span style="font-family: Arial;"&gt;OFFICIAL&lt;/span&gt;&lt;/div&gt;</vt:lpwstr>
  </property>
  <property fmtid="{D5CDD505-2E9C-101B-9397-08002B2CF9AE}" pid="4" name="ContentTypeId">
    <vt:lpwstr>0x0101001FDFB690D6B230488070C4816304C74D</vt:lpwstr>
  </property>
  <property fmtid="{D5CDD505-2E9C-101B-9397-08002B2CF9AE}" pid="5" name="Classification">
    <vt:lpwstr>OFFICIAL</vt:lpwstr>
  </property>
</Properties>
</file>