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65" r:id="rId3"/>
    <p:sldId id="383" r:id="rId4"/>
    <p:sldId id="367" r:id="rId5"/>
    <p:sldId id="257" r:id="rId6"/>
    <p:sldId id="368" r:id="rId7"/>
    <p:sldId id="285" r:id="rId8"/>
    <p:sldId id="291" r:id="rId9"/>
    <p:sldId id="335" r:id="rId10"/>
    <p:sldId id="364" r:id="rId11"/>
    <p:sldId id="369" r:id="rId12"/>
    <p:sldId id="290" r:id="rId13"/>
    <p:sldId id="373" r:id="rId14"/>
    <p:sldId id="374" r:id="rId15"/>
    <p:sldId id="378" r:id="rId16"/>
    <p:sldId id="379" r:id="rId17"/>
    <p:sldId id="381" r:id="rId18"/>
    <p:sldId id="380" r:id="rId19"/>
    <p:sldId id="382" r:id="rId20"/>
    <p:sldId id="357" r:id="rId21"/>
    <p:sldId id="33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99FF"/>
    <a:srgbClr val="00FF00"/>
    <a:srgbClr val="FF0066"/>
    <a:srgbClr val="891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0" autoAdjust="0"/>
    <p:restoredTop sz="94660"/>
  </p:normalViewPr>
  <p:slideViewPr>
    <p:cSldViewPr snapToGrid="0">
      <p:cViewPr>
        <p:scale>
          <a:sx n="75" d="100"/>
          <a:sy n="75" d="100"/>
        </p:scale>
        <p:origin x="-114" y="-72"/>
      </p:cViewPr>
      <p:guideLst>
        <p:guide orient="horz" pos="211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D6CA9-BCB2-4AF6-9CFE-B6750893A24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6E8D7-07EB-4708-AD98-88EF68456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00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6E8D7-07EB-4708-AD98-88EF68456D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14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6E8D7-07EB-4708-AD98-88EF68456D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0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6E8D7-07EB-4708-AD98-88EF68456D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03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6E8D7-07EB-4708-AD98-88EF68456D8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89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6E8D7-07EB-4708-AD98-88EF68456D8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25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92D-430C-4F87-B15A-591B5FBCA421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03D5-6BAF-4167-9E91-2F1804A09E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34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92D-430C-4F87-B15A-591B5FBCA421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03D5-6BAF-4167-9E91-2F1804A09E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74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92D-430C-4F87-B15A-591B5FBCA421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03D5-6BAF-4167-9E91-2F1804A09E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70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92D-430C-4F87-B15A-591B5FBCA421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03D5-6BAF-4167-9E91-2F1804A09E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61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92D-430C-4F87-B15A-591B5FBCA421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03D5-6BAF-4167-9E91-2F1804A09E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19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92D-430C-4F87-B15A-591B5FBCA421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03D5-6BAF-4167-9E91-2F1804A09E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30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92D-430C-4F87-B15A-591B5FBCA421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03D5-6BAF-4167-9E91-2F1804A09E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84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92D-430C-4F87-B15A-591B5FBCA421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03D5-6BAF-4167-9E91-2F1804A09E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75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92D-430C-4F87-B15A-591B5FBCA421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03D5-6BAF-4167-9E91-2F1804A09E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38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92D-430C-4F87-B15A-591B5FBCA421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03D5-6BAF-4167-9E91-2F1804A09E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99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92D-430C-4F87-B15A-591B5FBCA421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03D5-6BAF-4167-9E91-2F1804A09E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12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3092D-430C-4F87-B15A-591B5FBCA421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03D5-6BAF-4167-9E91-2F1804A09E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91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402"/>
            <a:ext cx="12192000" cy="68770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4286" y="6161561"/>
            <a:ext cx="6324600" cy="334773"/>
          </a:xfrm>
          <a:solidFill>
            <a:schemeClr val="tx1">
              <a:alpha val="54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4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Dalston Lane, Hackney</a:t>
            </a:r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</a:br>
            <a:r>
              <a:rPr lang="en-GB" sz="3100" dirty="0">
                <a:solidFill>
                  <a:srgbClr val="FF33CC"/>
                </a:solidFill>
                <a:latin typeface="Source Sans Pro Light" panose="020B0403030403020204" pitchFamily="34" charset="0"/>
              </a:rPr>
              <a:t>Wayne Yeomans – B&amp;K Structures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3" y="0"/>
            <a:ext cx="5724094" cy="16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2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2203"/>
            <a:ext cx="12192000" cy="6865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63405"/>
            <a:ext cx="7386638" cy="486287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endParaRPr lang="en-GB" sz="2000" dirty="0">
              <a:latin typeface="Source Sans Pro Light" panose="020B0403030403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21 week installation programme for the CLT works, using 1-site based tower crane for offloading, distribution and installation of materials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BKS Installation team consisted of 8-erectors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1-non-working BKS site supervisor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1-resident BKS site manager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Reduced amount of site personnel minimises the disruption to local community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Some 60-70% less material delivery vehicles </a:t>
            </a:r>
          </a:p>
          <a:p>
            <a:endParaRPr lang="en-GB" sz="2000" dirty="0">
              <a:latin typeface="Source Sans Pro Light" panose="020B040303040302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219667"/>
            <a:ext cx="4829175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programme benefits…..</a:t>
            </a:r>
          </a:p>
        </p:txBody>
      </p:sp>
    </p:spTree>
    <p:extLst>
      <p:ext uri="{BB962C8B-B14F-4D97-AF65-F5344CB8AC3E}">
        <p14:creationId xmlns:p14="http://schemas.microsoft.com/office/powerpoint/2010/main" val="62794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300" y="0"/>
            <a:ext cx="63627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24437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219667"/>
            <a:ext cx="5014914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post completion results….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63405"/>
            <a:ext cx="7386638" cy="517064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Average Air Permeability value of 2.37 (m3/(h.m2)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Airborne Sound Insulation Tests: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Floors, source room Lounge/Kitchen and receiving room Lounge/Kitchen, rating 53(dB)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Walls, source room Lounge/Kitchen and receiving room Bedroom, rating 51(dB)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Impact Sound Insulation Tests: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source room Lounge/Kitchen and receiving room Lounge/Kitchen, rating 51(dB)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source room Bedroom and receiving room Bedroom, rating 45(dB)</a:t>
            </a:r>
          </a:p>
        </p:txBody>
      </p:sp>
    </p:spTree>
    <p:extLst>
      <p:ext uri="{BB962C8B-B14F-4D97-AF65-F5344CB8AC3E}">
        <p14:creationId xmlns:p14="http://schemas.microsoft.com/office/powerpoint/2010/main" val="401319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324486"/>
            <a:ext cx="4214813" cy="1200329"/>
          </a:xfrm>
          <a:prstGeom prst="rect">
            <a:avLst/>
          </a:prstGeom>
          <a:solidFill>
            <a:srgbClr val="00FF00">
              <a:alpha val="59000"/>
            </a:srgb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/>
              </a:rPr>
              <a:t>Co2 saving could mean that every resident in this development could run a car for 14 years without producing any emissions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2F1ED"/>
              </a:clrFrom>
              <a:clrTo>
                <a:srgbClr val="F2F1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163" y="1690220"/>
            <a:ext cx="3538485" cy="3065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576" y="228600"/>
            <a:ext cx="7383440" cy="64658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6300" y="4100513"/>
            <a:ext cx="7143750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81532" y="5410214"/>
            <a:ext cx="7143750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" y="219667"/>
            <a:ext cx="4681533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a few stats……..</a:t>
            </a:r>
          </a:p>
        </p:txBody>
      </p:sp>
    </p:spTree>
    <p:extLst>
      <p:ext uri="{BB962C8B-B14F-4D97-AF65-F5344CB8AC3E}">
        <p14:creationId xmlns:p14="http://schemas.microsoft.com/office/powerpoint/2010/main" val="117381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4398"/>
            <a:ext cx="4503906" cy="2738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414" y="3004398"/>
            <a:ext cx="3940586" cy="273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830" y="3004397"/>
            <a:ext cx="3548180" cy="27386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" y="219667"/>
            <a:ext cx="4829175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Higher Rise…..</a:t>
            </a:r>
          </a:p>
        </p:txBody>
      </p:sp>
    </p:spTree>
    <p:extLst>
      <p:ext uri="{BB962C8B-B14F-4D97-AF65-F5344CB8AC3E}">
        <p14:creationId xmlns:p14="http://schemas.microsoft.com/office/powerpoint/2010/main" val="62200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46" y="1112329"/>
            <a:ext cx="10911688" cy="57051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219667"/>
            <a:ext cx="4829175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Bath Road, Bristol…..</a:t>
            </a:r>
          </a:p>
        </p:txBody>
      </p:sp>
    </p:spTree>
    <p:extLst>
      <p:ext uri="{BB962C8B-B14F-4D97-AF65-F5344CB8AC3E}">
        <p14:creationId xmlns:p14="http://schemas.microsoft.com/office/powerpoint/2010/main" val="385196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848" y="846162"/>
            <a:ext cx="9215855" cy="588078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" y="219667"/>
            <a:ext cx="5090616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Larger Developments…..</a:t>
            </a:r>
          </a:p>
        </p:txBody>
      </p:sp>
    </p:spTree>
    <p:extLst>
      <p:ext uri="{BB962C8B-B14F-4D97-AF65-F5344CB8AC3E}">
        <p14:creationId xmlns:p14="http://schemas.microsoft.com/office/powerpoint/2010/main" val="315414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0" y="1624082"/>
            <a:ext cx="5402002" cy="4858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4263" y="1419368"/>
            <a:ext cx="5931042" cy="513155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" y="219667"/>
            <a:ext cx="5090616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Larger Developments…..</a:t>
            </a:r>
          </a:p>
        </p:txBody>
      </p:sp>
    </p:spTree>
    <p:extLst>
      <p:ext uri="{BB962C8B-B14F-4D97-AF65-F5344CB8AC3E}">
        <p14:creationId xmlns:p14="http://schemas.microsoft.com/office/powerpoint/2010/main" val="250878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2" y="219667"/>
            <a:ext cx="5827595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Innovation…..looking ahead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73" y="1050880"/>
            <a:ext cx="3387897" cy="5650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142" y="1050879"/>
            <a:ext cx="3387896" cy="5650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910" y="1050878"/>
            <a:ext cx="4237630" cy="56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23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2280" y="327547"/>
            <a:ext cx="4502216" cy="634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428" y="1639302"/>
            <a:ext cx="6149226" cy="50344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2" y="219667"/>
            <a:ext cx="5827595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Innovation…..looking ahead</a:t>
            </a:r>
          </a:p>
        </p:txBody>
      </p:sp>
    </p:spTree>
    <p:extLst>
      <p:ext uri="{BB962C8B-B14F-4D97-AF65-F5344CB8AC3E}">
        <p14:creationId xmlns:p14="http://schemas.microsoft.com/office/powerpoint/2010/main" val="40936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97" y="954313"/>
            <a:ext cx="4101175" cy="57727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219667"/>
            <a:ext cx="5090616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Residential schemes…..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7026" y="954313"/>
            <a:ext cx="4135272" cy="57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0951" y="4771430"/>
            <a:ext cx="4591049" cy="2086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0950" y="2452941"/>
            <a:ext cx="4591049" cy="2318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0949" y="0"/>
            <a:ext cx="4591050" cy="245294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" y="219667"/>
            <a:ext cx="4829175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about us….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26" y="948690"/>
            <a:ext cx="690086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ource Sans Pro Light" panose="020B0403030403020204"/>
              </a:rPr>
              <a:t>Over </a:t>
            </a:r>
            <a:r>
              <a:rPr lang="en-GB" dirty="0">
                <a:solidFill>
                  <a:srgbClr val="C00000"/>
                </a:solidFill>
                <a:latin typeface="Source Sans Pro Light" panose="020B0403030403020204"/>
              </a:rPr>
              <a:t>40</a:t>
            </a:r>
            <a:r>
              <a:rPr lang="en-GB" dirty="0">
                <a:latin typeface="Source Sans Pro Light" panose="020B0403030403020204"/>
              </a:rPr>
              <a:t> years experience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ource Sans Pro Light" panose="020B0403030403020204"/>
              </a:rPr>
              <a:t>Forecasting </a:t>
            </a:r>
            <a:r>
              <a:rPr lang="en-GB" dirty="0">
                <a:solidFill>
                  <a:srgbClr val="C00000"/>
                </a:solidFill>
                <a:latin typeface="Source Sans Pro Light" panose="020B0403030403020204"/>
              </a:rPr>
              <a:t>£30m </a:t>
            </a:r>
            <a:r>
              <a:rPr lang="en-GB" dirty="0">
                <a:latin typeface="Source Sans Pro Light" panose="020B0403030403020204"/>
              </a:rPr>
              <a:t>turnover for 2018/19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ource Sans Pro Light" panose="020B0403030403020204"/>
              </a:rPr>
              <a:t>Part of Bowmer &amp; Kirkland, a 1bn turnover Construction group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Source Sans Pro Light" panose="020B0403030403020204"/>
              </a:rPr>
              <a:t>Financially robust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ource Sans Pro Light" panose="020B0403030403020204"/>
              </a:rPr>
              <a:t>Main products including CLT, Glulam, Structural Steelwork, Wall Cassettes, Roof Cassettes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ource Sans Pro Light" panose="020B0403030403020204"/>
              </a:rPr>
              <a:t>In-house Structural Engineers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ource Sans Pro Light" panose="020B0403030403020204"/>
              </a:rPr>
              <a:t>plus external engineering partners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ource Sans Pro Light" panose="020B0403030403020204"/>
              </a:rPr>
              <a:t>In-house 3D cad technicians, working to BIM Level 2 protocols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ource Sans Pro Light" panose="020B0403030403020204"/>
              </a:rPr>
              <a:t>In-house Project Delivery Teams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ource Sans Pro Light" panose="020B0403030403020204"/>
              </a:rPr>
              <a:t>Directly employed Site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ource Sans Pro Light" panose="020B0403030403020204"/>
              </a:rPr>
              <a:t>Dedicated QA / Environmental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ource Sans Pro Light" panose="020B0403030403020204"/>
              </a:rPr>
              <a:t>Dedicated Health &amp; Safety Management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620" y="5752469"/>
            <a:ext cx="590250" cy="9096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174" y="216806"/>
            <a:ext cx="1200151" cy="612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2487" y="5944049"/>
            <a:ext cx="495239" cy="526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402" y="5944049"/>
            <a:ext cx="492150" cy="5265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8681" y="5944049"/>
            <a:ext cx="500060" cy="52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61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53" y="1133258"/>
            <a:ext cx="5083361" cy="2474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484" y="4283360"/>
            <a:ext cx="5211096" cy="1954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711" y="1894705"/>
            <a:ext cx="4735772" cy="17129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711" y="4162567"/>
            <a:ext cx="4882178" cy="19435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711" y="1134938"/>
            <a:ext cx="5083361" cy="32153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" y="219667"/>
            <a:ext cx="4681533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in summary…….</a:t>
            </a:r>
          </a:p>
        </p:txBody>
      </p:sp>
    </p:spTree>
    <p:extLst>
      <p:ext uri="{BB962C8B-B14F-4D97-AF65-F5344CB8AC3E}">
        <p14:creationId xmlns:p14="http://schemas.microsoft.com/office/powerpoint/2010/main" val="339968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0410" y="925568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Thank You </a:t>
            </a:r>
          </a:p>
          <a:p>
            <a:pPr algn="ctr"/>
            <a:r>
              <a:rPr lang="en-GB" sz="6000" dirty="0"/>
              <a:t>for listening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328" y="3038249"/>
            <a:ext cx="4474852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7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&amp;k steelwork fabrications ltd Tesco st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219667"/>
            <a:ext cx="4829175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Where we started….</a:t>
            </a:r>
          </a:p>
        </p:txBody>
      </p:sp>
    </p:spTree>
    <p:extLst>
      <p:ext uri="{BB962C8B-B14F-4D97-AF65-F5344CB8AC3E}">
        <p14:creationId xmlns:p14="http://schemas.microsoft.com/office/powerpoint/2010/main" val="326385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973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" y="392401"/>
            <a:ext cx="9509568" cy="704879"/>
          </a:xfrm>
          <a:solidFill>
            <a:schemeClr val="tx1">
              <a:lumMod val="85000"/>
              <a:lumOff val="1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Dealing with the challenges faced by housing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2561" y="5159444"/>
            <a:ext cx="2674460" cy="204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FF0066"/>
                </a:solidFill>
                <a:latin typeface="Source Sans Pro Black" panose="020B0803030403020204" pitchFamily="34" charset="0"/>
              </a:rPr>
              <a:t>01</a:t>
            </a:r>
            <a:r>
              <a:rPr lang="en-GB" sz="1800" dirty="0">
                <a:solidFill>
                  <a:srgbClr val="FF0066"/>
                </a:solidFill>
                <a:latin typeface="Source Sans Pro Light" panose="020B0403030403020204" pitchFamily="34" charset="0"/>
              </a:rPr>
              <a:t>.</a:t>
            </a:r>
            <a:r>
              <a:rPr lang="en-GB" sz="1800" dirty="0">
                <a:latin typeface="Source Sans Pro Light" panose="020B0403030403020204" pitchFamily="34" charset="0"/>
              </a:rPr>
              <a:t> Creating high quality housing quickly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16322" y="5148042"/>
            <a:ext cx="2578295" cy="248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FF0066"/>
                </a:solidFill>
                <a:latin typeface="Source Sans Pro Black" panose="020B0803030403020204" pitchFamily="34" charset="0"/>
              </a:rPr>
              <a:t>03.</a:t>
            </a:r>
            <a:r>
              <a:rPr lang="en-GB" sz="1800" dirty="0">
                <a:latin typeface="Source Sans Pro Light" panose="020B0403030403020204" pitchFamily="34" charset="0"/>
              </a:rPr>
              <a:t> Ever increasing traditional build costs coupled lack of affordable land and  shortage of skilled site labour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97330" y="5148042"/>
            <a:ext cx="2803838" cy="204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FF0066"/>
                </a:solidFill>
                <a:latin typeface="Source Sans Pro Black" panose="020B0803030403020204" pitchFamily="34" charset="0"/>
              </a:rPr>
              <a:t>02</a:t>
            </a:r>
            <a:r>
              <a:rPr lang="en-GB" sz="1800" dirty="0">
                <a:latin typeface="Source Sans Pro Black" panose="020B0803030403020204" pitchFamily="34" charset="0"/>
              </a:rPr>
              <a:t>. </a:t>
            </a:r>
            <a:r>
              <a:rPr lang="en-GB" sz="1800" dirty="0">
                <a:latin typeface="Source Sans Pro Light" panose="020B0403030403020204" pitchFamily="34" charset="0"/>
              </a:rPr>
              <a:t>Shortening construction periods for private developers – realising earlier return on investment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24926" y="5148042"/>
            <a:ext cx="2831547" cy="230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FF0066"/>
                </a:solidFill>
                <a:latin typeface="Source Sans Pro Black" panose="020B0803030403020204" pitchFamily="34" charset="0"/>
              </a:rPr>
              <a:t>04.</a:t>
            </a:r>
            <a:r>
              <a:rPr lang="en-GB" sz="1800" dirty="0">
                <a:latin typeface="Source Sans Pro Light" panose="020B0403030403020204" pitchFamily="34" charset="0"/>
              </a:rPr>
              <a:t> Maximising value to tenants through sustainability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47719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" y="219667"/>
            <a:ext cx="4829175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about Dalston Lane….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3" y="2270045"/>
            <a:ext cx="8804613" cy="381642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Still one of the UK’s tallest timber structures, standing over </a:t>
            </a:r>
            <a:r>
              <a:rPr lang="en-GB" sz="2800" dirty="0">
                <a:solidFill>
                  <a:srgbClr val="891535"/>
                </a:solidFill>
                <a:latin typeface="Source Sans Pro Light" panose="020B0403030403020204"/>
              </a:rPr>
              <a:t>33m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Still one of the world’s largest CLT buildings by volume of CLT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</a:t>
            </a:r>
            <a:r>
              <a:rPr lang="en-GB" sz="2800" dirty="0">
                <a:solidFill>
                  <a:srgbClr val="891535"/>
                </a:solidFill>
                <a:latin typeface="Source Sans Pro Light" panose="020B0403030403020204"/>
              </a:rPr>
              <a:t>10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storeys at highest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</a:t>
            </a:r>
            <a:r>
              <a:rPr lang="en-GB" sz="2800" dirty="0">
                <a:solidFill>
                  <a:srgbClr val="891535"/>
                </a:solidFill>
                <a:latin typeface="Source Sans Pro Light" panose="020B0403030403020204"/>
              </a:rPr>
              <a:t>121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units, expandable to 141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CLT weighing </a:t>
            </a:r>
            <a:r>
              <a:rPr lang="en-GB" sz="2800" dirty="0">
                <a:solidFill>
                  <a:srgbClr val="891535"/>
                </a:solidFill>
                <a:latin typeface="Source Sans Pro Light" panose="020B0403030403020204"/>
              </a:rPr>
              <a:t>1/5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of a reinforced concrete frame alternative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</a:t>
            </a:r>
            <a:r>
              <a:rPr lang="en-GB" sz="2800" dirty="0">
                <a:solidFill>
                  <a:srgbClr val="891535"/>
                </a:solidFill>
                <a:latin typeface="Source Sans Pro Light" panose="020B0403030403020204"/>
              </a:rPr>
              <a:t>80%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reduction in deliveries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Approximately </a:t>
            </a:r>
            <a:r>
              <a:rPr lang="en-GB" sz="2800" dirty="0">
                <a:solidFill>
                  <a:srgbClr val="891535"/>
                </a:solidFill>
                <a:latin typeface="Source Sans Pro Light" panose="020B0403030403020204"/>
              </a:rPr>
              <a:t>4,650m³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of CLT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</a:t>
            </a:r>
            <a:r>
              <a:rPr lang="en-GB" sz="2800" dirty="0">
                <a:solidFill>
                  <a:srgbClr val="891535"/>
                </a:solidFill>
                <a:latin typeface="Source Sans Pro Light" panose="020B0403030403020204"/>
              </a:rPr>
              <a:t>3,460m²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of commercial space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</a:t>
            </a:r>
            <a:r>
              <a:rPr lang="en-GB" sz="2800" dirty="0">
                <a:solidFill>
                  <a:srgbClr val="891535"/>
                </a:solidFill>
                <a:latin typeface="Source Sans Pro Light" panose="020B0403030403020204"/>
              </a:rPr>
              <a:t>10,850m²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panose="020B0403030403020204"/>
              </a:rPr>
              <a:t> of residential accommodation</a:t>
            </a:r>
          </a:p>
        </p:txBody>
      </p:sp>
    </p:spTree>
    <p:extLst>
      <p:ext uri="{BB962C8B-B14F-4D97-AF65-F5344CB8AC3E}">
        <p14:creationId xmlns:p14="http://schemas.microsoft.com/office/powerpoint/2010/main" val="286360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663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29575" y="2185988"/>
            <a:ext cx="2714625" cy="2100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1463405"/>
            <a:ext cx="7386638" cy="393954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endParaRPr lang="en-GB" sz="2000" dirty="0">
              <a:latin typeface="Source Sans Pro Light" panose="020B0403030403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Challenging Site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Railway Line to the North of the Site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Crossrail 2 was originally anticipated to run under the site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‘Hot Spot’ zones across the site added further complication to the foundation design.  These zones were ‘no go’ areas for piles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ource Sans Pro Light" panose="020B0403030403020204"/>
              </a:rPr>
              <a:t>Weight factor of the original RC frame design was adding to the challenges of the foundation design on this site</a:t>
            </a:r>
          </a:p>
          <a:p>
            <a:endParaRPr lang="en-GB" sz="2000" dirty="0">
              <a:latin typeface="Source Sans Pro Light" panose="020B040303040302020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" y="219667"/>
            <a:ext cx="4829175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about Dalston Lane….</a:t>
            </a:r>
          </a:p>
        </p:txBody>
      </p:sp>
    </p:spTree>
    <p:extLst>
      <p:ext uri="{BB962C8B-B14F-4D97-AF65-F5344CB8AC3E}">
        <p14:creationId xmlns:p14="http://schemas.microsoft.com/office/powerpoint/2010/main" val="155790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2136" y="-532262"/>
            <a:ext cx="13006316" cy="7859587"/>
          </a:xfrm>
          <a:prstGeom prst="rect">
            <a:avLst/>
          </a:prstGeom>
        </p:spPr>
      </p:pic>
      <p:pic>
        <p:nvPicPr>
          <p:cNvPr id="7" name="Picture 6" descr="Img1.JPG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013" y="208737"/>
            <a:ext cx="8858250" cy="666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558089" y="5103674"/>
            <a:ext cx="4633912" cy="1754326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600" dirty="0">
                <a:solidFill>
                  <a:srgbClr val="FF0066"/>
                </a:solidFill>
                <a:latin typeface="Source Sans Pro Light" panose="020B0403030403020204"/>
              </a:rPr>
              <a:t>10,700 TONNES OF CONCRETE</a:t>
            </a:r>
          </a:p>
          <a:p>
            <a:pPr algn="r"/>
            <a:endParaRPr lang="en-GB" sz="2000" dirty="0">
              <a:solidFill>
                <a:schemeClr val="bg1"/>
              </a:solidFill>
              <a:latin typeface="Source Sans Pro Light" panose="020B0403030403020204"/>
            </a:endParaRPr>
          </a:p>
          <a:p>
            <a:pPr algn="r"/>
            <a:r>
              <a:rPr lang="en-GB" sz="2000" dirty="0">
                <a:solidFill>
                  <a:schemeClr val="bg1"/>
                </a:solidFill>
                <a:latin typeface="Source Sans Pro Light" panose="020B0403030403020204"/>
              </a:rPr>
              <a:t>Original design intent was an RC frame throughout, and included 700 tonnes of rebar reinforcement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" y="219667"/>
            <a:ext cx="4829175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Original Concept….RC</a:t>
            </a:r>
          </a:p>
        </p:txBody>
      </p:sp>
    </p:spTree>
    <p:extLst>
      <p:ext uri="{BB962C8B-B14F-4D97-AF65-F5344CB8AC3E}">
        <p14:creationId xmlns:p14="http://schemas.microsoft.com/office/powerpoint/2010/main" val="221448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2136" y="-532262"/>
            <a:ext cx="13006316" cy="7859587"/>
          </a:xfrm>
          <a:prstGeom prst="rect">
            <a:avLst/>
          </a:prstGeom>
        </p:spPr>
      </p:pic>
      <p:pic>
        <p:nvPicPr>
          <p:cNvPr id="10" name="Picture 9" descr="Dalston Lane visualisation of CLT superstructure - view from the South - credit Ramboll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58" y="97937"/>
            <a:ext cx="9688509" cy="565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" y="219667"/>
            <a:ext cx="4829175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Mass Timber Choice…..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0913" y="5103674"/>
            <a:ext cx="4891088" cy="1723549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600" dirty="0">
                <a:solidFill>
                  <a:srgbClr val="00FF00"/>
                </a:solidFill>
                <a:latin typeface="Source Sans Pro Light" panose="020B0403030403020204"/>
              </a:rPr>
              <a:t>2,300 TONNES OF CLT / RC HYBRID</a:t>
            </a:r>
          </a:p>
          <a:p>
            <a:pPr algn="r"/>
            <a:endParaRPr lang="en-GB" sz="2000" dirty="0">
              <a:solidFill>
                <a:schemeClr val="bg1"/>
              </a:solidFill>
              <a:latin typeface="Source Sans Pro Light" panose="020B0403030403020204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Source Sans Pro Light" panose="020B0403030403020204"/>
              </a:rPr>
              <a:t>RC Frame from basement to first floor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Source Sans Pro Light" panose="020B0403030403020204"/>
              </a:rPr>
              <a:t>CLT utilised for all upper floors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Source Sans Pro Light" panose="020B0403030403020204"/>
              </a:rPr>
              <a:t>Significant benefit to foundation design</a:t>
            </a:r>
          </a:p>
        </p:txBody>
      </p:sp>
    </p:spTree>
    <p:extLst>
      <p:ext uri="{BB962C8B-B14F-4D97-AF65-F5344CB8AC3E}">
        <p14:creationId xmlns:p14="http://schemas.microsoft.com/office/powerpoint/2010/main" val="77427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72413" y="238427"/>
            <a:ext cx="4094166" cy="113834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16" y="1628773"/>
            <a:ext cx="11980862" cy="487324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219667"/>
            <a:ext cx="4829175" cy="61436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Benefits of a CLT Hybrid</a:t>
            </a:r>
          </a:p>
        </p:txBody>
      </p:sp>
      <p:pic>
        <p:nvPicPr>
          <p:cNvPr id="1026" name="Picture 2" descr="Image result for 35% increas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9880" y="238427"/>
            <a:ext cx="1908471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58351" y="345932"/>
            <a:ext cx="230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ource Sans Pro Light" panose="020B0403030403020204"/>
              </a:rPr>
              <a:t>more units achievable compared to original RC frame design</a:t>
            </a:r>
          </a:p>
        </p:txBody>
      </p:sp>
    </p:spTree>
    <p:extLst>
      <p:ext uri="{BB962C8B-B14F-4D97-AF65-F5344CB8AC3E}">
        <p14:creationId xmlns:p14="http://schemas.microsoft.com/office/powerpoint/2010/main" val="352971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10548</TotalTime>
  <Words>546</Words>
  <Application>Microsoft Office PowerPoint</Application>
  <PresentationFormat>Custom</PresentationFormat>
  <Paragraphs>82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Dalston Lane, Hackney Wayne Yeomans – B&amp;K Structures</vt:lpstr>
      <vt:lpstr>PowerPoint Presentation</vt:lpstr>
      <vt:lpstr>PowerPoint Presentation</vt:lpstr>
      <vt:lpstr>Dealing with the challenges faced by housing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Rosanne Pell</dc:creator>
  <cp:lastModifiedBy>Nathalie Quinn</cp:lastModifiedBy>
  <cp:revision>195</cp:revision>
  <dcterms:created xsi:type="dcterms:W3CDTF">2017-06-15T07:50:24Z</dcterms:created>
  <dcterms:modified xsi:type="dcterms:W3CDTF">2018-04-17T10:44:49Z</dcterms:modified>
</cp:coreProperties>
</file>