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2" r:id="rId2"/>
    <p:sldId id="315" r:id="rId3"/>
    <p:sldId id="316" r:id="rId4"/>
    <p:sldId id="317" r:id="rId5"/>
    <p:sldId id="318" r:id="rId6"/>
    <p:sldId id="320" r:id="rId7"/>
    <p:sldId id="321" r:id="rId8"/>
    <p:sldId id="322" r:id="rId9"/>
    <p:sldId id="324" r:id="rId10"/>
  </p:sldIdLst>
  <p:sldSz cx="9144000" cy="7453313"/>
  <p:notesSz cx="7100888" cy="10236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F60BF64-8AB3-4AC4-8AB9-E0EFEFD1E59B}">
          <p14:sldIdLst>
            <p14:sldId id="312"/>
            <p14:sldId id="315"/>
            <p14:sldId id="316"/>
            <p14:sldId id="317"/>
            <p14:sldId id="318"/>
            <p14:sldId id="320"/>
            <p14:sldId id="321"/>
            <p14:sldId id="322"/>
            <p14:sldId id="32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245A59"/>
    <a:srgbClr val="009999"/>
    <a:srgbClr val="008080"/>
    <a:srgbClr val="BE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374" autoAdjust="0"/>
  </p:normalViewPr>
  <p:slideViewPr>
    <p:cSldViewPr>
      <p:cViewPr>
        <p:scale>
          <a:sx n="75" d="100"/>
          <a:sy n="75" d="100"/>
        </p:scale>
        <p:origin x="-1038" y="360"/>
      </p:cViewPr>
      <p:guideLst>
        <p:guide orient="horz" pos="2349"/>
        <p:guide pos="2880"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051" cy="511811"/>
          </a:xfrm>
          <a:prstGeom prst="rect">
            <a:avLst/>
          </a:prstGeom>
        </p:spPr>
        <p:txBody>
          <a:bodyPr vert="horz" lIns="95071" tIns="47536" rIns="95071" bIns="4753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195" y="0"/>
            <a:ext cx="3077051" cy="511811"/>
          </a:xfrm>
          <a:prstGeom prst="rect">
            <a:avLst/>
          </a:prstGeom>
        </p:spPr>
        <p:txBody>
          <a:bodyPr vert="horz" lIns="95071" tIns="47536" rIns="95071" bIns="47536" rtlCol="0"/>
          <a:lstStyle>
            <a:lvl1pPr algn="r">
              <a:defRPr sz="1200"/>
            </a:lvl1pPr>
          </a:lstStyle>
          <a:p>
            <a:fld id="{7E1D3FB2-E5A4-4E25-BB1C-BA7D179BCB7C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2615"/>
            <a:ext cx="3077051" cy="511811"/>
          </a:xfrm>
          <a:prstGeom prst="rect">
            <a:avLst/>
          </a:prstGeom>
        </p:spPr>
        <p:txBody>
          <a:bodyPr vert="horz" lIns="95071" tIns="47536" rIns="95071" bIns="4753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195" y="9722615"/>
            <a:ext cx="3077051" cy="511811"/>
          </a:xfrm>
          <a:prstGeom prst="rect">
            <a:avLst/>
          </a:prstGeom>
        </p:spPr>
        <p:txBody>
          <a:bodyPr vert="horz" lIns="95071" tIns="47536" rIns="95071" bIns="47536" rtlCol="0" anchor="b"/>
          <a:lstStyle>
            <a:lvl1pPr algn="r">
              <a:defRPr sz="1200"/>
            </a:lvl1pPr>
          </a:lstStyle>
          <a:p>
            <a:fld id="{1F80583E-F5C1-4A9C-AC6A-87CC6FCD2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87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825" cy="511811"/>
          </a:xfrm>
          <a:prstGeom prst="rect">
            <a:avLst/>
          </a:prstGeom>
        </p:spPr>
        <p:txBody>
          <a:bodyPr vert="horz" lIns="95071" tIns="47536" rIns="95071" bIns="4753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405" y="0"/>
            <a:ext cx="3077825" cy="511811"/>
          </a:xfrm>
          <a:prstGeom prst="rect">
            <a:avLst/>
          </a:prstGeom>
        </p:spPr>
        <p:txBody>
          <a:bodyPr vert="horz" lIns="95071" tIns="47536" rIns="95071" bIns="47536" rtlCol="0"/>
          <a:lstStyle>
            <a:lvl1pPr algn="r">
              <a:defRPr sz="1200"/>
            </a:lvl1pPr>
          </a:lstStyle>
          <a:p>
            <a:fld id="{E359298D-EA2F-4E69-85D4-CA55A17E1D0A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66763"/>
            <a:ext cx="4710112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1" tIns="47536" rIns="95071" bIns="4753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758" y="4863019"/>
            <a:ext cx="5681374" cy="4606289"/>
          </a:xfrm>
          <a:prstGeom prst="rect">
            <a:avLst/>
          </a:prstGeom>
        </p:spPr>
        <p:txBody>
          <a:bodyPr vert="horz" lIns="95071" tIns="47536" rIns="95071" bIns="4753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2745"/>
            <a:ext cx="3077825" cy="511811"/>
          </a:xfrm>
          <a:prstGeom prst="rect">
            <a:avLst/>
          </a:prstGeom>
        </p:spPr>
        <p:txBody>
          <a:bodyPr vert="horz" lIns="95071" tIns="47536" rIns="95071" bIns="4753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405" y="9722745"/>
            <a:ext cx="3077825" cy="511811"/>
          </a:xfrm>
          <a:prstGeom prst="rect">
            <a:avLst/>
          </a:prstGeom>
        </p:spPr>
        <p:txBody>
          <a:bodyPr vert="horz" lIns="95071" tIns="47536" rIns="95071" bIns="47536" rtlCol="0" anchor="b"/>
          <a:lstStyle>
            <a:lvl1pPr algn="r">
              <a:defRPr sz="1200"/>
            </a:lvl1pPr>
          </a:lstStyle>
          <a:p>
            <a:fld id="{46A5C556-4CBB-4061-9C88-6897EA3A0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82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97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9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637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136"/>
            <a:ext cx="3352800" cy="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3400" y="1288218"/>
            <a:ext cx="22649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residential</a:t>
            </a:r>
            <a:r>
              <a:rPr lang="es-ES" altLang="en-US" sz="2600" b="1" dirty="0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 </a:t>
            </a: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hub</a:t>
            </a:r>
            <a:endParaRPr lang="es-ES" altLang="en-US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2944069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Residential Hub Update</a:t>
            </a:r>
          </a:p>
          <a:p>
            <a:pPr algn="ctr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2018</a:t>
            </a:r>
          </a:p>
          <a:p>
            <a:pPr algn="ctr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Newcastle University 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466"/>
            <a:ext cx="9144000" cy="74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08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637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0" y="248444"/>
            <a:ext cx="3036851" cy="7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2774" y="961048"/>
            <a:ext cx="23810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residential</a:t>
            </a:r>
            <a:r>
              <a:rPr lang="es-ES" altLang="en-US" sz="2600" b="1" dirty="0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 </a:t>
            </a: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hub</a:t>
            </a:r>
            <a:endParaRPr lang="es-ES" altLang="en-US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250" y="1496239"/>
            <a:ext cx="90067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are you interested in?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Site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isits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factory/development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 algn="ctr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Consortium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uilding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 RP’s</a:t>
            </a:r>
          </a:p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LA’s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together</a:t>
            </a:r>
          </a:p>
          <a:p>
            <a:pPr marL="285750" indent="-285750" algn="ctr">
              <a:buFontTx/>
              <a:buChar char="-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added value services from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BOS/members</a:t>
            </a:r>
          </a:p>
          <a:p>
            <a:pPr marL="285750" indent="-285750" algn="ctr">
              <a:buFontTx/>
              <a:buChar char="-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Could the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Hub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a portal for public/private sectors to find suppliers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or..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public/private clients to align and create a common buying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group?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466"/>
            <a:ext cx="9144000" cy="74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30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637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480"/>
            <a:ext cx="3352800" cy="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9" y="1288218"/>
            <a:ext cx="2632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residential</a:t>
            </a:r>
            <a:r>
              <a:rPr lang="es-ES" altLang="en-US" sz="2600" b="1" dirty="0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 </a:t>
            </a: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hub</a:t>
            </a:r>
            <a:endParaRPr lang="es-ES" altLang="en-US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823403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FUTURE PLANS</a:t>
            </a:r>
          </a:p>
          <a:p>
            <a:pPr algn="ctr"/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Contributors for Future Events </a:t>
            </a:r>
          </a:p>
          <a:p>
            <a:pPr algn="ctr"/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interested?)</a:t>
            </a:r>
          </a:p>
          <a:p>
            <a:pPr marL="285750" indent="-285750" algn="ctr">
              <a:buFontTx/>
              <a:buChar char="-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Breakfast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riefing Themes</a:t>
            </a:r>
          </a:p>
          <a:p>
            <a:pPr marL="285750" indent="-285750" algn="ctr">
              <a:buFontTx/>
              <a:buChar char="-"/>
            </a:pP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Alternative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ncome or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unding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treams </a:t>
            </a:r>
          </a:p>
          <a:p>
            <a:pPr algn="ctr"/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suggestions)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466"/>
            <a:ext cx="9144000" cy="74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87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637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136"/>
            <a:ext cx="3352800" cy="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3400" y="1288218"/>
            <a:ext cx="22649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residential</a:t>
            </a:r>
            <a:r>
              <a:rPr lang="es-ES" altLang="en-US" sz="2600" b="1" dirty="0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 </a:t>
            </a: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hub</a:t>
            </a:r>
            <a:endParaRPr lang="es-ES" altLang="en-US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318001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Buildoffsite Residential </a:t>
            </a: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Hub</a:t>
            </a:r>
          </a:p>
          <a:p>
            <a:pPr algn="ctr">
              <a:spcAft>
                <a:spcPts val="0"/>
              </a:spcAft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 Leaders 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Group </a:t>
            </a: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Constitution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ctr">
              <a:buFont typeface="Symbol"/>
              <a:buChar char=""/>
            </a:pPr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  <a:p>
            <a:pPr lvl="0" algn="ctr"/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The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C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hair 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Calibri"/>
            </a:endParaRPr>
          </a:p>
          <a:p>
            <a:pPr marL="342900" lvl="0" indent="-342900" algn="ctr">
              <a:buFont typeface="Symbol"/>
              <a:buChar char="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  <a:p>
            <a:pPr lvl="0" algn="ctr"/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The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R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epresentatives 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Calibri"/>
            </a:endParaRPr>
          </a:p>
          <a:p>
            <a:pPr marL="342900" lvl="0" indent="-342900" algn="ctr">
              <a:buFont typeface="Symbol"/>
              <a:buChar char=""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  <a:p>
            <a:pPr lvl="0" algn="ctr"/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The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S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ecretariat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466"/>
            <a:ext cx="9144000" cy="74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47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637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136"/>
            <a:ext cx="3352800" cy="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3400" y="1288218"/>
            <a:ext cx="22649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residential</a:t>
            </a:r>
            <a:r>
              <a:rPr lang="es-ES" altLang="en-US" sz="2600" b="1" dirty="0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 </a:t>
            </a: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hub</a:t>
            </a:r>
            <a:endParaRPr lang="es-ES" altLang="en-US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926706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Representative Sub-Groups 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</a:t>
            </a: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Housing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(sale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	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Affordable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Rent (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PRS)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Custom/Self Build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Accommodation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Older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ersons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Accommodation  </a:t>
            </a: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6"/>
            <a:ext cx="9144000" cy="74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9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637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136"/>
            <a:ext cx="3352800" cy="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3400" y="1288218"/>
            <a:ext cx="22649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residential</a:t>
            </a:r>
            <a:r>
              <a:rPr lang="es-ES" altLang="en-US" sz="2600" b="1" dirty="0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 </a:t>
            </a: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hub</a:t>
            </a:r>
            <a:endParaRPr lang="es-ES" altLang="en-US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555812"/>
            <a:ext cx="88569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Strategy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Vision</a:t>
            </a:r>
          </a:p>
          <a:p>
            <a:pPr algn="ctr"/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Transformation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Objective</a:t>
            </a:r>
          </a:p>
          <a:p>
            <a:pPr algn="ctr"/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Approach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Challenges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Actions</a:t>
            </a:r>
          </a:p>
          <a:p>
            <a:pPr algn="ctr"/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Metrics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67"/>
            <a:ext cx="9144000" cy="74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44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637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733" y="63779"/>
            <a:ext cx="863573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Future </a:t>
            </a:r>
            <a:r>
              <a:rPr lang="en-GB" sz="2000" b="1" dirty="0" smtClean="0"/>
              <a:t>Residential Hub Events 2018</a:t>
            </a:r>
          </a:p>
          <a:p>
            <a:r>
              <a:rPr lang="en-GB" sz="1200" b="1" dirty="0"/>
              <a:t> </a:t>
            </a:r>
            <a:endParaRPr lang="en-GB" sz="1600" b="1" dirty="0"/>
          </a:p>
          <a:p>
            <a:r>
              <a:rPr lang="en-GB" b="1" dirty="0"/>
              <a:t>3 </a:t>
            </a:r>
            <a:r>
              <a:rPr lang="en-GB" b="1" dirty="0" smtClean="0"/>
              <a:t>May - Irish </a:t>
            </a:r>
            <a:r>
              <a:rPr lang="en-GB" b="1" dirty="0"/>
              <a:t>Embassy London</a:t>
            </a:r>
          </a:p>
          <a:p>
            <a:r>
              <a:rPr lang="en-GB" dirty="0"/>
              <a:t>Delivering New Homes in London - </a:t>
            </a:r>
            <a:r>
              <a:rPr lang="en-GB" i="1" dirty="0"/>
              <a:t>The role of offsite in accelerating the delivery of new </a:t>
            </a:r>
            <a:r>
              <a:rPr lang="en-GB" i="1" dirty="0" smtClean="0"/>
              <a:t>homes</a:t>
            </a:r>
          </a:p>
          <a:p>
            <a:endParaRPr lang="en-GB" b="1" i="1" dirty="0"/>
          </a:p>
          <a:p>
            <a:r>
              <a:rPr lang="en-GB" b="1" dirty="0" smtClean="0"/>
              <a:t>June TBC  - London</a:t>
            </a:r>
          </a:p>
          <a:p>
            <a:r>
              <a:rPr lang="en-GB" dirty="0" smtClean="0"/>
              <a:t>Breakfast Briefing </a:t>
            </a:r>
          </a:p>
          <a:p>
            <a:endParaRPr lang="en-GB" b="1" dirty="0"/>
          </a:p>
          <a:p>
            <a:r>
              <a:rPr lang="en-GB" b="1" dirty="0" smtClean="0"/>
              <a:t>4 July </a:t>
            </a:r>
            <a:r>
              <a:rPr lang="en-GB" b="1" dirty="0" smtClean="0"/>
              <a:t>- Liverpool</a:t>
            </a:r>
            <a:endParaRPr lang="en-GB" b="1" dirty="0"/>
          </a:p>
          <a:p>
            <a:r>
              <a:rPr lang="en-GB" dirty="0"/>
              <a:t>Height of Style - </a:t>
            </a:r>
            <a:r>
              <a:rPr lang="en-GB" i="1" dirty="0"/>
              <a:t>Can offsite solutions deliver quality high-rise homes?</a:t>
            </a:r>
            <a:endParaRPr lang="en-GB" dirty="0"/>
          </a:p>
          <a:p>
            <a:r>
              <a:rPr lang="en-GB" b="1" dirty="0"/>
              <a:t> </a:t>
            </a:r>
          </a:p>
          <a:p>
            <a:r>
              <a:rPr lang="en-GB" b="1" dirty="0"/>
              <a:t>13 </a:t>
            </a:r>
            <a:r>
              <a:rPr lang="en-GB" b="1" dirty="0" smtClean="0"/>
              <a:t>September - Bristol</a:t>
            </a:r>
            <a:endParaRPr lang="en-GB" b="1" dirty="0"/>
          </a:p>
          <a:p>
            <a:r>
              <a:rPr lang="en-GB" dirty="0"/>
              <a:t>Home Builders 2020 - </a:t>
            </a:r>
            <a:r>
              <a:rPr lang="en-GB" i="1" dirty="0"/>
              <a:t>Who are the players and innovators?</a:t>
            </a:r>
            <a:endParaRPr lang="en-GB" dirty="0"/>
          </a:p>
          <a:p>
            <a:r>
              <a:rPr lang="en-GB" b="1" i="1" dirty="0"/>
              <a:t> </a:t>
            </a:r>
            <a:endParaRPr lang="en-GB" b="1" dirty="0"/>
          </a:p>
          <a:p>
            <a:r>
              <a:rPr lang="en-GB" b="1" dirty="0"/>
              <a:t>20/21 </a:t>
            </a:r>
            <a:r>
              <a:rPr lang="en-GB" b="1" dirty="0" smtClean="0"/>
              <a:t>September - </a:t>
            </a:r>
            <a:r>
              <a:rPr lang="en-GB" b="1" dirty="0" err="1" smtClean="0"/>
              <a:t>ExCEL</a:t>
            </a:r>
            <a:r>
              <a:rPr lang="en-GB" b="1" dirty="0" smtClean="0"/>
              <a:t> </a:t>
            </a:r>
            <a:r>
              <a:rPr lang="en-GB" b="1" dirty="0"/>
              <a:t>London</a:t>
            </a:r>
          </a:p>
          <a:p>
            <a:r>
              <a:rPr lang="en-GB" dirty="0"/>
              <a:t>Offsite Construction Show in association with Buildoffsite</a:t>
            </a:r>
          </a:p>
          <a:p>
            <a:r>
              <a:rPr lang="en-GB" dirty="0"/>
              <a:t>The 20</a:t>
            </a:r>
            <a:r>
              <a:rPr lang="en-GB" baseline="30000" dirty="0"/>
              <a:t>th</a:t>
            </a:r>
            <a:r>
              <a:rPr lang="en-GB" dirty="0"/>
              <a:t> is a </a:t>
            </a:r>
            <a:r>
              <a:rPr lang="en-GB" i="1" dirty="0"/>
              <a:t>Residential </a:t>
            </a:r>
            <a:r>
              <a:rPr lang="en-GB" dirty="0"/>
              <a:t>themed day and you would be invited to present and participate in seminars, workshops.</a:t>
            </a:r>
          </a:p>
          <a:p>
            <a:r>
              <a:rPr lang="en-GB" b="1" dirty="0"/>
              <a:t> </a:t>
            </a:r>
          </a:p>
          <a:p>
            <a:r>
              <a:rPr lang="en-GB" b="1" dirty="0"/>
              <a:t>11 </a:t>
            </a:r>
            <a:r>
              <a:rPr lang="en-GB" b="1" dirty="0" smtClean="0"/>
              <a:t>December- London </a:t>
            </a:r>
            <a:endParaRPr lang="en-GB" b="1" dirty="0"/>
          </a:p>
          <a:p>
            <a:r>
              <a:rPr lang="en-GB" dirty="0"/>
              <a:t>Large Scale Developments - </a:t>
            </a:r>
            <a:r>
              <a:rPr lang="en-GB" i="1" dirty="0"/>
              <a:t>Will low build-out rates restrict housing growth</a:t>
            </a:r>
            <a:r>
              <a:rPr lang="en-GB" i="1" dirty="0" smtClean="0"/>
              <a:t>?</a:t>
            </a:r>
          </a:p>
          <a:p>
            <a:r>
              <a:rPr lang="en-GB" b="1" dirty="0"/>
              <a:t> </a:t>
            </a:r>
          </a:p>
          <a:p>
            <a:r>
              <a:rPr lang="en-GB" b="1" dirty="0"/>
              <a:t>In progress</a:t>
            </a:r>
            <a:r>
              <a:rPr lang="en-GB" b="1" i="1" dirty="0"/>
              <a:t>:</a:t>
            </a:r>
            <a:endParaRPr lang="en-GB" b="1" dirty="0"/>
          </a:p>
          <a:p>
            <a:r>
              <a:rPr lang="en-GB" b="1" i="1" dirty="0"/>
              <a:t>Breakfast Briefings at CIRIA offices, London </a:t>
            </a:r>
            <a:endParaRPr lang="en-GB" b="1" dirty="0"/>
          </a:p>
          <a:p>
            <a:r>
              <a:rPr lang="en-GB" b="1" i="1" dirty="0"/>
              <a:t>October, Birmingham event </a:t>
            </a:r>
            <a:r>
              <a:rPr lang="en-GB" b="1" i="1" dirty="0" smtClean="0"/>
              <a:t>TBC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5556"/>
            <a:ext cx="8640960" cy="726060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1776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637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136"/>
            <a:ext cx="3352800" cy="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3400" y="1288218"/>
            <a:ext cx="22649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residential</a:t>
            </a:r>
            <a:r>
              <a:rPr lang="es-ES" altLang="en-US" sz="2600" b="1" dirty="0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 </a:t>
            </a:r>
            <a:r>
              <a:rPr lang="es-ES" altLang="en-US" sz="2600" b="1" dirty="0" err="1">
                <a:solidFill>
                  <a:srgbClr val="808285"/>
                </a:solidFill>
                <a:ea typeface="Arial" pitchFamily="34" charset="0"/>
                <a:cs typeface="Times New Roman" pitchFamily="18" charset="0"/>
              </a:rPr>
              <a:t>hub</a:t>
            </a:r>
            <a:endParaRPr lang="es-ES" altLang="en-US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2056" y="270929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finally…</a:t>
            </a:r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</a:t>
            </a:r>
          </a:p>
          <a:p>
            <a:pPr algn="ctr"/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Membership </a:t>
            </a:r>
          </a:p>
          <a:p>
            <a:pPr algn="ctr"/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usiness 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78"/>
            <a:ext cx="9144000" cy="74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29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2306288"/>
            <a:ext cx="8211312" cy="2840736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312"/>
            <a:ext cx="8784976" cy="64807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8597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141</Words>
  <Application>Microsoft Office PowerPoint</Application>
  <PresentationFormat>Custom</PresentationFormat>
  <Paragraphs>87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Whiting</dc:creator>
  <cp:lastModifiedBy>Nathalie Quinn</cp:lastModifiedBy>
  <cp:revision>147</cp:revision>
  <cp:lastPrinted>2018-03-04T22:09:43Z</cp:lastPrinted>
  <dcterms:created xsi:type="dcterms:W3CDTF">2018-01-10T10:57:29Z</dcterms:created>
  <dcterms:modified xsi:type="dcterms:W3CDTF">2018-04-10T15:06:47Z</dcterms:modified>
</cp:coreProperties>
</file>