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18"/>
  </p:notesMasterIdLst>
  <p:handoutMasterIdLst>
    <p:handoutMasterId r:id="rId19"/>
  </p:handoutMasterIdLst>
  <p:sldIdLst>
    <p:sldId id="266" r:id="rId6"/>
    <p:sldId id="269" r:id="rId7"/>
    <p:sldId id="275" r:id="rId8"/>
    <p:sldId id="276" r:id="rId9"/>
    <p:sldId id="277" r:id="rId10"/>
    <p:sldId id="279" r:id="rId11"/>
    <p:sldId id="280" r:id="rId12"/>
    <p:sldId id="282" r:id="rId13"/>
    <p:sldId id="283" r:id="rId14"/>
    <p:sldId id="284" r:id="rId15"/>
    <p:sldId id="270" r:id="rId16"/>
    <p:sldId id="278" r:id="rId17"/>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atton, Lesley" initials="HL"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0" d="100"/>
          <a:sy n="60" d="100"/>
        </p:scale>
        <p:origin x="-1572" y="-19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588D10FF-6740-4D12-A66D-93F91ADF868E}" type="datetimeFigureOut">
              <a:rPr lang="en-GB" smtClean="0"/>
              <a:t>29/10/2018</a:t>
            </a:fld>
            <a:endParaRPr lang="en-GB"/>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1D732294-9A89-429B-91A3-90234F60D172}" type="slidenum">
              <a:rPr lang="en-GB" smtClean="0"/>
              <a:t>‹#›</a:t>
            </a:fld>
            <a:endParaRPr lang="en-GB"/>
          </a:p>
        </p:txBody>
      </p:sp>
    </p:spTree>
    <p:extLst>
      <p:ext uri="{BB962C8B-B14F-4D97-AF65-F5344CB8AC3E}">
        <p14:creationId xmlns:p14="http://schemas.microsoft.com/office/powerpoint/2010/main" val="31468115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43BB3DB7-2355-473E-A75B-FCA511CB4762}" type="datetimeFigureOut">
              <a:rPr lang="en-GB" smtClean="0"/>
              <a:t>29/10/2018</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4546C592-0E31-4B3D-9D62-62437DE6AD90}" type="slidenum">
              <a:rPr lang="en-GB" smtClean="0"/>
              <a:t>‹#›</a:t>
            </a:fld>
            <a:endParaRPr lang="en-GB"/>
          </a:p>
        </p:txBody>
      </p:sp>
    </p:spTree>
    <p:extLst>
      <p:ext uri="{BB962C8B-B14F-4D97-AF65-F5344CB8AC3E}">
        <p14:creationId xmlns:p14="http://schemas.microsoft.com/office/powerpoint/2010/main" val="20638399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11"/>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D4B2820-BE9B-400A-9567-F6679D6C7912}" type="datetime1">
              <a:rPr lang="en-GB" smtClean="0"/>
              <a:t>29/10/2018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17E5553-BEDA-4B48-89C6-C738F811F05D}" type="slidenum">
              <a:rPr lang="en-GB" smtClean="0"/>
              <a:t>‹#›</a:t>
            </a:fld>
            <a:endParaRPr lang="en-GB" dirty="0"/>
          </a:p>
        </p:txBody>
      </p:sp>
    </p:spTree>
    <p:extLst>
      <p:ext uri="{BB962C8B-B14F-4D97-AF65-F5344CB8AC3E}">
        <p14:creationId xmlns:p14="http://schemas.microsoft.com/office/powerpoint/2010/main" val="24662785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6AB4F8E-E937-424A-A35B-072FCA705EC4}" type="datetime1">
              <a:rPr lang="en-GB" smtClean="0"/>
              <a:t>29/10/2018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17E5553-BEDA-4B48-89C6-C738F811F05D}" type="slidenum">
              <a:rPr lang="en-GB" smtClean="0"/>
              <a:t>‹#›</a:t>
            </a:fld>
            <a:endParaRPr lang="en-GB" dirty="0"/>
          </a:p>
        </p:txBody>
      </p:sp>
    </p:spTree>
    <p:extLst>
      <p:ext uri="{BB962C8B-B14F-4D97-AF65-F5344CB8AC3E}">
        <p14:creationId xmlns:p14="http://schemas.microsoft.com/office/powerpoint/2010/main" val="38938250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724"/>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724"/>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A0F99E5-0D16-444A-97C1-D1AC6B2CE2DC}" type="datetime1">
              <a:rPr lang="en-GB" smtClean="0"/>
              <a:t>29/10/2018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17E5553-BEDA-4B48-89C6-C738F811F05D}" type="slidenum">
              <a:rPr lang="en-GB" smtClean="0"/>
              <a:t>‹#›</a:t>
            </a:fld>
            <a:endParaRPr lang="en-GB" dirty="0"/>
          </a:p>
        </p:txBody>
      </p:sp>
    </p:spTree>
    <p:extLst>
      <p:ext uri="{BB962C8B-B14F-4D97-AF65-F5344CB8AC3E}">
        <p14:creationId xmlns:p14="http://schemas.microsoft.com/office/powerpoint/2010/main" val="1466548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B6ED5EC-B82C-429E-A3B4-0F8177FB5D13}" type="datetime1">
              <a:rPr lang="en-GB" smtClean="0"/>
              <a:t>29/10/2018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17E5553-BEDA-4B48-89C6-C738F811F05D}" type="slidenum">
              <a:rPr lang="en-GB" smtClean="0"/>
              <a:t>‹#›</a:t>
            </a:fld>
            <a:endParaRPr lang="en-GB" dirty="0"/>
          </a:p>
        </p:txBody>
      </p:sp>
    </p:spTree>
    <p:extLst>
      <p:ext uri="{BB962C8B-B14F-4D97-AF65-F5344CB8AC3E}">
        <p14:creationId xmlns:p14="http://schemas.microsoft.com/office/powerpoint/2010/main" val="24103459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86"/>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E357DFB-562B-4DD3-A93F-1DFF79FB3F79}" type="datetime1">
              <a:rPr lang="en-GB" smtClean="0"/>
              <a:t>29/10/2018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17E5553-BEDA-4B48-89C6-C738F811F05D}" type="slidenum">
              <a:rPr lang="en-GB" smtClean="0"/>
              <a:t>‹#›</a:t>
            </a:fld>
            <a:endParaRPr lang="en-GB" dirty="0"/>
          </a:p>
        </p:txBody>
      </p:sp>
    </p:spTree>
    <p:extLst>
      <p:ext uri="{BB962C8B-B14F-4D97-AF65-F5344CB8AC3E}">
        <p14:creationId xmlns:p14="http://schemas.microsoft.com/office/powerpoint/2010/main" val="20591057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25DEDB8-159E-4C70-B7E1-DBDB2ACFF40A}" type="datetime1">
              <a:rPr lang="en-GB" smtClean="0"/>
              <a:t>29/10/2018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E17E5553-BEDA-4B48-89C6-C738F811F05D}" type="slidenum">
              <a:rPr lang="en-GB" smtClean="0"/>
              <a:t>‹#›</a:t>
            </a:fld>
            <a:endParaRPr lang="en-GB" dirty="0"/>
          </a:p>
        </p:txBody>
      </p:sp>
    </p:spTree>
    <p:extLst>
      <p:ext uri="{BB962C8B-B14F-4D97-AF65-F5344CB8AC3E}">
        <p14:creationId xmlns:p14="http://schemas.microsoft.com/office/powerpoint/2010/main" val="5128144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2CA5D03-EB77-4201-9576-68A3322BD7FE}" type="datetime1">
              <a:rPr lang="en-GB" smtClean="0"/>
              <a:t>29/10/2018</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E17E5553-BEDA-4B48-89C6-C738F811F05D}" type="slidenum">
              <a:rPr lang="en-GB" smtClean="0"/>
              <a:t>‹#›</a:t>
            </a:fld>
            <a:endParaRPr lang="en-GB" dirty="0"/>
          </a:p>
        </p:txBody>
      </p:sp>
    </p:spTree>
    <p:extLst>
      <p:ext uri="{BB962C8B-B14F-4D97-AF65-F5344CB8AC3E}">
        <p14:creationId xmlns:p14="http://schemas.microsoft.com/office/powerpoint/2010/main" val="1402670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FF0BE43-35C8-4021-89BD-C3E067EF7CF1}" type="datetime1">
              <a:rPr lang="en-GB" smtClean="0"/>
              <a:t>29/10/2018</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E17E5553-BEDA-4B48-89C6-C738F811F05D}" type="slidenum">
              <a:rPr lang="en-GB" smtClean="0"/>
              <a:t>‹#›</a:t>
            </a:fld>
            <a:endParaRPr lang="en-GB" dirty="0"/>
          </a:p>
        </p:txBody>
      </p:sp>
    </p:spTree>
    <p:extLst>
      <p:ext uri="{BB962C8B-B14F-4D97-AF65-F5344CB8AC3E}">
        <p14:creationId xmlns:p14="http://schemas.microsoft.com/office/powerpoint/2010/main" val="1538761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21A1A8-50F5-48F4-B446-E57F0738EC18}" type="datetime1">
              <a:rPr lang="en-GB" smtClean="0"/>
              <a:t>29/10/2018</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E17E5553-BEDA-4B48-89C6-C738F811F05D}" type="slidenum">
              <a:rPr lang="en-GB" smtClean="0"/>
              <a:t>‹#›</a:t>
            </a:fld>
            <a:endParaRPr lang="en-GB" dirty="0"/>
          </a:p>
        </p:txBody>
      </p:sp>
    </p:spTree>
    <p:extLst>
      <p:ext uri="{BB962C8B-B14F-4D97-AF65-F5344CB8AC3E}">
        <p14:creationId xmlns:p14="http://schemas.microsoft.com/office/powerpoint/2010/main" val="42298772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1" y="27313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028B14-3AED-4CC6-AE46-250C45D8C348}" type="datetime1">
              <a:rPr lang="en-GB" smtClean="0"/>
              <a:t>29/10/2018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E17E5553-BEDA-4B48-89C6-C738F811F05D}" type="slidenum">
              <a:rPr lang="en-GB" smtClean="0"/>
              <a:t>‹#›</a:t>
            </a:fld>
            <a:endParaRPr lang="en-GB" dirty="0"/>
          </a:p>
        </p:txBody>
      </p:sp>
    </p:spTree>
    <p:extLst>
      <p:ext uri="{BB962C8B-B14F-4D97-AF65-F5344CB8AC3E}">
        <p14:creationId xmlns:p14="http://schemas.microsoft.com/office/powerpoint/2010/main" val="28529390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DC94FE-27CC-4194-B846-7BD2AB3B35A5}" type="datetime1">
              <a:rPr lang="en-GB" smtClean="0"/>
              <a:t>29/10/2018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E17E5553-BEDA-4B48-89C6-C738F811F05D}" type="slidenum">
              <a:rPr lang="en-GB" smtClean="0"/>
              <a:t>‹#›</a:t>
            </a:fld>
            <a:endParaRPr lang="en-GB" dirty="0"/>
          </a:p>
        </p:txBody>
      </p:sp>
    </p:spTree>
    <p:extLst>
      <p:ext uri="{BB962C8B-B14F-4D97-AF65-F5344CB8AC3E}">
        <p14:creationId xmlns:p14="http://schemas.microsoft.com/office/powerpoint/2010/main" val="26791195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436"/>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50EF6F-D9BB-4C8D-BA68-64F3595E5A36}" type="datetime1">
              <a:rPr lang="en-GB" smtClean="0"/>
              <a:t>29/10/2018</a:t>
            </a:fld>
            <a:endParaRPr lang="en-GB" dirty="0"/>
          </a:p>
        </p:txBody>
      </p:sp>
      <p:sp>
        <p:nvSpPr>
          <p:cNvPr id="5" name="Footer Placeholder 4"/>
          <p:cNvSpPr>
            <a:spLocks noGrp="1"/>
          </p:cNvSpPr>
          <p:nvPr>
            <p:ph type="ftr" sz="quarter" idx="3"/>
          </p:nvPr>
        </p:nvSpPr>
        <p:spPr>
          <a:xfrm>
            <a:off x="3124200" y="6356436"/>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436"/>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7E5553-BEDA-4B48-89C6-C738F811F05D}" type="slidenum">
              <a:rPr lang="en-GB" smtClean="0"/>
              <a:t>‹#›</a:t>
            </a:fld>
            <a:endParaRPr lang="en-GB" dirty="0"/>
          </a:p>
        </p:txBody>
      </p:sp>
    </p:spTree>
    <p:extLst>
      <p:ext uri="{BB962C8B-B14F-4D97-AF65-F5344CB8AC3E}">
        <p14:creationId xmlns:p14="http://schemas.microsoft.com/office/powerpoint/2010/main" val="25513929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www.eventbrite.co.uk/e/building-homes-in-hull-tickets-51190656632"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85800" y="980728"/>
            <a:ext cx="7772400" cy="1470025"/>
          </a:xfrm>
        </p:spPr>
        <p:txBody>
          <a:bodyPr>
            <a:normAutofit/>
          </a:bodyPr>
          <a:lstStyle/>
          <a:p>
            <a:r>
              <a:rPr lang="en-GB" sz="3600" smtClean="0"/>
              <a:t>Laing O’Rourke</a:t>
            </a:r>
            <a:r>
              <a:rPr lang="en-GB" sz="3600" dirty="0" smtClean="0"/>
              <a:t>, 30 October 2018</a:t>
            </a:r>
            <a:endParaRPr lang="en-GB" sz="3600" dirty="0"/>
          </a:p>
        </p:txBody>
      </p:sp>
      <p:sp>
        <p:nvSpPr>
          <p:cNvPr id="7" name="Subtitle 6"/>
          <p:cNvSpPr>
            <a:spLocks noGrp="1"/>
          </p:cNvSpPr>
          <p:nvPr>
            <p:ph type="subTitle" idx="1"/>
          </p:nvPr>
        </p:nvSpPr>
        <p:spPr>
          <a:xfrm>
            <a:off x="539552" y="2780928"/>
            <a:ext cx="7992888" cy="1752600"/>
          </a:xfrm>
        </p:spPr>
        <p:txBody>
          <a:bodyPr>
            <a:normAutofit fontScale="25000" lnSpcReduction="20000"/>
          </a:bodyPr>
          <a:lstStyle/>
          <a:p>
            <a:r>
              <a:rPr lang="en-GB" sz="13500" b="1" dirty="0" smtClean="0"/>
              <a:t>Rotherham Metropolitan Borough Council’s Journey into the Unknown (aka MMC)</a:t>
            </a:r>
          </a:p>
          <a:p>
            <a:endParaRPr lang="en-GB" sz="13500" b="1" dirty="0"/>
          </a:p>
          <a:p>
            <a:endParaRPr lang="en-GB" sz="13500" b="1" dirty="0" smtClean="0"/>
          </a:p>
          <a:p>
            <a:endParaRPr lang="en-GB" sz="4400" b="1" dirty="0" smtClean="0"/>
          </a:p>
          <a:p>
            <a:endParaRPr lang="en-GB" sz="4400" b="1" dirty="0"/>
          </a:p>
          <a:p>
            <a:endParaRPr lang="en-GB" sz="8000" b="1" dirty="0" smtClean="0"/>
          </a:p>
          <a:p>
            <a:pPr algn="r"/>
            <a:r>
              <a:rPr lang="en-GB" sz="8000" b="1" dirty="0" smtClean="0"/>
              <a:t>Wendy Foster, Strategic Housing Coordinator</a:t>
            </a:r>
            <a:endParaRPr lang="en-GB" sz="8000" b="1" dirty="0"/>
          </a:p>
        </p:txBody>
      </p:sp>
      <p:sp>
        <p:nvSpPr>
          <p:cNvPr id="4" name="Slide Number Placeholder 3"/>
          <p:cNvSpPr>
            <a:spLocks noGrp="1"/>
          </p:cNvSpPr>
          <p:nvPr>
            <p:ph type="sldNum" sz="quarter" idx="12"/>
          </p:nvPr>
        </p:nvSpPr>
        <p:spPr/>
        <p:txBody>
          <a:bodyPr/>
          <a:lstStyle/>
          <a:p>
            <a:fld id="{E17E5553-BEDA-4B48-89C6-C738F811F05D}" type="slidenum">
              <a:rPr lang="en-GB" smtClean="0"/>
              <a:t>1</a:t>
            </a:fld>
            <a:endParaRPr lang="en-GB" dirty="0"/>
          </a:p>
        </p:txBody>
      </p:sp>
      <p:pic>
        <p:nvPicPr>
          <p:cNvPr id="5" name="Picture 2" descr="W:\Management\Corporate Communication\CYPS\6. Rosie\Inners.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82883"/>
          <a:stretch/>
        </p:blipFill>
        <p:spPr bwMode="auto">
          <a:xfrm>
            <a:off x="-1016" y="5781045"/>
            <a:ext cx="9145016" cy="11072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7446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Watch this space ...</a:t>
            </a:r>
            <a:endParaRPr lang="en-GB" dirty="0"/>
          </a:p>
        </p:txBody>
      </p:sp>
      <p:sp>
        <p:nvSpPr>
          <p:cNvPr id="7" name="Subtitle 6"/>
          <p:cNvSpPr>
            <a:spLocks noGrp="1"/>
          </p:cNvSpPr>
          <p:nvPr>
            <p:ph type="subTitle" idx="1"/>
          </p:nvPr>
        </p:nvSpPr>
        <p:spPr/>
        <p:txBody>
          <a:bodyPr>
            <a:normAutofit fontScale="92500"/>
          </a:bodyPr>
          <a:lstStyle/>
          <a:p>
            <a:endParaRPr lang="en-GB" dirty="0" smtClean="0"/>
          </a:p>
          <a:p>
            <a:endParaRPr lang="en-GB" dirty="0"/>
          </a:p>
          <a:p>
            <a:r>
              <a:rPr lang="en-GB" sz="3000" dirty="0" smtClean="0"/>
              <a:t>Wendy-regen.foster@Rotherham.gov.uk</a:t>
            </a:r>
            <a:endParaRPr lang="en-GB" sz="3000" dirty="0"/>
          </a:p>
        </p:txBody>
      </p:sp>
      <p:sp>
        <p:nvSpPr>
          <p:cNvPr id="4" name="Slide Number Placeholder 3"/>
          <p:cNvSpPr>
            <a:spLocks noGrp="1"/>
          </p:cNvSpPr>
          <p:nvPr>
            <p:ph type="sldNum" sz="quarter" idx="12"/>
          </p:nvPr>
        </p:nvSpPr>
        <p:spPr/>
        <p:txBody>
          <a:bodyPr/>
          <a:lstStyle/>
          <a:p>
            <a:fld id="{E17E5553-BEDA-4B48-89C6-C738F811F05D}" type="slidenum">
              <a:rPr lang="en-GB" smtClean="0"/>
              <a:t>10</a:t>
            </a:fld>
            <a:endParaRPr lang="en-GB" dirty="0"/>
          </a:p>
        </p:txBody>
      </p:sp>
      <p:pic>
        <p:nvPicPr>
          <p:cNvPr id="5" name="Picture 2" descr="W:\Management\Corporate Communication\CYPS\6. Rosie\Inners.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82883"/>
          <a:stretch/>
        </p:blipFill>
        <p:spPr bwMode="auto">
          <a:xfrm>
            <a:off x="-1016" y="5781045"/>
            <a:ext cx="9145016" cy="11072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93224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A message from my competitors</a:t>
            </a:r>
            <a:endParaRPr lang="en-GB" dirty="0"/>
          </a:p>
        </p:txBody>
      </p:sp>
      <p:sp>
        <p:nvSpPr>
          <p:cNvPr id="4" name="Slide Number Placeholder 3"/>
          <p:cNvSpPr>
            <a:spLocks noGrp="1"/>
          </p:cNvSpPr>
          <p:nvPr>
            <p:ph type="sldNum" sz="quarter" idx="12"/>
          </p:nvPr>
        </p:nvSpPr>
        <p:spPr/>
        <p:txBody>
          <a:bodyPr/>
          <a:lstStyle/>
          <a:p>
            <a:fld id="{E17E5553-BEDA-4B48-89C6-C738F811F05D}" type="slidenum">
              <a:rPr lang="en-GB" smtClean="0"/>
              <a:t>11</a:t>
            </a:fld>
            <a:endParaRPr lang="en-GB" dirty="0"/>
          </a:p>
        </p:txBody>
      </p:sp>
      <p:pic>
        <p:nvPicPr>
          <p:cNvPr id="5" name="Picture 2" descr="W:\Management\Corporate Communication\CYPS\6. Rosie\Inners.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82883"/>
          <a:stretch/>
        </p:blipFill>
        <p:spPr bwMode="auto">
          <a:xfrm>
            <a:off x="-1016" y="5781045"/>
            <a:ext cx="9145016" cy="1107252"/>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107504" y="1268760"/>
            <a:ext cx="8928992" cy="4824536"/>
          </a:xfrm>
        </p:spPr>
        <p:txBody>
          <a:bodyPr>
            <a:noAutofit/>
          </a:bodyPr>
          <a:lstStyle/>
          <a:p>
            <a:pPr marL="0" indent="0">
              <a:buNone/>
            </a:pPr>
            <a:r>
              <a:rPr lang="en-GB" sz="1800" b="1" dirty="0"/>
              <a:t>Save the date</a:t>
            </a:r>
            <a:endParaRPr lang="en-GB" sz="1800" dirty="0"/>
          </a:p>
          <a:p>
            <a:pPr marL="0" indent="0">
              <a:buNone/>
            </a:pPr>
            <a:r>
              <a:rPr lang="en-GB" sz="1800" b="1" dirty="0"/>
              <a:t>What: “Building Homes in Hull,” an opportunity for local builders and people working in construction trades to hear about forthcoming opportunities to do business with Hull City Council and meet some of the current contractors and business support organisations.</a:t>
            </a:r>
            <a:endParaRPr lang="en-GB" sz="1800" dirty="0"/>
          </a:p>
          <a:p>
            <a:pPr marL="0" indent="0">
              <a:buNone/>
            </a:pPr>
            <a:r>
              <a:rPr lang="en-GB" sz="1800" b="1" dirty="0"/>
              <a:t> </a:t>
            </a:r>
            <a:endParaRPr lang="en-GB" sz="1800" dirty="0"/>
          </a:p>
          <a:p>
            <a:pPr marL="0" indent="0">
              <a:buNone/>
            </a:pPr>
            <a:r>
              <a:rPr lang="en-GB" sz="1800" b="1" dirty="0"/>
              <a:t>When: Tuesday 27 November, 4 – 8pm</a:t>
            </a:r>
            <a:endParaRPr lang="en-GB" sz="1800" dirty="0"/>
          </a:p>
          <a:p>
            <a:pPr marL="0" indent="0">
              <a:buNone/>
            </a:pPr>
            <a:r>
              <a:rPr lang="en-GB" sz="1800" b="1" dirty="0" smtClean="0"/>
              <a:t>Where</a:t>
            </a:r>
            <a:r>
              <a:rPr lang="en-GB" sz="1800" b="1" dirty="0"/>
              <a:t>: Hilton Doubletree, </a:t>
            </a:r>
            <a:r>
              <a:rPr lang="en-GB" sz="1800" b="1" dirty="0" err="1"/>
              <a:t>Ferensway</a:t>
            </a:r>
            <a:r>
              <a:rPr lang="en-GB" sz="1800" b="1" dirty="0"/>
              <a:t>, Hull HU2 8NH</a:t>
            </a:r>
            <a:endParaRPr lang="en-GB" sz="1800" dirty="0"/>
          </a:p>
          <a:p>
            <a:pPr marL="0" indent="0">
              <a:buNone/>
            </a:pPr>
            <a:r>
              <a:rPr lang="en-GB" sz="1800" b="1" dirty="0" smtClean="0"/>
              <a:t>How </a:t>
            </a:r>
            <a:r>
              <a:rPr lang="en-GB" sz="1800" b="1" dirty="0"/>
              <a:t>to register: </a:t>
            </a:r>
            <a:r>
              <a:rPr lang="en-GB" sz="1800" u="sng" dirty="0">
                <a:hlinkClick r:id="rId3"/>
              </a:rPr>
              <a:t>https://www.eventbrite.co.uk/e/building-homes-in-hull-tickets-51190656632</a:t>
            </a:r>
            <a:endParaRPr lang="en-GB" sz="1800" dirty="0"/>
          </a:p>
          <a:p>
            <a:pPr marL="0" indent="0">
              <a:buNone/>
            </a:pPr>
            <a:r>
              <a:rPr lang="en-GB" sz="1800" dirty="0"/>
              <a:t> </a:t>
            </a:r>
          </a:p>
          <a:p>
            <a:pPr marL="0" indent="0">
              <a:buNone/>
            </a:pPr>
            <a:r>
              <a:rPr lang="en-GB" sz="1800" b="1" dirty="0"/>
              <a:t>Building Homes in Hull</a:t>
            </a:r>
            <a:endParaRPr lang="en-GB" sz="1800" dirty="0"/>
          </a:p>
          <a:p>
            <a:pPr marL="0" indent="0">
              <a:buNone/>
            </a:pPr>
            <a:r>
              <a:rPr lang="en-GB" sz="1800" dirty="0"/>
              <a:t>A good relationship between Hull City Council, local builders and building industry suppliers is vital to building better homes in Hull. To help achieve this, the Council is organising an event for small businesses and sole traders in the construction industry, which takes place on Tuesday 27 November from 4 – 8pm at the Double Tree Hilton on </a:t>
            </a:r>
            <a:r>
              <a:rPr lang="en-GB" sz="1800" dirty="0" err="1"/>
              <a:t>Ferensway</a:t>
            </a:r>
            <a:r>
              <a:rPr lang="en-GB" sz="1800" dirty="0"/>
              <a:t> in Hull.</a:t>
            </a:r>
          </a:p>
          <a:p>
            <a:pPr marL="0" indent="0">
              <a:buNone/>
            </a:pPr>
            <a:r>
              <a:rPr lang="en-GB" sz="1600" dirty="0"/>
              <a:t> </a:t>
            </a:r>
          </a:p>
        </p:txBody>
      </p:sp>
    </p:spTree>
    <p:extLst>
      <p:ext uri="{BB962C8B-B14F-4D97-AF65-F5344CB8AC3E}">
        <p14:creationId xmlns:p14="http://schemas.microsoft.com/office/powerpoint/2010/main" val="27656101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GB" dirty="0"/>
          </a:p>
        </p:txBody>
      </p:sp>
      <p:sp>
        <p:nvSpPr>
          <p:cNvPr id="4" name="Slide Number Placeholder 3"/>
          <p:cNvSpPr>
            <a:spLocks noGrp="1"/>
          </p:cNvSpPr>
          <p:nvPr>
            <p:ph type="sldNum" sz="quarter" idx="12"/>
          </p:nvPr>
        </p:nvSpPr>
        <p:spPr/>
        <p:txBody>
          <a:bodyPr/>
          <a:lstStyle/>
          <a:p>
            <a:fld id="{E17E5553-BEDA-4B48-89C6-C738F811F05D}" type="slidenum">
              <a:rPr lang="en-GB" smtClean="0"/>
              <a:t>12</a:t>
            </a:fld>
            <a:endParaRPr lang="en-GB" dirty="0"/>
          </a:p>
        </p:txBody>
      </p:sp>
      <p:pic>
        <p:nvPicPr>
          <p:cNvPr id="5" name="Picture 2" descr="W:\Management\Corporate Communication\CYPS\6. Rosie\Inners.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82883"/>
          <a:stretch/>
        </p:blipFill>
        <p:spPr bwMode="auto">
          <a:xfrm>
            <a:off x="-1016" y="5781045"/>
            <a:ext cx="9145016" cy="1107252"/>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126421" y="260350"/>
            <a:ext cx="4891157" cy="583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76293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err="1" smtClean="0"/>
              <a:t>Krynkl</a:t>
            </a:r>
            <a:endParaRPr lang="en-GB" dirty="0"/>
          </a:p>
        </p:txBody>
      </p:sp>
      <p:sp>
        <p:nvSpPr>
          <p:cNvPr id="4" name="Slide Number Placeholder 3"/>
          <p:cNvSpPr>
            <a:spLocks noGrp="1"/>
          </p:cNvSpPr>
          <p:nvPr>
            <p:ph type="sldNum" sz="quarter" idx="12"/>
          </p:nvPr>
        </p:nvSpPr>
        <p:spPr/>
        <p:txBody>
          <a:bodyPr/>
          <a:lstStyle/>
          <a:p>
            <a:fld id="{E17E5553-BEDA-4B48-89C6-C738F811F05D}" type="slidenum">
              <a:rPr lang="en-GB" smtClean="0"/>
              <a:t>2</a:t>
            </a:fld>
            <a:endParaRPr lang="en-GB" dirty="0"/>
          </a:p>
        </p:txBody>
      </p:sp>
      <p:pic>
        <p:nvPicPr>
          <p:cNvPr id="5" name="Picture 2" descr="W:\Management\Corporate Communication\CYPS\6. Rosie\Inners.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82883"/>
          <a:stretch/>
        </p:blipFill>
        <p:spPr bwMode="auto">
          <a:xfrm>
            <a:off x="-1016" y="5781045"/>
            <a:ext cx="9145016" cy="110725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W:\Housing\Housing Provision\7. Housing Development\Affordable Housing\MMC\Build Off Site\krynkl-kelham-island-construction.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68519" y="1412776"/>
            <a:ext cx="7763921" cy="4371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46418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err="1" smtClean="0"/>
              <a:t>Krynkl</a:t>
            </a:r>
            <a:endParaRPr lang="en-GB" dirty="0"/>
          </a:p>
        </p:txBody>
      </p:sp>
      <p:sp>
        <p:nvSpPr>
          <p:cNvPr id="4" name="Slide Number Placeholder 3"/>
          <p:cNvSpPr>
            <a:spLocks noGrp="1"/>
          </p:cNvSpPr>
          <p:nvPr>
            <p:ph type="sldNum" sz="quarter" idx="12"/>
          </p:nvPr>
        </p:nvSpPr>
        <p:spPr/>
        <p:txBody>
          <a:bodyPr/>
          <a:lstStyle/>
          <a:p>
            <a:fld id="{E17E5553-BEDA-4B48-89C6-C738F811F05D}" type="slidenum">
              <a:rPr lang="en-GB" smtClean="0"/>
              <a:t>3</a:t>
            </a:fld>
            <a:endParaRPr lang="en-GB" dirty="0"/>
          </a:p>
        </p:txBody>
      </p:sp>
      <p:pic>
        <p:nvPicPr>
          <p:cNvPr id="5" name="Picture 2" descr="W:\Management\Corporate Communication\CYPS\6. Rosie\Inners.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82883"/>
          <a:stretch/>
        </p:blipFill>
        <p:spPr bwMode="auto">
          <a:xfrm>
            <a:off x="-1016" y="5781045"/>
            <a:ext cx="9145016" cy="1107252"/>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W:\Housing\Housing Provision\7. Housing Development\Affordable Housing\MMC\Build Off Site\Krynkl-exterior-770x1024.jpe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39552" y="1279301"/>
            <a:ext cx="3403312" cy="452596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krynk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39952" y="1700808"/>
            <a:ext cx="4773910" cy="36976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38691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Cross-party Scrutiny Review</a:t>
            </a:r>
            <a:endParaRPr lang="en-GB" dirty="0"/>
          </a:p>
        </p:txBody>
      </p:sp>
      <p:sp>
        <p:nvSpPr>
          <p:cNvPr id="4" name="Slide Number Placeholder 3"/>
          <p:cNvSpPr>
            <a:spLocks noGrp="1"/>
          </p:cNvSpPr>
          <p:nvPr>
            <p:ph type="sldNum" sz="quarter" idx="12"/>
          </p:nvPr>
        </p:nvSpPr>
        <p:spPr/>
        <p:txBody>
          <a:bodyPr/>
          <a:lstStyle/>
          <a:p>
            <a:fld id="{E17E5553-BEDA-4B48-89C6-C738F811F05D}" type="slidenum">
              <a:rPr lang="en-GB" smtClean="0"/>
              <a:t>4</a:t>
            </a:fld>
            <a:endParaRPr lang="en-GB" dirty="0"/>
          </a:p>
        </p:txBody>
      </p:sp>
      <p:pic>
        <p:nvPicPr>
          <p:cNvPr id="5" name="Picture 2" descr="W:\Management\Corporate Communication\CYPS\6. Rosie\Inners.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82883"/>
          <a:stretch/>
        </p:blipFill>
        <p:spPr bwMode="auto">
          <a:xfrm>
            <a:off x="-1016" y="5781045"/>
            <a:ext cx="9145016" cy="1107252"/>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467544" y="1556792"/>
            <a:ext cx="8208912" cy="3888432"/>
          </a:xfrm>
        </p:spPr>
        <p:txBody>
          <a:bodyPr>
            <a:noAutofit/>
          </a:bodyPr>
          <a:lstStyle/>
          <a:p>
            <a:pPr marL="0" indent="0">
              <a:buNone/>
            </a:pPr>
            <a:r>
              <a:rPr lang="en-GB" dirty="0" smtClean="0"/>
              <a:t>The </a:t>
            </a:r>
            <a:r>
              <a:rPr lang="en-GB" dirty="0"/>
              <a:t>scope for the review is to look into the </a:t>
            </a:r>
            <a:r>
              <a:rPr lang="en-GB" i="1" u="sng" dirty="0"/>
              <a:t>viability of providing low cost (affordable)  housing for young single individuals and young families in one and two bedroom modular accommodation and wherever possible, incorporating suitable technology to reduce running costs along with the ability to move the buildings where they are most needed. </a:t>
            </a:r>
            <a:endParaRPr lang="en-GB" dirty="0"/>
          </a:p>
          <a:p>
            <a:pPr marL="0" indent="0">
              <a:buNone/>
            </a:pPr>
            <a:endParaRPr lang="en-GB" dirty="0"/>
          </a:p>
        </p:txBody>
      </p:sp>
    </p:spTree>
    <p:extLst>
      <p:ext uri="{BB962C8B-B14F-4D97-AF65-F5344CB8AC3E}">
        <p14:creationId xmlns:p14="http://schemas.microsoft.com/office/powerpoint/2010/main" val="27854077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Build Off Site</a:t>
            </a:r>
            <a:endParaRPr lang="en-GB" dirty="0"/>
          </a:p>
        </p:txBody>
      </p:sp>
      <p:pic>
        <p:nvPicPr>
          <p:cNvPr id="5122"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146031" y="1556792"/>
            <a:ext cx="4651071" cy="4320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Content Placeholder 11"/>
          <p:cNvSpPr>
            <a:spLocks noGrp="1"/>
          </p:cNvSpPr>
          <p:nvPr>
            <p:ph sz="half" idx="2"/>
          </p:nvPr>
        </p:nvSpPr>
        <p:spPr>
          <a:xfrm>
            <a:off x="4932040" y="1600206"/>
            <a:ext cx="3754760" cy="4180839"/>
          </a:xfrm>
        </p:spPr>
        <p:txBody>
          <a:bodyPr/>
          <a:lstStyle/>
          <a:p>
            <a:pPr marL="0" indent="0" algn="ctr">
              <a:buNone/>
            </a:pPr>
            <a:r>
              <a:rPr lang="en-GB" dirty="0" smtClean="0"/>
              <a:t>Newcastle University, April 2018</a:t>
            </a:r>
          </a:p>
          <a:p>
            <a:pPr marL="0" indent="0" algn="ctr">
              <a:buNone/>
            </a:pPr>
            <a:endParaRPr lang="en-GB" sz="2000" dirty="0"/>
          </a:p>
          <a:p>
            <a:pPr marL="0" indent="0" algn="ctr">
              <a:buNone/>
            </a:pPr>
            <a:r>
              <a:rPr lang="en-GB" sz="2400" i="1" dirty="0" smtClean="0"/>
              <a:t>Enabling Housing Delivery</a:t>
            </a:r>
          </a:p>
          <a:p>
            <a:pPr marL="0" indent="0" algn="ctr">
              <a:buNone/>
            </a:pPr>
            <a:endParaRPr lang="en-GB" sz="2400" i="1" dirty="0"/>
          </a:p>
          <a:p>
            <a:pPr marL="0" indent="0">
              <a:buNone/>
            </a:pPr>
            <a:r>
              <a:rPr lang="en-GB" sz="2400" b="1" i="1" dirty="0"/>
              <a:t>How pre-manufactured homes are being used to increase housing supply.</a:t>
            </a:r>
            <a:endParaRPr lang="en-GB" sz="2400" i="1" dirty="0"/>
          </a:p>
        </p:txBody>
      </p:sp>
      <p:sp>
        <p:nvSpPr>
          <p:cNvPr id="4" name="Slide Number Placeholder 3"/>
          <p:cNvSpPr>
            <a:spLocks noGrp="1"/>
          </p:cNvSpPr>
          <p:nvPr>
            <p:ph type="sldNum" sz="quarter" idx="12"/>
          </p:nvPr>
        </p:nvSpPr>
        <p:spPr/>
        <p:txBody>
          <a:bodyPr/>
          <a:lstStyle/>
          <a:p>
            <a:fld id="{E17E5553-BEDA-4B48-89C6-C738F811F05D}" type="slidenum">
              <a:rPr lang="en-GB" smtClean="0"/>
              <a:t>5</a:t>
            </a:fld>
            <a:endParaRPr lang="en-GB" dirty="0"/>
          </a:p>
        </p:txBody>
      </p:sp>
      <p:pic>
        <p:nvPicPr>
          <p:cNvPr id="5" name="Picture 2" descr="W:\Management\Corporate Communication\CYPS\6. Rosie\Inners.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82883"/>
          <a:stretch/>
        </p:blipFill>
        <p:spPr bwMode="auto">
          <a:xfrm>
            <a:off x="-1016" y="5781045"/>
            <a:ext cx="9145016" cy="11072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54232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Build-Off Site</a:t>
            </a:r>
            <a:endParaRPr lang="en-GB" dirty="0"/>
          </a:p>
        </p:txBody>
      </p:sp>
      <p:sp>
        <p:nvSpPr>
          <p:cNvPr id="4" name="Slide Number Placeholder 3"/>
          <p:cNvSpPr>
            <a:spLocks noGrp="1"/>
          </p:cNvSpPr>
          <p:nvPr>
            <p:ph type="sldNum" sz="quarter" idx="12"/>
          </p:nvPr>
        </p:nvSpPr>
        <p:spPr/>
        <p:txBody>
          <a:bodyPr/>
          <a:lstStyle/>
          <a:p>
            <a:fld id="{E17E5553-BEDA-4B48-89C6-C738F811F05D}" type="slidenum">
              <a:rPr lang="en-GB" smtClean="0"/>
              <a:t>6</a:t>
            </a:fld>
            <a:endParaRPr lang="en-GB" dirty="0"/>
          </a:p>
        </p:txBody>
      </p:sp>
      <p:pic>
        <p:nvPicPr>
          <p:cNvPr id="5" name="Picture 2" descr="W:\Management\Corporate Communication\CYPS\6. Rosie\Inners.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82883"/>
          <a:stretch/>
        </p:blipFill>
        <p:spPr bwMode="auto">
          <a:xfrm>
            <a:off x="-1016" y="5781045"/>
            <a:ext cx="9145016" cy="1107252"/>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483768" y="1484784"/>
            <a:ext cx="3875682" cy="4469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721004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Meet the Buyer Event</a:t>
            </a:r>
            <a:endParaRPr lang="en-GB" dirty="0"/>
          </a:p>
        </p:txBody>
      </p:sp>
      <p:sp>
        <p:nvSpPr>
          <p:cNvPr id="4" name="Slide Number Placeholder 3"/>
          <p:cNvSpPr>
            <a:spLocks noGrp="1"/>
          </p:cNvSpPr>
          <p:nvPr>
            <p:ph type="sldNum" sz="quarter" idx="12"/>
          </p:nvPr>
        </p:nvSpPr>
        <p:spPr/>
        <p:txBody>
          <a:bodyPr/>
          <a:lstStyle/>
          <a:p>
            <a:fld id="{E17E5553-BEDA-4B48-89C6-C738F811F05D}" type="slidenum">
              <a:rPr lang="en-GB" smtClean="0"/>
              <a:t>7</a:t>
            </a:fld>
            <a:endParaRPr lang="en-GB" dirty="0"/>
          </a:p>
        </p:txBody>
      </p:sp>
      <p:pic>
        <p:nvPicPr>
          <p:cNvPr id="5" name="Picture 2" descr="W:\Management\Corporate Communication\CYPS\6. Rosie\Inners.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82883"/>
          <a:stretch/>
        </p:blipFill>
        <p:spPr bwMode="auto">
          <a:xfrm>
            <a:off x="-1016" y="5781045"/>
            <a:ext cx="9145016" cy="1107252"/>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bwMode="auto">
          <a:xfrm>
            <a:off x="779264" y="1484784"/>
            <a:ext cx="3394472"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Grp="1" noChangeAspect="1" noChangeArrowheads="1"/>
          </p:cNvPicPr>
          <p:nvPr>
            <p:ph sz="half" idx="2"/>
          </p:nvPr>
        </p:nvPicPr>
        <p:blipFill>
          <a:blip r:embed="rId4" cstate="print">
            <a:extLst>
              <a:ext uri="{28A0092B-C50C-407E-A947-70E740481C1C}">
                <a14:useLocalDpi xmlns:a14="http://schemas.microsoft.com/office/drawing/2010/main" val="0"/>
              </a:ext>
            </a:extLst>
          </a:blip>
          <a:srcRect/>
          <a:stretch>
            <a:fillRect/>
          </a:stretch>
        </p:blipFill>
        <p:spPr bwMode="auto">
          <a:xfrm>
            <a:off x="4422064" y="1916832"/>
            <a:ext cx="4614432" cy="34608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106782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Specs/Procurement</a:t>
            </a:r>
            <a:endParaRPr lang="en-GB" dirty="0"/>
          </a:p>
        </p:txBody>
      </p:sp>
      <p:sp>
        <p:nvSpPr>
          <p:cNvPr id="4" name="Slide Number Placeholder 3"/>
          <p:cNvSpPr>
            <a:spLocks noGrp="1"/>
          </p:cNvSpPr>
          <p:nvPr>
            <p:ph type="sldNum" sz="quarter" idx="12"/>
          </p:nvPr>
        </p:nvSpPr>
        <p:spPr/>
        <p:txBody>
          <a:bodyPr/>
          <a:lstStyle/>
          <a:p>
            <a:fld id="{E17E5553-BEDA-4B48-89C6-C738F811F05D}" type="slidenum">
              <a:rPr lang="en-GB" smtClean="0"/>
              <a:t>8</a:t>
            </a:fld>
            <a:endParaRPr lang="en-GB" dirty="0"/>
          </a:p>
        </p:txBody>
      </p:sp>
      <p:pic>
        <p:nvPicPr>
          <p:cNvPr id="5" name="Picture 2" descr="W:\Management\Corporate Communication\CYPS\6. Rosie\Inners.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82883"/>
          <a:stretch/>
        </p:blipFill>
        <p:spPr bwMode="auto">
          <a:xfrm>
            <a:off x="-1016" y="5781045"/>
            <a:ext cx="9145016" cy="1107252"/>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2051720" y="1340768"/>
            <a:ext cx="4680520" cy="4680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062958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Currently ...</a:t>
            </a:r>
            <a:endParaRPr lang="en-GB" dirty="0"/>
          </a:p>
        </p:txBody>
      </p:sp>
      <p:sp>
        <p:nvSpPr>
          <p:cNvPr id="3" name="Content Placeholder 2"/>
          <p:cNvSpPr>
            <a:spLocks noGrp="1"/>
          </p:cNvSpPr>
          <p:nvPr>
            <p:ph idx="1"/>
          </p:nvPr>
        </p:nvSpPr>
        <p:spPr>
          <a:xfrm>
            <a:off x="457200" y="1268760"/>
            <a:ext cx="8229600" cy="4608512"/>
          </a:xfrm>
        </p:spPr>
        <p:txBody>
          <a:bodyPr>
            <a:noAutofit/>
          </a:bodyPr>
          <a:lstStyle/>
          <a:p>
            <a:r>
              <a:rPr lang="en-GB" sz="2800" dirty="0" smtClean="0"/>
              <a:t>Bids closed end September</a:t>
            </a:r>
          </a:p>
          <a:p>
            <a:r>
              <a:rPr lang="en-GB" sz="2800" dirty="0" smtClean="0"/>
              <a:t>Procurement checks done</a:t>
            </a:r>
          </a:p>
          <a:p>
            <a:pPr marL="0" indent="0">
              <a:buNone/>
              <a:tabLst>
                <a:tab pos="361950" algn="l"/>
              </a:tabLst>
            </a:pPr>
            <a:r>
              <a:rPr lang="en-GB" sz="2800" dirty="0" smtClean="0">
                <a:sym typeface="Wingdings"/>
              </a:rPr>
              <a:t></a:t>
            </a:r>
            <a:r>
              <a:rPr lang="en-GB" sz="2800" dirty="0" smtClean="0"/>
              <a:t>--------------------------------------------------------</a:t>
            </a:r>
          </a:p>
          <a:p>
            <a:pPr marL="0" indent="0">
              <a:buNone/>
              <a:tabLst>
                <a:tab pos="361950" algn="l"/>
              </a:tabLst>
            </a:pPr>
            <a:r>
              <a:rPr lang="en-GB" sz="2800" dirty="0" smtClean="0">
                <a:sym typeface="Wingdings"/>
              </a:rPr>
              <a:t>	</a:t>
            </a:r>
            <a:endParaRPr lang="en-GB" sz="2800" dirty="0" smtClean="0"/>
          </a:p>
          <a:p>
            <a:r>
              <a:rPr lang="en-GB" sz="2800" dirty="0" smtClean="0"/>
              <a:t>Individual evaluations – Financial/Quality</a:t>
            </a:r>
          </a:p>
          <a:p>
            <a:r>
              <a:rPr lang="en-GB" sz="2800" dirty="0" smtClean="0"/>
              <a:t>Moderation</a:t>
            </a:r>
          </a:p>
          <a:p>
            <a:r>
              <a:rPr lang="en-GB" sz="2800" dirty="0" smtClean="0"/>
              <a:t>Selection and feedback</a:t>
            </a:r>
          </a:p>
          <a:p>
            <a:r>
              <a:rPr lang="en-GB" sz="2800" dirty="0" smtClean="0"/>
              <a:t>Discussions and award contracts</a:t>
            </a:r>
          </a:p>
          <a:p>
            <a:r>
              <a:rPr lang="en-GB" sz="2800" dirty="0" smtClean="0"/>
              <a:t>Start on site</a:t>
            </a:r>
            <a:endParaRPr lang="en-GB" sz="2800" dirty="0"/>
          </a:p>
        </p:txBody>
      </p:sp>
      <p:sp>
        <p:nvSpPr>
          <p:cNvPr id="4" name="Slide Number Placeholder 3"/>
          <p:cNvSpPr>
            <a:spLocks noGrp="1"/>
          </p:cNvSpPr>
          <p:nvPr>
            <p:ph type="sldNum" sz="quarter" idx="12"/>
          </p:nvPr>
        </p:nvSpPr>
        <p:spPr/>
        <p:txBody>
          <a:bodyPr/>
          <a:lstStyle/>
          <a:p>
            <a:fld id="{E17E5553-BEDA-4B48-89C6-C738F811F05D}" type="slidenum">
              <a:rPr lang="en-GB" smtClean="0"/>
              <a:t>9</a:t>
            </a:fld>
            <a:endParaRPr lang="en-GB" dirty="0"/>
          </a:p>
        </p:txBody>
      </p:sp>
      <p:pic>
        <p:nvPicPr>
          <p:cNvPr id="5" name="Picture 2" descr="W:\Management\Corporate Communication\CYPS\6. Rosie\Inners.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82883"/>
          <a:stretch/>
        </p:blipFill>
        <p:spPr bwMode="auto">
          <a:xfrm>
            <a:off x="-1016" y="5781045"/>
            <a:ext cx="9145016" cy="11072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467877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a10b7552-4923-4637-91d0-056b9e4528f4">6DSR3CVAPUYW-141353110-1</_dlc_DocId>
    <_dlc_DocIdUrl xmlns="a10b7552-4923-4637-91d0-056b9e4528f4">
      <Url>http://rmbcintranet/Directorates/ACE/LD/MD/_layouts/15/DocIdRedir.aspx?ID=6DSR3CVAPUYW-141353110-1</Url>
      <Description>6DSR3CVAPUYW-141353110-1</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 ma:contentTypeID="0x0101008EF14CE7F220B24AAF094EACE55447E8" ma:contentTypeVersion="0" ma:contentTypeDescription="Create a new document." ma:contentTypeScope="" ma:versionID="a7346014506e97f7de4d7d762fee1c3e">
  <xsd:schema xmlns:xsd="http://www.w3.org/2001/XMLSchema" xmlns:xs="http://www.w3.org/2001/XMLSchema" xmlns:p="http://schemas.microsoft.com/office/2006/metadata/properties" xmlns:ns2="a10b7552-4923-4637-91d0-056b9e4528f4" targetNamespace="http://schemas.microsoft.com/office/2006/metadata/properties" ma:root="true" ma:fieldsID="8d7cf969a43b43b698850c48694e0822" ns2:_="">
    <xsd:import namespace="a10b7552-4923-4637-91d0-056b9e4528f4"/>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10b7552-4923-4637-91d0-056b9e4528f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4C20F13-48A9-4E7C-BB47-78E61A59C655}">
  <ds:schemaRefs>
    <ds:schemaRef ds:uri="http://www.w3.org/XML/1998/namespace"/>
    <ds:schemaRef ds:uri="http://schemas.microsoft.com/office/2006/documentManagement/types"/>
    <ds:schemaRef ds:uri="a10b7552-4923-4637-91d0-056b9e4528f4"/>
    <ds:schemaRef ds:uri="http://schemas.microsoft.com/office/2006/metadata/properties"/>
    <ds:schemaRef ds:uri="http://purl.org/dc/dcmitype/"/>
    <ds:schemaRef ds:uri="http://purl.org/dc/terms/"/>
    <ds:schemaRef ds:uri="http://purl.org/dc/elements/1.1/"/>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1997061B-053C-4CFA-A630-C507EFB695D9}">
  <ds:schemaRefs>
    <ds:schemaRef ds:uri="http://schemas.microsoft.com/sharepoint/v3/contenttype/forms"/>
  </ds:schemaRefs>
</ds:datastoreItem>
</file>

<file path=customXml/itemProps3.xml><?xml version="1.0" encoding="utf-8"?>
<ds:datastoreItem xmlns:ds="http://schemas.openxmlformats.org/officeDocument/2006/customXml" ds:itemID="{B278AC8C-D23E-4851-98E1-95EB89A6F059}">
  <ds:schemaRefs>
    <ds:schemaRef ds:uri="http://schemas.microsoft.com/sharepoint/events"/>
  </ds:schemaRefs>
</ds:datastoreItem>
</file>

<file path=customXml/itemProps4.xml><?xml version="1.0" encoding="utf-8"?>
<ds:datastoreItem xmlns:ds="http://schemas.openxmlformats.org/officeDocument/2006/customXml" ds:itemID="{D0378E44-6057-4BBA-8A53-A2A8D9935C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10b7552-4923-4637-91d0-056b9e4528f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2444</TotalTime>
  <Words>195</Words>
  <Application>Microsoft Office PowerPoint</Application>
  <PresentationFormat>On-screen Show (4:3)</PresentationFormat>
  <Paragraphs>58</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Laing O’Rourke, 30 October 2018</vt:lpstr>
      <vt:lpstr>Krynkl</vt:lpstr>
      <vt:lpstr>Krynkl</vt:lpstr>
      <vt:lpstr>Cross-party Scrutiny Review</vt:lpstr>
      <vt:lpstr>Build Off Site</vt:lpstr>
      <vt:lpstr>Build-Off Site</vt:lpstr>
      <vt:lpstr>Meet the Buyer Event</vt:lpstr>
      <vt:lpstr>Specs/Procurement</vt:lpstr>
      <vt:lpstr>Currently ...</vt:lpstr>
      <vt:lpstr>Watch this space ...</vt:lpstr>
      <vt:lpstr>A message from my competitors</vt:lpstr>
      <vt:lpstr>PowerPoint Presentation</vt:lpstr>
    </vt:vector>
  </TitlesOfParts>
  <Company>Rotherham Metropolitan Borough Council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Sobieraj, Rosie</dc:creator>
  <cp:lastModifiedBy>Foster, Wendy-Regen</cp:lastModifiedBy>
  <cp:revision>114</cp:revision>
  <cp:lastPrinted>2017-03-23T13:43:43Z</cp:lastPrinted>
  <dcterms:created xsi:type="dcterms:W3CDTF">2016-07-12T15:33:26Z</dcterms:created>
  <dcterms:modified xsi:type="dcterms:W3CDTF">2018-10-29T22:00:37Z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930c7d1c-64d0-4054-a18e-2545955aad1d</vt:lpwstr>
  </property>
  <property fmtid="{D5CDD505-2E9C-101B-9397-08002B2CF9AE}" pid="3" name="ContentTypeId">
    <vt:lpwstr>0x0101008EF14CE7F220B24AAF094EACE55447E8</vt:lpwstr>
  </property>
</Properties>
</file>