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5" r:id="rId5"/>
    <p:sldMasterId id="2147483728" r:id="rId6"/>
  </p:sldMasterIdLst>
  <p:notesMasterIdLst>
    <p:notesMasterId r:id="rId38"/>
  </p:notesMasterIdLst>
  <p:handoutMasterIdLst>
    <p:handoutMasterId r:id="rId39"/>
  </p:handoutMasterIdLst>
  <p:sldIdLst>
    <p:sldId id="442" r:id="rId7"/>
    <p:sldId id="421" r:id="rId8"/>
    <p:sldId id="422" r:id="rId9"/>
    <p:sldId id="423" r:id="rId10"/>
    <p:sldId id="424" r:id="rId11"/>
    <p:sldId id="425" r:id="rId12"/>
    <p:sldId id="426" r:id="rId13"/>
    <p:sldId id="427" r:id="rId14"/>
    <p:sldId id="428" r:id="rId15"/>
    <p:sldId id="429" r:id="rId16"/>
    <p:sldId id="430" r:id="rId17"/>
    <p:sldId id="431" r:id="rId18"/>
    <p:sldId id="432" r:id="rId19"/>
    <p:sldId id="433" r:id="rId20"/>
    <p:sldId id="434" r:id="rId21"/>
    <p:sldId id="435" r:id="rId22"/>
    <p:sldId id="436" r:id="rId23"/>
    <p:sldId id="437" r:id="rId24"/>
    <p:sldId id="438" r:id="rId25"/>
    <p:sldId id="439" r:id="rId26"/>
    <p:sldId id="354" r:id="rId27"/>
    <p:sldId id="412" r:id="rId28"/>
    <p:sldId id="413" r:id="rId29"/>
    <p:sldId id="414" r:id="rId30"/>
    <p:sldId id="415" r:id="rId31"/>
    <p:sldId id="416" r:id="rId32"/>
    <p:sldId id="417" r:id="rId33"/>
    <p:sldId id="418" r:id="rId34"/>
    <p:sldId id="419" r:id="rId35"/>
    <p:sldId id="420" r:id="rId36"/>
    <p:sldId id="453" r:id="rId3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706" userDrawn="1">
          <p15:clr>
            <a:srgbClr val="A4A3A4"/>
          </p15:clr>
        </p15:guide>
        <p15:guide id="2" orient="horz" pos="346" userDrawn="1">
          <p15:clr>
            <a:srgbClr val="A4A3A4"/>
          </p15:clr>
        </p15:guide>
        <p15:guide id="4" pos="47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ollycoldwell" initials="p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9A3"/>
    <a:srgbClr val="0019A8"/>
    <a:srgbClr val="0098D8"/>
    <a:srgbClr val="007D32"/>
    <a:srgbClr val="282827"/>
    <a:srgbClr val="A1A5A7"/>
    <a:srgbClr val="F4A9BE"/>
    <a:srgbClr val="B26300"/>
    <a:srgbClr val="4EA1BE"/>
    <a:srgbClr val="A189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57" autoAdjust="0"/>
  </p:normalViewPr>
  <p:slideViewPr>
    <p:cSldViewPr snapToGrid="0" snapToObjects="1" showGuides="1">
      <p:cViewPr>
        <p:scale>
          <a:sx n="98" d="100"/>
          <a:sy n="98" d="100"/>
        </p:scale>
        <p:origin x="-576" y="408"/>
      </p:cViewPr>
      <p:guideLst>
        <p:guide orient="horz" pos="1706"/>
        <p:guide orient="horz" pos="346"/>
        <p:guide pos="4781"/>
      </p:guideLst>
    </p:cSldViewPr>
  </p:slideViewPr>
  <p:outlineViewPr>
    <p:cViewPr>
      <p:scale>
        <a:sx n="33" d="100"/>
        <a:sy n="33" d="100"/>
      </p:scale>
      <p:origin x="0" y="159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2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9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889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5D64923C-6360-4291-BDB5-0414F856AFD8}" type="datetime1">
              <a:rPr lang="en-GB" smtClean="0"/>
              <a:t>13/11/2017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5"/>
            <a:ext cx="2946400" cy="4968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9" y="9428165"/>
            <a:ext cx="2946400" cy="4968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B575BCAF-C46A-4496-B08A-7643DFEF233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208032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4377C80C-028A-481C-BED3-0DB24EA0D11A}" type="datetime1">
              <a:rPr lang="en-GB" smtClean="0"/>
              <a:t>13/11/2017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608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6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28586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AF3A7B90-4BF2-4BD6-A415-5503F1D61A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348066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96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96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96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96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96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96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96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96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96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72616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96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72616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65432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>
                <a:solidFill>
                  <a:prstClr val="black"/>
                </a:solidFill>
              </a:rPr>
              <a:pPr/>
              <a:t>31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96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7261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96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96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96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96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96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96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_underground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5962650"/>
            <a:ext cx="86756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93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7DB26-2CCE-429E-B9AC-4F582433665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1108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FCD2C-2A7A-4DD0-9F3F-32AF31FB11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54866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for copy/pasting layouts 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67594" y="174923"/>
            <a:ext cx="5904656" cy="365125"/>
          </a:xfrm>
          <a:prstGeom prst="rect">
            <a:avLst/>
          </a:prstGeom>
        </p:spPr>
        <p:txBody>
          <a:bodyPr/>
          <a:lstStyle>
            <a:lvl1pPr>
              <a:defRPr sz="1100" cap="all" baseline="0">
                <a:solidFill>
                  <a:srgbClr val="0019A8"/>
                </a:solidFill>
                <a:latin typeface="NJFont Light" panose="020B03030203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937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for copy/pasting layouts 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67594" y="174925"/>
            <a:ext cx="5904656" cy="365125"/>
          </a:xfrm>
          <a:prstGeom prst="rect">
            <a:avLst/>
          </a:prstGeom>
        </p:spPr>
        <p:txBody>
          <a:bodyPr/>
          <a:lstStyle>
            <a:lvl1pPr>
              <a:defRPr sz="1100" cap="all" baseline="0">
                <a:solidFill>
                  <a:srgbClr val="0019A8"/>
                </a:solidFill>
                <a:latin typeface="NJFont Light" panose="020B03030203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007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_underground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5962650"/>
            <a:ext cx="86756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16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1B676-FF38-45FD-BEAA-4496F1FD46E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6898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7ADF8-E0C8-4890-AA58-3EBC0B59839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2901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055A1-1D40-414C-A6CC-F05BF277BC5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4686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1A506-0BD3-4CE5-A901-B232362DA73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0107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1C1A5-FD39-4FCA-8A0A-58D89E2D760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7542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1AF00-E2C9-441A-9A05-44EC6413132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28015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A2788-E5E1-4C54-ADAE-BC95A408120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6828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NJFont Book" panose="020B050302030402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NJFont Book" panose="020B050302030402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NJFont Book" panose="020B0503020304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857D40-2CFF-49A9-AD1A-2CAED2CDA9CA}" type="slidenum">
              <a:rPr lang="en-US" alt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09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58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NJFont Book" panose="020B0503020304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JFont Boo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JFont Boo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JFont Boo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JFont Boo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NJFont Book" panose="020B0503020304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NJFont Book" panose="020B0503020304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NJFont Book" panose="020B0503020304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NJFont Book" panose="020B0503020304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NJFont Book" panose="020B05030203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1447" y="272803"/>
            <a:ext cx="574534" cy="169277"/>
          </a:xfrm>
          <a:prstGeom prst="rect">
            <a:avLst/>
          </a:prstGeom>
          <a:noFill/>
        </p:spPr>
        <p:txBody>
          <a:bodyPr wrap="square" lIns="0" tIns="0" bIns="0" rtlCol="0">
            <a:spAutoFit/>
          </a:bodyPr>
          <a:lstStyle/>
          <a:p>
            <a:fld id="{8552FEF4-43CA-47F9-8A9C-CC0E010519B5}" type="slidenum">
              <a:rPr lang="en-GB" sz="1100">
                <a:solidFill>
                  <a:srgbClr val="0019A8"/>
                </a:solidFill>
              </a:rPr>
              <a:pPr/>
              <a:t>‹#›</a:t>
            </a:fld>
            <a:endParaRPr lang="en-GB" sz="1100" dirty="0">
              <a:solidFill>
                <a:srgbClr val="0019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90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55600" indent="-355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55" userDrawn="1">
          <p15:clr>
            <a:srgbClr val="F26B43"/>
          </p15:clr>
        </p15:guide>
        <p15:guide id="2" pos="612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158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pos="385" userDrawn="1">
          <p15:clr>
            <a:srgbClr val="F26B43"/>
          </p15:clr>
        </p15:guide>
        <p15:guide id="7" pos="5148" userDrawn="1">
          <p15:clr>
            <a:srgbClr val="F26B43"/>
          </p15:clr>
        </p15:guide>
        <p15:guide id="8" pos="5375" userDrawn="1">
          <p15:clr>
            <a:srgbClr val="F26B43"/>
          </p15:clr>
        </p15:guide>
        <p15:guide id="9" pos="2880" userDrawn="1">
          <p15:clr>
            <a:srgbClr val="F26B43"/>
          </p15:clr>
        </p15:guide>
        <p15:guide id="10" pos="2993" userDrawn="1">
          <p15:clr>
            <a:srgbClr val="F26B43"/>
          </p15:clr>
        </p15:guide>
        <p15:guide id="11" pos="2767" userDrawn="1">
          <p15:clr>
            <a:srgbClr val="F26B43"/>
          </p15:clr>
        </p15:guide>
        <p15:guide id="12" orient="horz" pos="3657" userDrawn="1">
          <p15:clr>
            <a:srgbClr val="F26B43"/>
          </p15:clr>
        </p15:guide>
        <p15:guide id="13" pos="310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gif"/><Relationship Id="rId4" Type="http://schemas.openxmlformats.org/officeDocument/2006/relationships/hyperlink" Target="http://www.buildoffsite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u-apr.co.uk/Pages/Logon.aspx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59837"/>
            <a:ext cx="8651919" cy="590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9144000" cy="6361834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0" y="-228600"/>
            <a:ext cx="4927600" cy="4330700"/>
          </a:xfrm>
          <a:custGeom>
            <a:avLst/>
            <a:gdLst>
              <a:gd name="connsiteX0" fmla="*/ 0 w 4346576"/>
              <a:gd name="connsiteY0" fmla="*/ 0 h 3825098"/>
              <a:gd name="connsiteX1" fmla="*/ 4014891 w 4346576"/>
              <a:gd name="connsiteY1" fmla="*/ 0 h 3825098"/>
              <a:gd name="connsiteX2" fmla="*/ 4036892 w 4346576"/>
              <a:gd name="connsiteY2" fmla="*/ 36214 h 3825098"/>
              <a:gd name="connsiteX3" fmla="*/ 4346576 w 4346576"/>
              <a:gd name="connsiteY3" fmla="*/ 1259250 h 3825098"/>
              <a:gd name="connsiteX4" fmla="*/ 1780728 w 4346576"/>
              <a:gd name="connsiteY4" fmla="*/ 3825098 h 3825098"/>
              <a:gd name="connsiteX5" fmla="*/ 148610 w 4346576"/>
              <a:gd name="connsiteY5" fmla="*/ 3239183 h 3825098"/>
              <a:gd name="connsiteX6" fmla="*/ 0 w 4346576"/>
              <a:gd name="connsiteY6" fmla="*/ 3104117 h 3825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6576" h="3825098">
                <a:moveTo>
                  <a:pt x="0" y="0"/>
                </a:moveTo>
                <a:lnTo>
                  <a:pt x="4014891" y="0"/>
                </a:lnTo>
                <a:lnTo>
                  <a:pt x="4036892" y="36214"/>
                </a:lnTo>
                <a:cubicBezTo>
                  <a:pt x="4234392" y="399778"/>
                  <a:pt x="4346576" y="816413"/>
                  <a:pt x="4346576" y="1259250"/>
                </a:cubicBezTo>
                <a:cubicBezTo>
                  <a:pt x="4346576" y="2676329"/>
                  <a:pt x="3197807" y="3825098"/>
                  <a:pt x="1780728" y="3825098"/>
                </a:cubicBezTo>
                <a:cubicBezTo>
                  <a:pt x="1160756" y="3825098"/>
                  <a:pt x="592140" y="3605217"/>
                  <a:pt x="148610" y="3239183"/>
                </a:cubicBezTo>
                <a:lnTo>
                  <a:pt x="0" y="3104117"/>
                </a:lnTo>
                <a:close/>
              </a:path>
            </a:pathLst>
          </a:custGeom>
          <a:solidFill>
            <a:srgbClr val="0019A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bIns="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7006" y="71166"/>
            <a:ext cx="4851400" cy="1675084"/>
          </a:xfrm>
          <a:prstGeom prst="rect">
            <a:avLst/>
          </a:prstGeom>
        </p:spPr>
        <p:txBody>
          <a:bodyPr lIns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chemeClr val="bg1"/>
                </a:solidFill>
                <a:latin typeface="NJFont Light" pitchFamily="34" charset="0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NJFont Medium"/>
              </a:rPr>
              <a:t>Buildoffsite Rail Hub</a:t>
            </a:r>
          </a:p>
          <a:p>
            <a:pPr fontAlgn="base">
              <a:spcAft>
                <a:spcPct val="0"/>
              </a:spcAft>
            </a:pPr>
            <a:endParaRPr lang="en-US" dirty="0" smtClean="0">
              <a:solidFill>
                <a:prstClr val="white"/>
              </a:solidFill>
              <a:latin typeface="NJFont Medium"/>
            </a:endParaRPr>
          </a:p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NJFont Medium"/>
              </a:rPr>
              <a:t>Step Free Access Programme</a:t>
            </a:r>
          </a:p>
          <a:p>
            <a:pPr fontAlgn="base"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NJFont Medium"/>
            </a:endParaRPr>
          </a:p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NJFont Medium"/>
              </a:rPr>
              <a:t>06 November 2017</a:t>
            </a:r>
            <a:endParaRPr lang="en-US" dirty="0">
              <a:solidFill>
                <a:prstClr val="white"/>
              </a:solidFill>
              <a:latin typeface="NJFont Medium"/>
            </a:endParaRPr>
          </a:p>
          <a:p>
            <a:pPr fontAlgn="base">
              <a:spcAft>
                <a:spcPct val="0"/>
              </a:spcAft>
            </a:pPr>
            <a:r>
              <a:rPr lang="en-US" sz="2000" smtClean="0">
                <a:solidFill>
                  <a:prstClr val="white"/>
                </a:solidFill>
                <a:latin typeface="NJFont Medium"/>
              </a:rPr>
              <a:t>Part Two</a:t>
            </a:r>
            <a:endParaRPr lang="en-US" sz="2000" dirty="0">
              <a:solidFill>
                <a:prstClr val="white"/>
              </a:solidFill>
              <a:latin typeface="NJFont Medium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34543" y="2266020"/>
            <a:ext cx="3593895" cy="85810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NJFont Light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</a:pPr>
            <a:endParaRPr lang="en-GB" sz="1800" b="1" dirty="0">
              <a:solidFill>
                <a:prstClr val="white"/>
              </a:solidFill>
            </a:endParaRPr>
          </a:p>
        </p:txBody>
      </p:sp>
      <p:pic>
        <p:nvPicPr>
          <p:cNvPr id="11" name="Picture 10" descr="(image) buildoffsite banner">
            <a:hlinkClick r:id="rId4"/>
          </p:cNvPr>
          <p:cNvPicPr/>
          <p:nvPr/>
        </p:nvPicPr>
        <p:blipFill>
          <a:blip r:embed="rId5" cstate="print"/>
          <a:srcRect r="49028"/>
          <a:stretch>
            <a:fillRect/>
          </a:stretch>
        </p:blipFill>
        <p:spPr bwMode="auto">
          <a:xfrm>
            <a:off x="7490384" y="5508643"/>
            <a:ext cx="1653616" cy="637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3228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gray">
          <a:xfrm>
            <a:off x="400027" y="99276"/>
            <a:ext cx="8646001" cy="56171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NJFont Light" panose="020B0303020304020204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1F497D"/>
                </a:solidFill>
                <a:latin typeface="NJFont Medium" panose="020B0603020304020204" pitchFamily="34" charset="0"/>
              </a:rPr>
              <a:t> </a:t>
            </a:r>
            <a:endParaRPr lang="en-GB" dirty="0">
              <a:solidFill>
                <a:srgbClr val="1F497D"/>
              </a:solidFill>
              <a:latin typeface="NJFont Medium" panose="020B0603020304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34707"/>
            <a:ext cx="8651919" cy="615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3343" y="4332514"/>
            <a:ext cx="2797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HOLDING PIC – WAITING FOR KEVIN S TO PROVIDE PAN TFL </a:t>
            </a:r>
            <a:endParaRPr lang="en-GB" b="1" dirty="0">
              <a:solidFill>
                <a:prstClr val="white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1438"/>
            <a:ext cx="8572500" cy="56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94" y="1074738"/>
            <a:ext cx="6705600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1248001"/>
            <a:ext cx="1920875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31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gray">
          <a:xfrm>
            <a:off x="400027" y="99276"/>
            <a:ext cx="8646001" cy="56171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NJFont Light" panose="020B0303020304020204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1F497D"/>
                </a:solidFill>
                <a:latin typeface="NJFont Medium" panose="020B0603020304020204" pitchFamily="34" charset="0"/>
              </a:rPr>
              <a:t> </a:t>
            </a:r>
            <a:endParaRPr lang="en-GB" dirty="0">
              <a:solidFill>
                <a:srgbClr val="1F497D"/>
              </a:solidFill>
              <a:latin typeface="NJFont Medium" panose="020B0603020304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34707"/>
            <a:ext cx="8651919" cy="615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3343" y="4332514"/>
            <a:ext cx="2797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HOLDING PIC – WAITING FOR KEVIN S TO PROVIDE PAN TFL </a:t>
            </a:r>
            <a:endParaRPr lang="en-GB" b="1" dirty="0">
              <a:solidFill>
                <a:prstClr val="white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0"/>
            <a:ext cx="8394700" cy="598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343" y="1465499"/>
            <a:ext cx="2616200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079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gray">
          <a:xfrm>
            <a:off x="400027" y="99276"/>
            <a:ext cx="8646001" cy="56171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NJFont Light" panose="020B0303020304020204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1F497D"/>
                </a:solidFill>
                <a:latin typeface="NJFont Medium" panose="020B0603020304020204" pitchFamily="34" charset="0"/>
              </a:rPr>
              <a:t> </a:t>
            </a:r>
            <a:endParaRPr lang="en-GB" dirty="0">
              <a:solidFill>
                <a:srgbClr val="1F497D"/>
              </a:solidFill>
              <a:latin typeface="NJFont Medium" panose="020B0603020304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34707"/>
            <a:ext cx="8651919" cy="615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3343" y="4332514"/>
            <a:ext cx="2797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HOLDING PIC – WAITING FOR KEVIN S TO PROVIDE PAN TFL </a:t>
            </a:r>
            <a:endParaRPr lang="en-GB" b="1" dirty="0">
              <a:solidFill>
                <a:prstClr val="white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0"/>
            <a:ext cx="8413750" cy="592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657" y="3797229"/>
            <a:ext cx="131127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85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gray">
          <a:xfrm>
            <a:off x="400027" y="99276"/>
            <a:ext cx="8646001" cy="56171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NJFont Light" panose="020B0303020304020204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1F497D"/>
                </a:solidFill>
                <a:latin typeface="NJFont Medium" panose="020B0603020304020204" pitchFamily="34" charset="0"/>
              </a:rPr>
              <a:t> </a:t>
            </a:r>
            <a:endParaRPr lang="en-GB" dirty="0">
              <a:solidFill>
                <a:srgbClr val="1F497D"/>
              </a:solidFill>
              <a:latin typeface="NJFont Medium" panose="020B0603020304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34707"/>
            <a:ext cx="8651919" cy="615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3343" y="4332514"/>
            <a:ext cx="2797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HOLDING PIC – WAITING FOR KEVIN S TO PROVIDE PAN TFL </a:t>
            </a:r>
            <a:endParaRPr lang="en-GB" b="1" dirty="0">
              <a:solidFill>
                <a:prstClr val="white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3338"/>
            <a:ext cx="8572500" cy="585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193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gray">
          <a:xfrm>
            <a:off x="400027" y="99276"/>
            <a:ext cx="8646001" cy="56171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NJFont Light" panose="020B0303020304020204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1F497D"/>
                </a:solidFill>
                <a:latin typeface="NJFont Medium" panose="020B0603020304020204" pitchFamily="34" charset="0"/>
              </a:rPr>
              <a:t> </a:t>
            </a:r>
            <a:endParaRPr lang="en-GB" dirty="0">
              <a:solidFill>
                <a:srgbClr val="1F497D"/>
              </a:solidFill>
              <a:latin typeface="NJFont Medium" panose="020B0603020304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34707"/>
            <a:ext cx="8651919" cy="615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3343" y="4332514"/>
            <a:ext cx="2797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HOLDING PIC – WAITING FOR KEVIN S TO PROVIDE PAN TFL </a:t>
            </a:r>
            <a:endParaRPr lang="en-GB" b="1" dirty="0">
              <a:solidFill>
                <a:prstClr val="white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27000"/>
            <a:ext cx="8815387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506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gray">
          <a:xfrm>
            <a:off x="400027" y="99276"/>
            <a:ext cx="8646001" cy="56171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NJFont Light" panose="020B0303020304020204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1F497D"/>
                </a:solidFill>
                <a:latin typeface="NJFont Medium" panose="020B0603020304020204" pitchFamily="34" charset="0"/>
              </a:rPr>
              <a:t> </a:t>
            </a:r>
            <a:endParaRPr lang="en-GB" dirty="0">
              <a:solidFill>
                <a:srgbClr val="1F497D"/>
              </a:solidFill>
              <a:latin typeface="NJFont Medium" panose="020B0603020304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34707"/>
            <a:ext cx="8651919" cy="615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3343" y="4332514"/>
            <a:ext cx="2797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HOLDING PIC – WAITING FOR KEVIN S TO PROVIDE PAN TFL </a:t>
            </a:r>
            <a:endParaRPr lang="en-GB" b="1" dirty="0">
              <a:solidFill>
                <a:prstClr val="white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9863"/>
            <a:ext cx="8229600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6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gray">
          <a:xfrm>
            <a:off x="400027" y="99276"/>
            <a:ext cx="8646001" cy="56171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NJFont Light" panose="020B0303020304020204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1F497D"/>
                </a:solidFill>
                <a:latin typeface="NJFont Medium" panose="020B0603020304020204" pitchFamily="34" charset="0"/>
              </a:rPr>
              <a:t> </a:t>
            </a:r>
            <a:endParaRPr lang="en-GB" dirty="0">
              <a:solidFill>
                <a:srgbClr val="1F497D"/>
              </a:solidFill>
              <a:latin typeface="NJFont Medium" panose="020B0603020304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34707"/>
            <a:ext cx="8651919" cy="615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3343" y="4332514"/>
            <a:ext cx="2797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HOLDING PIC – WAITING FOR KEVIN S TO PROVIDE PAN TFL </a:t>
            </a:r>
            <a:endParaRPr lang="en-GB" b="1" dirty="0">
              <a:solidFill>
                <a:prstClr val="white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1788"/>
            <a:ext cx="8229600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812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gray">
          <a:xfrm>
            <a:off x="400027" y="99276"/>
            <a:ext cx="8646001" cy="56171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NJFont Light" panose="020B0303020304020204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1F497D"/>
                </a:solidFill>
                <a:latin typeface="NJFont Medium" panose="020B0603020304020204" pitchFamily="34" charset="0"/>
              </a:rPr>
              <a:t> </a:t>
            </a:r>
            <a:endParaRPr lang="en-GB" dirty="0">
              <a:solidFill>
                <a:srgbClr val="1F497D"/>
              </a:solidFill>
              <a:latin typeface="NJFont Medium" panose="020B0603020304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34707"/>
            <a:ext cx="8651919" cy="615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3343" y="4332514"/>
            <a:ext cx="2797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HOLDING PIC – WAITING FOR KEVIN S TO PROVIDE PAN TFL </a:t>
            </a:r>
            <a:endParaRPr lang="en-GB" b="1" dirty="0">
              <a:solidFill>
                <a:prstClr val="white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563"/>
            <a:ext cx="8229600" cy="555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97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gray">
          <a:xfrm>
            <a:off x="400027" y="99276"/>
            <a:ext cx="8646001" cy="56171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NJFont Light" panose="020B0303020304020204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1F497D"/>
                </a:solidFill>
                <a:latin typeface="NJFont Medium" panose="020B0603020304020204" pitchFamily="34" charset="0"/>
              </a:rPr>
              <a:t> </a:t>
            </a:r>
            <a:endParaRPr lang="en-GB" dirty="0">
              <a:solidFill>
                <a:srgbClr val="1F497D"/>
              </a:solidFill>
              <a:latin typeface="NJFont Medium" panose="020B0603020304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34707"/>
            <a:ext cx="8651919" cy="615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3343" y="4332514"/>
            <a:ext cx="2797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HOLDING PIC – WAITING FOR KEVIN S TO PROVIDE PAN TFL </a:t>
            </a:r>
            <a:endParaRPr lang="en-GB" b="1" dirty="0">
              <a:solidFill>
                <a:prstClr val="white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8288"/>
            <a:ext cx="8229600" cy="538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98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gray">
          <a:xfrm>
            <a:off x="623205" y="124920"/>
            <a:ext cx="7561264" cy="56171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chemeClr val="tx2"/>
                </a:solidFill>
                <a:latin typeface="NJFont Light" panose="020B0303020304020204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1F497D"/>
                </a:solidFill>
                <a:latin typeface="Johnston100 Medium" panose="020B0603030304020204" pitchFamily="34" charset="0"/>
              </a:rPr>
              <a:t>SFA Design Management Approach</a:t>
            </a:r>
            <a:endParaRPr lang="en-GB" dirty="0">
              <a:solidFill>
                <a:srgbClr val="1F497D"/>
              </a:solidFill>
              <a:latin typeface="Johnston100 Medium" panose="020B0603030304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gray">
          <a:xfrm>
            <a:off x="557891" y="686634"/>
            <a:ext cx="8335737" cy="4487483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Early identification of requirements; driven by standards, operational &amp; maintenance concepts</a:t>
            </a:r>
          </a:p>
          <a:p>
            <a:pPr lvl="3"/>
            <a:r>
              <a:rPr lang="en-GB" sz="1600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challenge and regularise early to avoid abortive design costs</a:t>
            </a:r>
          </a:p>
          <a:p>
            <a:pPr lvl="3"/>
            <a:r>
              <a:rPr lang="en-GB" sz="1600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Forums </a:t>
            </a:r>
          </a:p>
          <a:p>
            <a:r>
              <a:rPr lang="en-GB" b="1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Risk based assurance </a:t>
            </a:r>
          </a:p>
          <a:p>
            <a:pPr lvl="3"/>
            <a:r>
              <a:rPr lang="en-GB" sz="1600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Betterment vs Compliance; clear Policy on regularising existing non-compliances</a:t>
            </a:r>
          </a:p>
          <a:p>
            <a:pPr lvl="3"/>
            <a:r>
              <a:rPr lang="en-GB" sz="1600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Differentiation of requirements  - </a:t>
            </a:r>
            <a:r>
              <a:rPr lang="en-GB" sz="1600" dirty="0" err="1" smtClean="0">
                <a:solidFill>
                  <a:prstClr val="black"/>
                </a:solidFill>
                <a:latin typeface="Johnston100 Light" panose="020B0403030304020204" pitchFamily="34" charset="0"/>
              </a:rPr>
              <a:t>eg</a:t>
            </a:r>
            <a:r>
              <a:rPr lang="en-GB" sz="1600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 Fire Strategies</a:t>
            </a:r>
          </a:p>
          <a:p>
            <a:r>
              <a:rPr lang="en-GB" b="1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Commitment to milestone delivery</a:t>
            </a:r>
          </a:p>
          <a:p>
            <a:pPr lvl="3"/>
            <a:r>
              <a:rPr lang="en-GB" sz="1600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weekly visualisation sessions to escalate critical issues </a:t>
            </a:r>
          </a:p>
          <a:p>
            <a:r>
              <a:rPr lang="en-GB" b="1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Robust design reviews with focus on 'over-design</a:t>
            </a:r>
            <a:r>
              <a:rPr lang="en-GB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’</a:t>
            </a:r>
          </a:p>
          <a:p>
            <a:pPr lvl="3"/>
            <a:r>
              <a:rPr lang="en-GB" sz="1600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Central design co-ordination &amp; reviews across Delivery Partners to ensure cross transfer of best practice</a:t>
            </a:r>
          </a:p>
          <a:p>
            <a:r>
              <a:rPr lang="en-GB" b="1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Collaborative working with commercial </a:t>
            </a:r>
          </a:p>
          <a:p>
            <a:pPr lvl="3"/>
            <a:r>
              <a:rPr lang="en-GB" sz="1600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active </a:t>
            </a:r>
            <a:r>
              <a:rPr lang="en-GB" sz="1600" dirty="0">
                <a:solidFill>
                  <a:prstClr val="black"/>
                </a:solidFill>
                <a:latin typeface="Johnston100 Light" panose="020B0403030304020204" pitchFamily="34" charset="0"/>
              </a:rPr>
              <a:t>management of </a:t>
            </a:r>
            <a:r>
              <a:rPr lang="en-GB" sz="1600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issues</a:t>
            </a:r>
            <a:r>
              <a:rPr lang="en-GB" sz="1600" dirty="0">
                <a:solidFill>
                  <a:prstClr val="black"/>
                </a:solidFill>
                <a:latin typeface="Johnston100 Light" panose="020B0403030304020204" pitchFamily="34" charset="0"/>
              </a:rPr>
              <a:t>, interfaces &amp;</a:t>
            </a:r>
            <a:r>
              <a:rPr lang="en-GB" sz="1600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 </a:t>
            </a:r>
            <a:r>
              <a:rPr lang="en-GB" sz="1600" dirty="0">
                <a:solidFill>
                  <a:prstClr val="black"/>
                </a:solidFill>
                <a:latin typeface="Johnston100 Light" panose="020B0403030304020204" pitchFamily="34" charset="0"/>
              </a:rPr>
              <a:t>assumptions </a:t>
            </a:r>
          </a:p>
          <a:p>
            <a:pPr lvl="3"/>
            <a:r>
              <a:rPr lang="en-GB" sz="1600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risk &amp; estimating processes to support option selection/value engineering</a:t>
            </a:r>
          </a:p>
          <a:p>
            <a:pPr lvl="3"/>
            <a:endParaRPr lang="en-GB" dirty="0" smtClean="0">
              <a:solidFill>
                <a:prstClr val="black"/>
              </a:solidFill>
              <a:latin typeface="Johnston100 Light" panose="020B0403030304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34707"/>
            <a:ext cx="8651919" cy="6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6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34707"/>
            <a:ext cx="8651919" cy="615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3343" y="4332514"/>
            <a:ext cx="2797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HOLDING PIC – WAITING FOR KEVIN S TO PROVIDE PAN TFL </a:t>
            </a:r>
            <a:endParaRPr lang="en-GB" b="1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1392238"/>
            <a:ext cx="6297613" cy="45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346575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3660" y="1069072"/>
            <a:ext cx="3258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Step Free Access </a:t>
            </a:r>
            <a:br>
              <a:rPr lang="en-GB" sz="2400" b="1" dirty="0">
                <a:solidFill>
                  <a:schemeClr val="bg1"/>
                </a:solidFill>
              </a:rPr>
            </a:br>
            <a:r>
              <a:rPr lang="en-GB" sz="2400" b="1" dirty="0">
                <a:solidFill>
                  <a:schemeClr val="bg1"/>
                </a:solidFill>
              </a:rPr>
              <a:t>Standardised </a:t>
            </a:r>
            <a:r>
              <a:rPr lang="en-GB" sz="2400" dirty="0">
                <a:solidFill>
                  <a:schemeClr val="bg1"/>
                </a:solidFill>
              </a:rPr>
              <a:t>Modular Approach</a:t>
            </a:r>
            <a:endParaRPr lang="en-GB" sz="2400" dirty="0">
              <a:solidFill>
                <a:schemeClr val="bg1"/>
              </a:solidFill>
              <a:latin typeface="Johnston100 Medium" panose="020B06030303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53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gray">
          <a:xfrm>
            <a:off x="400027" y="99276"/>
            <a:ext cx="8646001" cy="56171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NJFont Light" panose="020B0303020304020204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1F497D"/>
                </a:solidFill>
                <a:latin typeface="NJFont Medium" panose="020B0603020304020204" pitchFamily="34" charset="0"/>
              </a:rPr>
              <a:t> </a:t>
            </a:r>
            <a:endParaRPr lang="en-GB" dirty="0">
              <a:solidFill>
                <a:srgbClr val="1F497D"/>
              </a:solidFill>
              <a:latin typeface="NJFont Medium" panose="020B0603020304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34707"/>
            <a:ext cx="8651919" cy="615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3343" y="4332514"/>
            <a:ext cx="2797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HOLDING PIC – WAITING FOR KEVIN S TO PROVIDE PAN TFL </a:t>
            </a:r>
            <a:endParaRPr lang="en-GB" b="1" dirty="0">
              <a:solidFill>
                <a:prstClr val="white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6038"/>
            <a:ext cx="8278813" cy="585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95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" r="10545"/>
          <a:stretch/>
        </p:blipFill>
        <p:spPr bwMode="gray">
          <a:xfrm>
            <a:off x="-4716" y="-2398"/>
            <a:ext cx="9229725" cy="6860398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 bwMode="gray">
          <a:xfrm>
            <a:off x="13" y="-2398"/>
            <a:ext cx="3699771" cy="4341190"/>
          </a:xfrm>
          <a:custGeom>
            <a:avLst/>
            <a:gdLst>
              <a:gd name="connsiteX0" fmla="*/ 0 w 4346576"/>
              <a:gd name="connsiteY0" fmla="*/ 0 h 3825098"/>
              <a:gd name="connsiteX1" fmla="*/ 4014891 w 4346576"/>
              <a:gd name="connsiteY1" fmla="*/ 0 h 3825098"/>
              <a:gd name="connsiteX2" fmla="*/ 4036892 w 4346576"/>
              <a:gd name="connsiteY2" fmla="*/ 36214 h 3825098"/>
              <a:gd name="connsiteX3" fmla="*/ 4346576 w 4346576"/>
              <a:gd name="connsiteY3" fmla="*/ 1259250 h 3825098"/>
              <a:gd name="connsiteX4" fmla="*/ 1780728 w 4346576"/>
              <a:gd name="connsiteY4" fmla="*/ 3825098 h 3825098"/>
              <a:gd name="connsiteX5" fmla="*/ 148610 w 4346576"/>
              <a:gd name="connsiteY5" fmla="*/ 3239183 h 3825098"/>
              <a:gd name="connsiteX6" fmla="*/ 0 w 4346576"/>
              <a:gd name="connsiteY6" fmla="*/ 3104117 h 3825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6576" h="3825098">
                <a:moveTo>
                  <a:pt x="0" y="0"/>
                </a:moveTo>
                <a:lnTo>
                  <a:pt x="4014891" y="0"/>
                </a:lnTo>
                <a:lnTo>
                  <a:pt x="4036892" y="36214"/>
                </a:lnTo>
                <a:cubicBezTo>
                  <a:pt x="4234392" y="399778"/>
                  <a:pt x="4346576" y="816413"/>
                  <a:pt x="4346576" y="1259250"/>
                </a:cubicBezTo>
                <a:cubicBezTo>
                  <a:pt x="4346576" y="2676329"/>
                  <a:pt x="3197807" y="3825098"/>
                  <a:pt x="1780728" y="3825098"/>
                </a:cubicBezTo>
                <a:cubicBezTo>
                  <a:pt x="1160756" y="3825098"/>
                  <a:pt x="592140" y="3605217"/>
                  <a:pt x="148610" y="3239183"/>
                </a:cubicBezTo>
                <a:lnTo>
                  <a:pt x="0" y="31041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bIns="0" rtlCol="0" anchor="ctr"/>
          <a:lstStyle/>
          <a:p>
            <a:pPr algn="ctr"/>
            <a:endParaRPr lang="en-GB" dirty="0"/>
          </a:p>
        </p:txBody>
      </p:sp>
      <p:sp>
        <p:nvSpPr>
          <p:cNvPr id="12" name="TextBox 11"/>
          <p:cNvSpPr txBox="1"/>
          <p:nvPr/>
        </p:nvSpPr>
        <p:spPr bwMode="gray">
          <a:xfrm>
            <a:off x="438981" y="272809"/>
            <a:ext cx="430901" cy="169277"/>
          </a:xfrm>
          <a:prstGeom prst="rect">
            <a:avLst/>
          </a:prstGeom>
          <a:noFill/>
        </p:spPr>
        <p:txBody>
          <a:bodyPr wrap="square" lIns="0" tIns="0" bIns="0" rtlCol="0">
            <a:spAutoFit/>
          </a:bodyPr>
          <a:lstStyle/>
          <a:p>
            <a:fld id="{8552FEF4-43CA-47F9-8A9C-CC0E010519B5}" type="slidenum">
              <a:rPr lang="en-GB" sz="1100">
                <a:solidFill>
                  <a:schemeClr val="bg1"/>
                </a:solidFill>
              </a:rPr>
              <a:t>21</a:t>
            </a:fld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8" name="Title 18"/>
          <p:cNvSpPr txBox="1">
            <a:spLocks/>
          </p:cNvSpPr>
          <p:nvPr/>
        </p:nvSpPr>
        <p:spPr bwMode="gray">
          <a:xfrm>
            <a:off x="971550" y="986399"/>
            <a:ext cx="2211790" cy="1947869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NJFont Light" panose="020B0303020304020204" pitchFamily="34" charset="0"/>
                <a:ea typeface="+mj-ea"/>
                <a:cs typeface="+mj-cs"/>
              </a:defRPr>
            </a:lvl1pPr>
          </a:lstStyle>
          <a:p>
            <a:r>
              <a:rPr lang="en-GB" sz="2600" dirty="0" smtClean="0">
                <a:latin typeface="Johnston100 Medium" panose="020B0603030304020204" pitchFamily="34" charset="0"/>
              </a:rPr>
              <a:t>London Underground Products Register</a:t>
            </a:r>
            <a:endParaRPr lang="en-GB" sz="2600" dirty="0">
              <a:latin typeface="Johnston100 Medium" panose="020B06030303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19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59837"/>
            <a:ext cx="8651919" cy="59076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86000" y="2413339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latin typeface="Johnston100 Light" panose="020B0403030304020204" pitchFamily="34" charset="0"/>
              </a:rPr>
              <a:t>Access to the LU Products Register is by using this link:</a:t>
            </a:r>
          </a:p>
          <a:p>
            <a:pPr algn="ctr"/>
            <a:endParaRPr lang="en-GB" dirty="0">
              <a:latin typeface="Johnston100 Light" panose="020B0403030304020204" pitchFamily="34" charset="0"/>
            </a:endParaRPr>
          </a:p>
          <a:p>
            <a:pPr algn="ctr"/>
            <a:r>
              <a:rPr lang="en-GB" b="1" dirty="0">
                <a:latin typeface="Johnston100 Light" panose="020B0403030304020204" pitchFamily="34" charset="0"/>
                <a:hlinkClick r:id="rId3"/>
              </a:rPr>
              <a:t>http://www.lu-apr.co.uk/Pages/Logon.aspx</a:t>
            </a:r>
            <a:endParaRPr lang="en-GB" b="1" dirty="0">
              <a:latin typeface="Johnston100 Light" panose="020B0403030304020204" pitchFamily="34" charset="0"/>
            </a:endParaRPr>
          </a:p>
          <a:p>
            <a:pPr algn="ctr"/>
            <a:endParaRPr lang="en-GB" b="1" dirty="0">
              <a:latin typeface="Johnston100 Light" panose="020B0403030304020204" pitchFamily="34" charset="0"/>
            </a:endParaRPr>
          </a:p>
          <a:p>
            <a:pPr algn="ctr"/>
            <a:r>
              <a:rPr lang="en-GB" dirty="0">
                <a:latin typeface="Johnston100 Light" panose="020B0403030304020204" pitchFamily="34" charset="0"/>
              </a:rPr>
              <a:t>and applying for a user name and password by clicking on the ‘</a:t>
            </a:r>
            <a:r>
              <a:rPr lang="en-GB" b="1" dirty="0">
                <a:latin typeface="Johnston100 Light" panose="020B0403030304020204" pitchFamily="34" charset="0"/>
              </a:rPr>
              <a:t>Request a log on</a:t>
            </a:r>
            <a:r>
              <a:rPr lang="en-GB" dirty="0">
                <a:latin typeface="Johnston100 Light" panose="020B0403030304020204" pitchFamily="34" charset="0"/>
              </a:rPr>
              <a:t>’ box</a:t>
            </a:r>
          </a:p>
          <a:p>
            <a:pPr algn="ctr"/>
            <a:endParaRPr lang="en-GB" dirty="0">
              <a:latin typeface="Johnston100 Light" panose="020B04030303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175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59837"/>
            <a:ext cx="8651919" cy="590769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>
            <a:lvl1pPr marL="355600" indent="-355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mtClean="0">
                <a:latin typeface="Johnston100 Light" panose="020B0403030304020204" pitchFamily="34" charset="0"/>
              </a:rPr>
              <a:t>Anyone with a legitimate reason for wishing to access the Products Register can obtain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mtClean="0">
                <a:latin typeface="Johnston100 Light" panose="020B0403030304020204" pitchFamily="34" charset="0"/>
              </a:rPr>
              <a:t>view-only access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0394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59837"/>
            <a:ext cx="8651919" cy="590769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>
            <a:lvl1pPr marL="355600" indent="-355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mtClean="0">
                <a:latin typeface="Johnston100 Light" panose="020B0403030304020204" pitchFamily="34" charset="0"/>
              </a:rPr>
              <a:t>The manufacturer can apply for proposer rights but in order to make a product proposal he must have an LU sponsor who is able to confirm a business need for the given product and who is willing to ‘pull’ the product through the acceptance process</a:t>
            </a:r>
            <a:endParaRPr lang="en-GB" smtClean="0"/>
          </a:p>
          <a:p>
            <a:pPr algn="ctr"/>
            <a:endParaRPr lang="en-GB" smtClean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4246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59837"/>
            <a:ext cx="8651919" cy="590769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859804"/>
            <a:ext cx="8229600" cy="3851322"/>
          </a:xfrm>
          <a:prstGeom prst="rect">
            <a:avLst/>
          </a:prstGeom>
        </p:spPr>
        <p:txBody>
          <a:bodyPr/>
          <a:lstStyle>
            <a:lvl1pPr marL="355600" indent="-355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mtClean="0">
                <a:latin typeface="Johnston100 Light" panose="020B0403030304020204" pitchFamily="34" charset="0"/>
              </a:rPr>
              <a:t>The manufacturer can find a sponsor by having his product specified on an LU Project and ask the LU project discipline-specific engineer if (s)he will be his product sponsor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2608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59837"/>
            <a:ext cx="8651919" cy="590769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>
            <a:lvl1pPr marL="355600" indent="-355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mtClean="0">
                <a:latin typeface="Johnston100 Light" panose="020B0403030304020204" pitchFamily="34" charset="0"/>
              </a:rPr>
              <a:t>The product must have a Uniclass2015 product level code.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mtClean="0">
                <a:latin typeface="Johnston100 Light" panose="020B0403030304020204" pitchFamily="34" charset="0"/>
              </a:rPr>
              <a:t>The code will need to contain four sets of double digits Pr_xx_xx_xx_xx</a:t>
            </a:r>
            <a:endParaRPr lang="en-GB" dirty="0">
              <a:latin typeface="Johnston100 Light" panose="020B04030303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488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59837"/>
            <a:ext cx="8651919" cy="590769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>
            <a:lvl1pPr marL="355600" indent="-355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mtClean="0">
                <a:latin typeface="Johnston100 Light" panose="020B0403030304020204" pitchFamily="34" charset="0"/>
              </a:rPr>
              <a:t>Uniclass2015 product level codes can be ascertained here:</a:t>
            </a:r>
          </a:p>
          <a:p>
            <a:pPr algn="ctr"/>
            <a:endParaRPr lang="en-GB" smtClean="0">
              <a:latin typeface="Johnston100 Light" panose="020B0403030304020204" pitchFamily="34" charset="0"/>
            </a:endParaRPr>
          </a:p>
          <a:p>
            <a:pPr algn="ctr"/>
            <a:endParaRPr lang="en-GB" smtClean="0">
              <a:latin typeface="Johnston100 Light" panose="020B0403030304020204" pitchFamily="34" charset="0"/>
            </a:endParaRPr>
          </a:p>
          <a:p>
            <a:pPr algn="ctr"/>
            <a:r>
              <a:rPr lang="en-GB" b="1" smtClean="0">
                <a:solidFill>
                  <a:schemeClr val="accent1"/>
                </a:solidFill>
                <a:latin typeface="Johnston100 Light" panose="020B0403030304020204" pitchFamily="34" charset="0"/>
              </a:rPr>
              <a:t>https://toolkit.thenbs.com/articles/classification#latestupdates</a:t>
            </a:r>
            <a:endParaRPr lang="en-GB" b="1" dirty="0">
              <a:solidFill>
                <a:schemeClr val="accent1"/>
              </a:solidFill>
              <a:latin typeface="Johnston100 Light" panose="020B04030303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061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59837"/>
            <a:ext cx="8651919" cy="590769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>
            <a:lvl1pPr marL="355600" indent="-355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mtClean="0">
                <a:latin typeface="Johnston100 Light" panose="020B0403030304020204" pitchFamily="34" charset="0"/>
              </a:rPr>
              <a:t>Once the manufacturer has a product specified for a project, has an LU project-specific sponsor and a product level Uniclass2015 code he can propose the product.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7734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59837"/>
            <a:ext cx="8651919" cy="590769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>
            <a:lvl1pPr marL="355600" indent="-355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mtClean="0">
                <a:latin typeface="Johnston100 Light" panose="020B0403030304020204" pitchFamily="34" charset="0"/>
              </a:rPr>
              <a:t>We are planning to update the Products Register software, but in the meantime we will need to send the manufacturer a Product Data Template (PDT) in which to transpose his product technical and safety information and create his product-specific Product Data Sheet (PDS).</a:t>
            </a:r>
          </a:p>
          <a:p>
            <a:pPr algn="ctr"/>
            <a:endParaRPr lang="en-GB" smtClean="0">
              <a:latin typeface="Johnston100 Light" panose="020B0403030304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mtClean="0">
                <a:latin typeface="Johnston100 Light" panose="020B0403030304020204" pitchFamily="34" charset="0"/>
              </a:rPr>
              <a:t>(The forthcoming PAS 1192 Part 7 refers)</a:t>
            </a:r>
            <a:endParaRPr lang="en-GB" dirty="0">
              <a:latin typeface="Johnston100 Light" panose="020B04030303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425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gray">
          <a:xfrm>
            <a:off x="623205" y="124920"/>
            <a:ext cx="7561264" cy="56171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chemeClr val="tx2"/>
                </a:solidFill>
                <a:latin typeface="NJFont Light" panose="020B0303020304020204" pitchFamily="34" charset="0"/>
                <a:ea typeface="+mj-ea"/>
                <a:cs typeface="+mj-cs"/>
              </a:defRPr>
            </a:lvl1pPr>
          </a:lstStyle>
          <a:p>
            <a:endParaRPr lang="en-GB" dirty="0">
              <a:solidFill>
                <a:srgbClr val="1F497D"/>
              </a:solidFill>
              <a:latin typeface="Johnston100 Medium" panose="020B0603030304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gray">
          <a:xfrm>
            <a:off x="407284" y="1338388"/>
            <a:ext cx="8335737" cy="4487483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endParaRPr lang="en-GB" dirty="0" smtClean="0">
              <a:solidFill>
                <a:prstClr val="black"/>
              </a:solidFill>
              <a:latin typeface="Johnston100 Light" panose="020B0403030304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34707"/>
            <a:ext cx="8651919" cy="6159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471141"/>
            <a:ext cx="8229600" cy="45259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NJFont Book" panose="020B0503020304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NJFont Book" panose="020B0503020304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NJFont Book" panose="020B0503020304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NJFont Book" panose="020B0503020304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NJFont Book" panose="020B05030203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GB" sz="2600" dirty="0" smtClean="0"/>
              <a:t>There is a need to deliver a significant number of SFA type structures in </a:t>
            </a:r>
            <a:r>
              <a:rPr lang="en-GB" sz="2600" dirty="0" err="1" smtClean="0"/>
              <a:t>overground</a:t>
            </a:r>
            <a:r>
              <a:rPr lang="en-GB" sz="2600" dirty="0" smtClean="0"/>
              <a:t> stations.  It is intended to employ modularisation of the SFA structure to achieve reduced unit cost with following benefits and characteristics: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 smtClean="0"/>
              <a:t>Modular offsite fabricated Lego like parts that are interchangeable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 smtClean="0"/>
              <a:t>Product of high quality by introducing repeatability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 smtClean="0"/>
              <a:t>Lower unit costs by introducing competition in the manufacture of the Lego blocks.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 smtClean="0"/>
              <a:t>Reduced on site construction time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 smtClean="0"/>
              <a:t>Reduced maintenance costs over the life of the asset 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JFont Boo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JFont Boo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JFont Boo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JFont Boo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0" hangingPunct="0"/>
            <a:r>
              <a:rPr lang="en-US" sz="3200" smtClean="0">
                <a:solidFill>
                  <a:srgbClr val="0019A8"/>
                </a:solidFill>
                <a:latin typeface="Johnston100 Medium" panose="020B0603030304020204" pitchFamily="34" charset="0"/>
              </a:rPr>
              <a:t>Step Free Access – (SFA)</a:t>
            </a:r>
            <a:br>
              <a:rPr lang="en-US" sz="3200" smtClean="0">
                <a:solidFill>
                  <a:srgbClr val="0019A8"/>
                </a:solidFill>
                <a:latin typeface="Johnston100 Medium" panose="020B0603030304020204" pitchFamily="34" charset="0"/>
              </a:rPr>
            </a:br>
            <a:r>
              <a:rPr lang="en-US" sz="3200" smtClean="0">
                <a:solidFill>
                  <a:srgbClr val="0019A8"/>
                </a:solidFill>
                <a:latin typeface="Johnston100 Medium" panose="020B0603030304020204" pitchFamily="34" charset="0"/>
              </a:rPr>
              <a:t>Problem Definition</a:t>
            </a:r>
            <a:endParaRPr lang="en-GB" sz="3200" dirty="0">
              <a:solidFill>
                <a:srgbClr val="0019A8"/>
              </a:solidFill>
              <a:latin typeface="Johnston100 Medium" panose="020B06030303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19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59837"/>
            <a:ext cx="8651919" cy="590769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16237" y="1805929"/>
            <a:ext cx="8777743" cy="4827346"/>
          </a:xfrm>
          <a:prstGeom prst="rect">
            <a:avLst/>
          </a:prstGeom>
        </p:spPr>
        <p:txBody>
          <a:bodyPr/>
          <a:lstStyle>
            <a:lvl1pPr marL="355600" indent="-355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 smtClean="0">
                <a:latin typeface="Johnston100 Light" panose="020B0403030304020204" pitchFamily="34" charset="0"/>
              </a:rPr>
              <a:t>In the interim period the manufacturer can obtain this generic PDT or any other information or advice they require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 smtClean="0">
                <a:latin typeface="Johnston100 Light" panose="020B0403030304020204" pitchFamily="34" charset="0"/>
              </a:rPr>
              <a:t>from the Products Register Manager</a:t>
            </a:r>
          </a:p>
          <a:p>
            <a:pPr algn="ctr"/>
            <a:r>
              <a:rPr lang="en-GB" b="1" dirty="0" smtClean="0">
                <a:solidFill>
                  <a:schemeClr val="accent1"/>
                </a:solidFill>
                <a:latin typeface="Johnston100 Light" panose="020B0403030304020204" pitchFamily="34" charset="0"/>
              </a:rPr>
              <a:t>terry.price@tube.tfl.gov.uk</a:t>
            </a:r>
          </a:p>
          <a:p>
            <a:pPr algn="ctr"/>
            <a:endParaRPr lang="en-GB" sz="1400" dirty="0" smtClean="0">
              <a:latin typeface="Johnston100 Light" panose="020B0403030304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2000" b="1" dirty="0">
              <a:solidFill>
                <a:schemeClr val="accent1"/>
              </a:solidFill>
              <a:latin typeface="Johnston100 Light" panose="020B04030303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3520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gray">
          <a:xfrm>
            <a:off x="400027" y="99276"/>
            <a:ext cx="8646001" cy="56171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NJFont Light" panose="020B0303020304020204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1F497D"/>
                </a:solidFill>
                <a:latin typeface="NJFont Medium" panose="020B0603020304020204" pitchFamily="34" charset="0"/>
              </a:rPr>
              <a:t> </a:t>
            </a:r>
            <a:endParaRPr lang="en-GB" dirty="0">
              <a:solidFill>
                <a:srgbClr val="1F497D"/>
              </a:solidFill>
              <a:latin typeface="NJFont Medium" panose="020B0603020304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34707"/>
            <a:ext cx="8651919" cy="615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3343" y="4332514"/>
            <a:ext cx="2797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HOLDING PIC – WAITING FOR KEVIN S TO PROVIDE PAN TFL </a:t>
            </a:r>
            <a:endParaRPr lang="en-GB" b="1" dirty="0">
              <a:solidFill>
                <a:prstClr val="white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46038"/>
            <a:ext cx="8334375" cy="585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61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gray">
          <a:xfrm>
            <a:off x="623205" y="124920"/>
            <a:ext cx="7561264" cy="56171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chemeClr val="tx2"/>
                </a:solidFill>
                <a:latin typeface="NJFont Light" panose="020B0303020304020204" pitchFamily="34" charset="0"/>
                <a:ea typeface="+mj-ea"/>
                <a:cs typeface="+mj-cs"/>
              </a:defRPr>
            </a:lvl1pPr>
          </a:lstStyle>
          <a:p>
            <a:endParaRPr lang="en-GB" dirty="0">
              <a:solidFill>
                <a:srgbClr val="1F497D"/>
              </a:solidFill>
              <a:latin typeface="Johnston100 Medium" panose="020B0603030304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gray">
          <a:xfrm>
            <a:off x="407284" y="1338388"/>
            <a:ext cx="8335737" cy="4487483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endParaRPr lang="en-GB" dirty="0" smtClean="0">
              <a:solidFill>
                <a:prstClr val="black"/>
              </a:solidFill>
              <a:latin typeface="Johnston100 Light" panose="020B0403030304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34707"/>
            <a:ext cx="8651919" cy="6159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JFont Boo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JFont Boo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JFont Boo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JFont Boo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0" hangingPunct="0"/>
            <a:r>
              <a:rPr lang="en-GB" sz="3200" smtClean="0">
                <a:solidFill>
                  <a:srgbClr val="0019A8"/>
                </a:solidFill>
                <a:latin typeface="Johnston100 Medium" panose="020B0603030304020204" pitchFamily="34" charset="0"/>
              </a:rPr>
              <a:t>Step Free Access – (SFA) Lego Blocks</a:t>
            </a:r>
            <a:endParaRPr lang="en-GB" sz="3200" dirty="0">
              <a:solidFill>
                <a:srgbClr val="0019A8"/>
              </a:solidFill>
              <a:latin typeface="Johnston100 Medium" panose="020B0603030304020204" pitchFamily="34" charset="0"/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457200" y="1600204"/>
            <a:ext cx="8229600" cy="435114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NJFont Book" panose="020B0503020304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NJFont Book" panose="020B0503020304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NJFont Book" panose="020B0503020304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NJFont Book" panose="020B0503020304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NJFont Book" panose="020B05030203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GB" sz="2400" dirty="0" smtClean="0"/>
              <a:t>The basic Lego blocks are formed of functional components with all finishes included as follows: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 smtClean="0"/>
              <a:t>Foundations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 smtClean="0"/>
              <a:t>Support Legs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 smtClean="0"/>
              <a:t>Lift tower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 smtClean="0"/>
              <a:t>Main bridge unit over track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 smtClean="0"/>
              <a:t>Gap filler bridge unit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 smtClean="0"/>
              <a:t>Stairs bridge unit (if required)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023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gray">
          <a:xfrm>
            <a:off x="400027" y="99276"/>
            <a:ext cx="8646001" cy="56171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NJFont Light" panose="020B0303020304020204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1F497D"/>
                </a:solidFill>
                <a:latin typeface="NJFont Medium" panose="020B0603020304020204" pitchFamily="34" charset="0"/>
              </a:rPr>
              <a:t> </a:t>
            </a:r>
            <a:endParaRPr lang="en-GB" dirty="0">
              <a:solidFill>
                <a:srgbClr val="1F497D"/>
              </a:solidFill>
              <a:latin typeface="NJFont Medium" panose="020B0603020304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34707"/>
            <a:ext cx="8651919" cy="615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3343" y="4332514"/>
            <a:ext cx="2797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HOLDING PIC – WAITING FOR KEVIN S TO PROVIDE PAN TFL </a:t>
            </a:r>
            <a:endParaRPr lang="en-GB" b="1" dirty="0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94" y="234545"/>
            <a:ext cx="8382000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27" y="1432545"/>
            <a:ext cx="7999413" cy="460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19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gray">
          <a:xfrm>
            <a:off x="400027" y="99276"/>
            <a:ext cx="8646001" cy="56171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NJFont Light" panose="020B0303020304020204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1F497D"/>
                </a:solidFill>
                <a:latin typeface="NJFont Medium" panose="020B0603020304020204" pitchFamily="34" charset="0"/>
              </a:rPr>
              <a:t> </a:t>
            </a:r>
            <a:endParaRPr lang="en-GB" dirty="0">
              <a:solidFill>
                <a:srgbClr val="1F497D"/>
              </a:solidFill>
              <a:latin typeface="NJFont Medium" panose="020B0603020304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34707"/>
            <a:ext cx="8651919" cy="615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3343" y="4332514"/>
            <a:ext cx="2797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HOLDING PIC – WAITING FOR KEVIN S TO PROVIDE PAN TFL </a:t>
            </a:r>
            <a:endParaRPr lang="en-GB" b="1" dirty="0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94" y="462976"/>
            <a:ext cx="8493125" cy="598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336" y="4347794"/>
            <a:ext cx="24384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15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gray">
          <a:xfrm>
            <a:off x="400027" y="99276"/>
            <a:ext cx="8646001" cy="56171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NJFont Light" panose="020B0303020304020204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1F497D"/>
                </a:solidFill>
                <a:latin typeface="NJFont Medium" panose="020B0603020304020204" pitchFamily="34" charset="0"/>
              </a:rPr>
              <a:t> </a:t>
            </a:r>
            <a:endParaRPr lang="en-GB" dirty="0">
              <a:solidFill>
                <a:srgbClr val="1F497D"/>
              </a:solidFill>
              <a:latin typeface="NJFont Medium" panose="020B0603020304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34707"/>
            <a:ext cx="8651919" cy="615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3343" y="4332514"/>
            <a:ext cx="2797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HOLDING PIC – WAITING FOR KEVIN S TO PROVIDE PAN TFL </a:t>
            </a:r>
            <a:endParaRPr lang="en-GB" b="1" dirty="0">
              <a:solidFill>
                <a:prstClr val="whit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52" y="237157"/>
            <a:ext cx="8566150" cy="579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343" y="2227634"/>
            <a:ext cx="2676525" cy="210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09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gray">
          <a:xfrm>
            <a:off x="400027" y="99276"/>
            <a:ext cx="8646001" cy="56171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NJFont Light" panose="020B0303020304020204" pitchFamily="34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1F497D"/>
                </a:solidFill>
                <a:latin typeface="Johnston100 Medium" panose="020B0603030304020204" pitchFamily="34" charset="0"/>
              </a:rPr>
              <a:t>SFA </a:t>
            </a:r>
            <a:r>
              <a:rPr lang="en-GB" dirty="0" smtClean="0">
                <a:solidFill>
                  <a:srgbClr val="1F497D"/>
                </a:solidFill>
                <a:latin typeface="Johnston100 Medium" panose="020B0603030304020204" pitchFamily="34" charset="0"/>
              </a:rPr>
              <a:t>Lift Specification Development  </a:t>
            </a:r>
            <a:endParaRPr lang="en-GB" dirty="0">
              <a:solidFill>
                <a:srgbClr val="1F497D"/>
              </a:solidFill>
              <a:latin typeface="Johnston100 Medium" panose="020B0603030304020204" pitchFamily="34" charset="0"/>
            </a:endParaRPr>
          </a:p>
          <a:p>
            <a:r>
              <a:rPr lang="en-GB" dirty="0" smtClean="0">
                <a:solidFill>
                  <a:srgbClr val="1F497D"/>
                </a:solidFill>
                <a:latin typeface="NJFont Medium" panose="020B0603020304020204" pitchFamily="34" charset="0"/>
              </a:rPr>
              <a:t> </a:t>
            </a:r>
            <a:endParaRPr lang="en-GB" dirty="0">
              <a:solidFill>
                <a:srgbClr val="1F497D"/>
              </a:solidFill>
              <a:latin typeface="NJFont Medium" panose="020B0603020304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34707"/>
            <a:ext cx="8651919" cy="615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9254" y="2277608"/>
            <a:ext cx="526054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Johnston100 Light" panose="020B0403030304020204" pitchFamily="34" charset="0"/>
              </a:rPr>
              <a:t>The approach </a:t>
            </a:r>
            <a:r>
              <a:rPr lang="en-US" sz="2000" b="1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adopted:</a:t>
            </a:r>
            <a:endParaRPr lang="en-US" sz="2000" b="1" dirty="0">
              <a:solidFill>
                <a:prstClr val="black"/>
              </a:solidFill>
              <a:latin typeface="Johnston100 Light" panose="020B0403030304020204" pitchFamily="34" charset="0"/>
            </a:endParaRPr>
          </a:p>
          <a:p>
            <a:endParaRPr lang="en-US" dirty="0">
              <a:solidFill>
                <a:prstClr val="black"/>
              </a:solidFill>
              <a:latin typeface="Johnston100 Light" panose="020B04030303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Johnston100 Light" panose="020B0403030304020204" pitchFamily="34" charset="0"/>
              </a:rPr>
              <a:t>Engage with lift and component suppliers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Johnston100 Light" panose="020B04030303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Johnston100 Light" panose="020B0403030304020204" pitchFamily="34" charset="0"/>
              </a:rPr>
              <a:t>Review specifications of other </a:t>
            </a:r>
            <a:r>
              <a:rPr lang="en-US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lift users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Network Rail, BAA, DLR &amp; Overground</a:t>
            </a:r>
          </a:p>
          <a:p>
            <a:endParaRPr lang="en-US" dirty="0">
              <a:solidFill>
                <a:prstClr val="black"/>
              </a:solidFill>
              <a:latin typeface="Johnston100 Light" panose="020B04030303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Johnston100 Light" panose="020B0403030304020204" pitchFamily="34" charset="0"/>
              </a:rPr>
              <a:t>Visit step free installations outside of </a:t>
            </a:r>
            <a:r>
              <a:rPr lang="en-US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LU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Gatwick Airport, Heathrow T5, Berlin, Paris</a:t>
            </a:r>
          </a:p>
          <a:p>
            <a:pPr lvl="1"/>
            <a:endParaRPr lang="en-US" dirty="0" smtClean="0">
              <a:solidFill>
                <a:prstClr val="black"/>
              </a:solidFill>
              <a:latin typeface="Johnston100 Light" panose="020B04030303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Johnston100 Light" panose="020B0403030304020204" pitchFamily="34" charset="0"/>
              </a:rPr>
              <a:t>Appropriately challenge LU </a:t>
            </a:r>
            <a:r>
              <a:rPr lang="en-US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CONOPS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Johnston100 Light" panose="020B04030303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Target </a:t>
            </a:r>
            <a:r>
              <a:rPr lang="en-US" dirty="0">
                <a:solidFill>
                  <a:prstClr val="black"/>
                </a:solidFill>
                <a:latin typeface="Johnston100 Light" panose="020B0403030304020204" pitchFamily="34" charset="0"/>
              </a:rPr>
              <a:t>c</a:t>
            </a:r>
            <a:r>
              <a:rPr lang="en-US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ost less than £150K</a:t>
            </a:r>
            <a:endParaRPr lang="en-US" dirty="0">
              <a:solidFill>
                <a:prstClr val="black"/>
              </a:solidFill>
              <a:latin typeface="Johnston100 Light" panose="020B04030303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9256" y="1042131"/>
            <a:ext cx="8025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Johnston100 Light" panose="020B0403030304020204" pitchFamily="34" charset="0"/>
              </a:rPr>
              <a:t>B</a:t>
            </a:r>
            <a:r>
              <a:rPr lang="en-US" b="1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uild</a:t>
            </a:r>
            <a:r>
              <a:rPr lang="en-US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Johnston100 Light" panose="020B0403030304020204" pitchFamily="34" charset="0"/>
              </a:rPr>
              <a:t>upon </a:t>
            </a:r>
            <a:r>
              <a:rPr lang="en-US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success </a:t>
            </a:r>
            <a:r>
              <a:rPr lang="en-US" dirty="0">
                <a:solidFill>
                  <a:prstClr val="black"/>
                </a:solidFill>
                <a:latin typeface="Johnston100 Light" panose="020B0403030304020204" pitchFamily="34" charset="0"/>
              </a:rPr>
              <a:t>of the cost saving secured in the Pan TfL </a:t>
            </a:r>
            <a:r>
              <a:rPr lang="en-US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lift procurement contract – but enable further cost reductions  at </a:t>
            </a:r>
            <a:r>
              <a:rPr lang="en-US" dirty="0">
                <a:solidFill>
                  <a:prstClr val="black"/>
                </a:solidFill>
                <a:latin typeface="Johnston100 Light" panose="020B0403030304020204" pitchFamily="34" charset="0"/>
              </a:rPr>
              <a:t>outlying </a:t>
            </a:r>
            <a:r>
              <a:rPr lang="en-US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stations, </a:t>
            </a:r>
            <a:r>
              <a:rPr lang="en-US" b="1" dirty="0" smtClean="0">
                <a:solidFill>
                  <a:prstClr val="black"/>
                </a:solidFill>
                <a:latin typeface="Johnston100 Light" panose="020B0403030304020204" pitchFamily="34" charset="0"/>
              </a:rPr>
              <a:t>without compromising reliability or performance</a:t>
            </a:r>
            <a:endParaRPr lang="en-US" b="1" dirty="0">
              <a:solidFill>
                <a:prstClr val="black"/>
              </a:solidFill>
              <a:latin typeface="Johnston100 Light" panose="020B04030303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7483" y="607474"/>
            <a:ext cx="63600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Johnston100 Light" panose="020B0403030304020204" pitchFamily="34" charset="0"/>
              </a:rPr>
              <a:t>The Value engineering challenge:</a:t>
            </a:r>
          </a:p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63343" y="4332514"/>
            <a:ext cx="2797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HOLDING PIC – WAITING FOR KEVIN S TO PROVIDE PAN TFL </a:t>
            </a:r>
            <a:endParaRPr lang="en-GB" b="1" dirty="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3656"/>
            <a:ext cx="673348" cy="65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113" y="2133601"/>
            <a:ext cx="2582533" cy="304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C:\Users\JacquelineCosgrove\AppData\Local\Microsoft\Windows\Temporary Internet Files\Content.Outlook\PWGKFYO1\IMG_15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013" y="4582886"/>
            <a:ext cx="1216478" cy="1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JacquelineCosgrove\AppData\Local\Microsoft\Windows\Temporary Internet Files\Content.Outlook\PWGKFYO1\IMG_15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684" y="4216398"/>
            <a:ext cx="1385207" cy="184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71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gray">
          <a:xfrm>
            <a:off x="400027" y="99276"/>
            <a:ext cx="8646001" cy="56171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NJFont Light" panose="020B0303020304020204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1F497D"/>
                </a:solidFill>
                <a:latin typeface="NJFont Medium" panose="020B0603020304020204" pitchFamily="34" charset="0"/>
              </a:rPr>
              <a:t> </a:t>
            </a:r>
            <a:endParaRPr lang="en-GB" dirty="0">
              <a:solidFill>
                <a:srgbClr val="1F497D"/>
              </a:solidFill>
              <a:latin typeface="NJFont Medium" panose="020B0603020304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9194" y="6034707"/>
            <a:ext cx="8651919" cy="615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3343" y="4332514"/>
            <a:ext cx="2797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HOLDING PIC – WAITING FOR KEVIN S TO PROVIDE PAN TFL </a:t>
            </a:r>
            <a:endParaRPr lang="en-GB" b="1" dirty="0">
              <a:solidFill>
                <a:prstClr val="white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0"/>
            <a:ext cx="8407400" cy="58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2252561"/>
            <a:ext cx="232251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33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nternal PowerPoint Toolkit CIRCLES 4x3">
  <a:themeElements>
    <a:clrScheme name="TFL-Office-1">
      <a:dk1>
        <a:srgbClr val="282828"/>
      </a:dk1>
      <a:lt1>
        <a:sysClr val="window" lastClr="FFFFFF"/>
      </a:lt1>
      <a:dk2>
        <a:srgbClr val="0019A8"/>
      </a:dk2>
      <a:lt2>
        <a:srgbClr val="A1A5A7"/>
      </a:lt2>
      <a:accent1>
        <a:srgbClr val="0019A8"/>
      </a:accent1>
      <a:accent2>
        <a:srgbClr val="DC241F"/>
      </a:accent2>
      <a:accent3>
        <a:srgbClr val="007D32"/>
      </a:accent3>
      <a:accent4>
        <a:srgbClr val="9B0058"/>
      </a:accent4>
      <a:accent5>
        <a:srgbClr val="0098D8"/>
      </a:accent5>
      <a:accent6>
        <a:srgbClr val="FFD329"/>
      </a:accent6>
      <a:hlink>
        <a:srgbClr val="0019A8"/>
      </a:hlink>
      <a:folHlink>
        <a:srgbClr val="0098D8"/>
      </a:folHlink>
    </a:clrScheme>
    <a:fontScheme name="Custom 3">
      <a:majorFont>
        <a:latin typeface="NJFont Medium"/>
        <a:ea typeface=""/>
        <a:cs typeface=""/>
      </a:majorFont>
      <a:minorFont>
        <a:latin typeface="NJFon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curityClassification xmlns="0a881cf2-6d41-439b-9826-319436c1613d">TfL Unclassified</SecurityClassification>
    <DocDescription xmlns="0a881cf2-6d41-439b-9826-319436c1613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fe24ade7-d6d4-4b2d-b0da-5ed6b450fb89" ContentTypeId="0x01010060E4370FF7EFA94AB74C22F1A8A38288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TfL Document" ma:contentTypeID="0x01010060E4370FF7EFA94AB74C22F1A8A38288001BB495C0726508448E3FF7520AF05293" ma:contentTypeVersion="2" ma:contentTypeDescription="TfL Document Content Types" ma:contentTypeScope="" ma:versionID="3e07ae654e77556c854aaeb9c1cd678f">
  <xsd:schema xmlns:xsd="http://www.w3.org/2001/XMLSchema" xmlns:xs="http://www.w3.org/2001/XMLSchema" xmlns:p="http://schemas.microsoft.com/office/2006/metadata/properties" xmlns:ns2="0a881cf2-6d41-439b-9826-319436c1613d" targetNamespace="http://schemas.microsoft.com/office/2006/metadata/properties" ma:root="true" ma:fieldsID="5a682263de58ef5c4fa75fc94bd09f28" ns2:_="">
    <xsd:import namespace="0a881cf2-6d41-439b-9826-319436c1613d"/>
    <xsd:element name="properties">
      <xsd:complexType>
        <xsd:sequence>
          <xsd:element name="documentManagement">
            <xsd:complexType>
              <xsd:all>
                <xsd:element ref="ns2:SecurityClassification" minOccurs="0"/>
                <xsd:element ref="ns2:DocDescrip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881cf2-6d41-439b-9826-319436c1613d" elementFormDefault="qualified">
    <xsd:import namespace="http://schemas.microsoft.com/office/2006/documentManagement/types"/>
    <xsd:import namespace="http://schemas.microsoft.com/office/infopath/2007/PartnerControls"/>
    <xsd:element name="SecurityClassification" ma:index="8" nillable="true" ma:displayName="Security classification" ma:default="TfL Unclassified" ma:internalName="SecurityClassification">
      <xsd:simpleType>
        <xsd:restriction base="dms:Choice">
          <xsd:enumeration value="TfL Unclassified"/>
          <xsd:enumeration value="TfL Restricted"/>
          <xsd:enumeration value="TfL Confidential"/>
        </xsd:restriction>
      </xsd:simpleType>
    </xsd:element>
    <xsd:element name="DocDescription" ma:index="9" nillable="true" ma:displayName="Description" ma:internalName="DocDescription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10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686B56-EF46-4C31-B13C-5EDC2AEAB513}">
  <ds:schemaRefs>
    <ds:schemaRef ds:uri="http://purl.org/dc/terms/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0a881cf2-6d41-439b-9826-319436c1613d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089146E-D55A-45EB-897A-47BC499293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0DAFD1-67FC-4736-BEE1-6487D65B2DCF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EB8BA6F8-5153-439F-936E-BD1D86AF10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881cf2-6d41-439b-9826-319436c161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1068</TotalTime>
  <Words>837</Words>
  <Application>Microsoft Office PowerPoint</Application>
  <PresentationFormat>On-screen Show (4:3)</PresentationFormat>
  <Paragraphs>127</Paragraphs>
  <Slides>31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1_Internal PowerPoint Toolkit CIRCLES 4x3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Transport For London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anaferreira</dc:creator>
  <cp:lastModifiedBy>Kate Abley</cp:lastModifiedBy>
  <cp:revision>112</cp:revision>
  <cp:lastPrinted>2017-11-06T11:53:22Z</cp:lastPrinted>
  <dcterms:created xsi:type="dcterms:W3CDTF">2016-09-22T12:30:29Z</dcterms:created>
  <dcterms:modified xsi:type="dcterms:W3CDTF">2017-11-13T15:51:03Z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0x01010060E4370FF7EFA94AB74C22F1A8A38288001BB495C0726508448E3FF7520AF05293</vt:lpwstr>
  </property>
</Properties>
</file>