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BCC27-6045-4CD7-9223-F53DF0267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2EBA0-F0E4-4D75-B743-0FAD0CC2D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9DFB8-1E1E-4A59-B894-9AC1A3D7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358FB-5C00-40BD-905A-27CAEC6D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D9083-AECF-4E36-AAFD-24B9CD21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0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6CC5-9E4A-4B70-B7F2-64C767A8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C9615C-434D-441F-8808-0DCF3E9A4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1F427-1381-4EB0-8E1C-6ACC034A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F8E82-990C-43BF-878F-E57DBCD4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ACACD-6D4D-4307-93D1-673C34B9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25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8B0AB-ED4D-4918-AD47-6EE6F3B700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0BB92-18ED-46E8-8A2B-FCCD17D33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C8F86-E836-4D28-AB65-3C8D2A33A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9955-5E65-48F1-B038-BC6C4F23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07223-1857-492F-B38D-8C8A0B47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1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98D6-970D-41D0-BE05-75BE2568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6642-EE0F-42C4-A21D-53320DAF5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A625A-3C25-4D21-A7A9-146C4B44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230FC-597F-40E2-83D7-7C209E4A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D5FAE-ED3C-4EE3-8AC5-6005F58D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1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C321A-EBC3-4572-A941-B685A9C37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D0D07-AD76-4724-85F3-53D7C49C2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8DEFF-74BE-4667-92CD-8A9641C90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F3499-EA48-4BA6-B916-B8542858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140F5-6D7D-4BE2-8D47-A327C7CB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39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54BBB-4E2E-4FF9-B198-A5ECC7C11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99C1B-1329-4FCD-B5AE-268873001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5CECB-38BA-4C48-ADED-1FC07F2FD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BCBFA-9F0A-4652-AC96-0C78A165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66306-F04F-4B4B-B536-237CFC93F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E5371-CCBD-400C-B6BE-31657F34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97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EBEE-B2CE-4292-A338-DC1C6DC0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AAE7D-9CF6-4B0E-BEB4-D5D36D50B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CBDF3-A86B-4EDA-81A7-C8802ABAB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04927-B8FA-428A-B265-F1A3442DD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A8C3C-6838-4096-8014-E6E95FBD2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EBC5AA-DE67-49CF-8D0D-D4D44714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E166B5-EEFD-464C-BB74-1016818E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4BC43F-AF3A-4F7C-9095-0E9750DE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4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6246A-9B87-4078-A66C-D57249326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241F67-EE98-44D4-834C-AA0FF0A6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DEDC3-3ED7-4AF2-8646-A871E509D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F3163-F03E-4A9C-9E93-93928D49C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16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DA8049-F5A6-41E8-868B-4818F2CD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87637A-E118-4A92-86ED-523A85C2D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B825D-BEFC-4EE8-87CE-1CF3F5930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27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2CD38-762A-43FB-842D-0F20A9084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56E90-DB42-4F16-A09B-D9057B9D4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D17EF-0EC1-45B1-8E75-31A5AD421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3993E-9CD5-4456-85F1-042672A2B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68DE9-F6B8-4977-9B28-FB40D678B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8103B-0035-4B47-807B-692106BB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90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7179-93A5-47BE-AB23-148BFB9EF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A41EDA-D5F4-4ADA-8EB6-A1D458599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24DB9-C52A-4E5B-AD46-187A6F753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0AC2B-94EB-477A-B892-366B2C80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419EF-7213-4BFA-A377-3E509F1FB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19149-07ED-4D0C-8D7E-B28EC5990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69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6D673E-55AA-4188-9C4A-A4577538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94F69-9DF5-41AE-8B29-BD115FF3C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73788-A955-409F-8691-75970AB4B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2103-A8C9-4E3D-9EE1-254287AE94E2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BA584-3E36-4DF3-AACE-64082EA93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942AF-08FA-4FF0-B032-39774B02A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3E2AA-1E26-4B7E-847A-80E56A0FC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3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c 4"/>
          <p:cNvSpPr/>
          <p:nvPr/>
        </p:nvSpPr>
        <p:spPr>
          <a:xfrm flipH="1" flipV="1">
            <a:off x="9023350" y="-241814"/>
            <a:ext cx="5336117" cy="2386875"/>
          </a:xfrm>
          <a:prstGeom prst="arc">
            <a:avLst>
              <a:gd name="adj1" fmla="val 1621656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1" y="1160289"/>
            <a:ext cx="9302809" cy="1205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flipH="1" flipV="1">
            <a:off x="5815606" y="-2175888"/>
            <a:ext cx="12134855" cy="616330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4" name="TextBox 43"/>
          <p:cNvSpPr txBox="1"/>
          <p:nvPr/>
        </p:nvSpPr>
        <p:spPr>
          <a:xfrm>
            <a:off x="7213083" y="6475392"/>
            <a:ext cx="1149557" cy="317993"/>
          </a:xfrm>
          <a:prstGeom prst="rect">
            <a:avLst/>
          </a:prstGeom>
          <a:solidFill>
            <a:srgbClr val="FFFF00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800" kern="0"/>
            </a:lvl1pPr>
          </a:lstStyle>
          <a:p>
            <a:r>
              <a:rPr lang="en-GB" sz="1067" dirty="0"/>
              <a:t>Supply chain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207494" y="6475437"/>
            <a:ext cx="1146524" cy="316307"/>
          </a:xfrm>
          <a:prstGeom prst="rect">
            <a:avLst/>
          </a:prstGeom>
          <a:solidFill>
            <a:srgbClr val="00B050">
              <a:alpha val="49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kern="0">
                <a:solidFill>
                  <a:srgbClr val="FEFFFF"/>
                </a:solidFill>
              </a:defRPr>
            </a:lvl1pPr>
          </a:lstStyle>
          <a:p>
            <a:endParaRPr lang="en-GB" sz="1067" dirty="0">
              <a:solidFill>
                <a:schemeClr val="tx1"/>
              </a:solidFill>
            </a:endParaRPr>
          </a:p>
          <a:p>
            <a:endParaRPr lang="en-GB" sz="1067" dirty="0">
              <a:solidFill>
                <a:schemeClr val="tx1"/>
              </a:solidFill>
            </a:endParaRPr>
          </a:p>
          <a:p>
            <a:r>
              <a:rPr lang="en-GB" sz="1067" dirty="0">
                <a:solidFill>
                  <a:schemeClr val="tx1"/>
                </a:solidFill>
              </a:rPr>
              <a:t>Efficiencies</a:t>
            </a:r>
          </a:p>
          <a:p>
            <a:endParaRPr lang="en-GB" sz="1067" dirty="0">
              <a:solidFill>
                <a:schemeClr val="tx1"/>
              </a:solidFill>
            </a:endParaRPr>
          </a:p>
          <a:p>
            <a:endParaRPr lang="en-GB" sz="1067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68996" y="6464408"/>
            <a:ext cx="1140253" cy="317993"/>
          </a:xfrm>
          <a:prstGeom prst="rect">
            <a:avLst/>
          </a:prstGeom>
          <a:solidFill>
            <a:schemeClr val="accent4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kern="0">
                <a:solidFill>
                  <a:srgbClr val="FEFFFF"/>
                </a:solidFill>
              </a:defRPr>
            </a:lvl1pPr>
          </a:lstStyle>
          <a:p>
            <a:r>
              <a:rPr lang="en-GB" sz="1100" dirty="0">
                <a:solidFill>
                  <a:schemeClr val="tx1"/>
                </a:solidFill>
              </a:rPr>
              <a:t>Processes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34733" y="-241813"/>
            <a:ext cx="12192000" cy="1085088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/>
              <a:t>Buildoffsite - Water roadmap – Transforming Delivery </a:t>
            </a:r>
            <a:r>
              <a:rPr lang="en-GB" sz="1467" dirty="0"/>
              <a:t>v5</a:t>
            </a:r>
            <a:r>
              <a:rPr lang="en-GB" sz="3200" dirty="0"/>
              <a:t>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064" y="4639354"/>
            <a:ext cx="1189976" cy="988111"/>
          </a:xfrm>
          <a:prstGeom prst="rect">
            <a:avLst/>
          </a:prstGeom>
          <a:solidFill>
            <a:schemeClr val="accent5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kern="0">
                <a:solidFill>
                  <a:srgbClr val="FEFFFF"/>
                </a:solidFill>
              </a:defRPr>
            </a:lvl1pPr>
          </a:lstStyle>
          <a:p>
            <a:r>
              <a:rPr lang="en-GB" sz="1100" dirty="0">
                <a:solidFill>
                  <a:schemeClr val="tx1"/>
                </a:solidFill>
              </a:rPr>
              <a:t>Standard Products (Design, Procurement &amp; Assembly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569" y="2850384"/>
            <a:ext cx="1169119" cy="746429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kern="0">
                <a:solidFill>
                  <a:srgbClr val="FEFFFF"/>
                </a:solidFill>
              </a:defRPr>
            </a:lvl1pPr>
          </a:lstStyle>
          <a:p>
            <a:r>
              <a:rPr lang="en-GB" sz="1067" dirty="0">
                <a:solidFill>
                  <a:schemeClr val="tx1"/>
                </a:solidFill>
              </a:rPr>
              <a:t>Information</a:t>
            </a:r>
            <a:r>
              <a:rPr lang="en-GB" sz="1100" dirty="0">
                <a:solidFill>
                  <a:schemeClr val="tx1"/>
                </a:solidFill>
              </a:rPr>
              <a:t> Management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0291" y="1049494"/>
            <a:ext cx="1185221" cy="761957"/>
          </a:xfrm>
          <a:prstGeom prst="rect">
            <a:avLst/>
          </a:prstGeom>
          <a:solidFill>
            <a:srgbClr val="7030A0">
              <a:alpha val="46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800" kern="0"/>
            </a:lvl1pPr>
          </a:lstStyle>
          <a:p>
            <a:r>
              <a:rPr lang="en-GB" sz="1067" dirty="0"/>
              <a:t>People</a:t>
            </a:r>
            <a:endParaRPr lang="en-GB" dirty="0"/>
          </a:p>
        </p:txBody>
      </p:sp>
      <p:sp>
        <p:nvSpPr>
          <p:cNvPr id="62" name="Oval 61"/>
          <p:cNvSpPr/>
          <p:nvPr/>
        </p:nvSpPr>
        <p:spPr>
          <a:xfrm>
            <a:off x="2637148" y="363693"/>
            <a:ext cx="1494557" cy="75748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2018</a:t>
            </a:r>
            <a:endParaRPr lang="en-GB" sz="2400" dirty="0"/>
          </a:p>
        </p:txBody>
      </p:sp>
      <p:sp>
        <p:nvSpPr>
          <p:cNvPr id="63" name="Oval 62"/>
          <p:cNvSpPr/>
          <p:nvPr/>
        </p:nvSpPr>
        <p:spPr>
          <a:xfrm>
            <a:off x="5182111" y="387431"/>
            <a:ext cx="1309973" cy="75748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2020</a:t>
            </a:r>
            <a:endParaRPr lang="en-GB" sz="2400" dirty="0"/>
          </a:p>
        </p:txBody>
      </p:sp>
      <p:sp>
        <p:nvSpPr>
          <p:cNvPr id="64" name="Oval 63"/>
          <p:cNvSpPr/>
          <p:nvPr/>
        </p:nvSpPr>
        <p:spPr>
          <a:xfrm>
            <a:off x="8391971" y="382063"/>
            <a:ext cx="1376659" cy="75748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2025</a:t>
            </a:r>
            <a:endParaRPr lang="en-GB" sz="2400" dirty="0"/>
          </a:p>
        </p:txBody>
      </p:sp>
      <p:cxnSp>
        <p:nvCxnSpPr>
          <p:cNvPr id="65" name="Straight Connector 64"/>
          <p:cNvCxnSpPr>
            <a:cxnSpLocks/>
          </p:cNvCxnSpPr>
          <p:nvPr/>
        </p:nvCxnSpPr>
        <p:spPr>
          <a:xfrm flipH="1">
            <a:off x="2" y="1461931"/>
            <a:ext cx="9487615" cy="2648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 flipH="1">
            <a:off x="1244337" y="1690689"/>
            <a:ext cx="8632955" cy="4644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 flipH="1">
            <a:off x="5740926" y="1897058"/>
            <a:ext cx="4522895" cy="4960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 flipH="1">
            <a:off x="9257124" y="2091932"/>
            <a:ext cx="1657809" cy="4766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68"/>
          <p:cNvSpPr/>
          <p:nvPr/>
        </p:nvSpPr>
        <p:spPr>
          <a:xfrm flipH="1" flipV="1">
            <a:off x="3390901" y="-3273429"/>
            <a:ext cx="16687799" cy="864584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" name="TextBox 2"/>
          <p:cNvSpPr txBox="1"/>
          <p:nvPr/>
        </p:nvSpPr>
        <p:spPr>
          <a:xfrm>
            <a:off x="1586743" y="1080155"/>
            <a:ext cx="1510551" cy="600164"/>
          </a:xfrm>
          <a:prstGeom prst="rect">
            <a:avLst/>
          </a:prstGeom>
          <a:solidFill>
            <a:srgbClr val="7030A0">
              <a:alpha val="46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800" kern="0"/>
            </a:lvl1pPr>
          </a:lstStyle>
          <a:p>
            <a:r>
              <a:rPr lang="en-GB" sz="1067" dirty="0"/>
              <a:t>Communication Plan - JB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63385" y="4597507"/>
            <a:ext cx="1647715" cy="497197"/>
          </a:xfrm>
          <a:prstGeom prst="rect">
            <a:avLst/>
          </a:prstGeom>
          <a:solidFill>
            <a:schemeClr val="accent5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dirty="0"/>
              <a:t>Existing Product examples</a:t>
            </a:r>
          </a:p>
          <a:p>
            <a:r>
              <a:rPr lang="en-GB" dirty="0"/>
              <a:t>DM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68676" y="3829874"/>
            <a:ext cx="2171675" cy="446823"/>
          </a:xfrm>
          <a:prstGeom prst="rect">
            <a:avLst/>
          </a:prstGeom>
          <a:solidFill>
            <a:schemeClr val="accent5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dirty="0"/>
              <a:t>Future Product Programme Alignment</a:t>
            </a:r>
          </a:p>
          <a:p>
            <a:r>
              <a:rPr lang="en-GB" dirty="0"/>
              <a:t>GS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75064" y="5579355"/>
            <a:ext cx="1425680" cy="621699"/>
          </a:xfrm>
          <a:prstGeom prst="rect">
            <a:avLst/>
          </a:prstGeom>
          <a:solidFill>
            <a:schemeClr val="accent4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dirty="0"/>
              <a:t>Standard Products Business Case</a:t>
            </a:r>
          </a:p>
          <a:p>
            <a:r>
              <a:rPr lang="en-GB" dirty="0"/>
              <a:t>SF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253765" y="575036"/>
            <a:ext cx="9427" cy="6282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325389"/>
            <a:ext cx="12192000" cy="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5FE1348-D473-4519-9A7E-79418D8516B9}"/>
              </a:ext>
            </a:extLst>
          </p:cNvPr>
          <p:cNvSpPr txBox="1"/>
          <p:nvPr/>
        </p:nvSpPr>
        <p:spPr>
          <a:xfrm>
            <a:off x="1405682" y="2652516"/>
            <a:ext cx="1140253" cy="558227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dirty="0"/>
              <a:t>BIM4Water</a:t>
            </a:r>
          </a:p>
          <a:p>
            <a:r>
              <a:rPr lang="en-GB" dirty="0"/>
              <a:t>Terminology</a:t>
            </a:r>
          </a:p>
          <a:p>
            <a:r>
              <a:rPr lang="en-GB" dirty="0"/>
              <a:t>JR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A498C9-E247-431D-A90C-1AF3A94A2716}"/>
              </a:ext>
            </a:extLst>
          </p:cNvPr>
          <p:cNvSpPr txBox="1"/>
          <p:nvPr/>
        </p:nvSpPr>
        <p:spPr>
          <a:xfrm>
            <a:off x="6659072" y="5842388"/>
            <a:ext cx="1239723" cy="422307"/>
          </a:xfrm>
          <a:prstGeom prst="rect">
            <a:avLst/>
          </a:prstGeom>
          <a:solidFill>
            <a:srgbClr val="FFFF00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800" kern="0"/>
            </a:lvl1pPr>
          </a:lstStyle>
          <a:p>
            <a:r>
              <a:rPr lang="en-GB" sz="1067" dirty="0"/>
              <a:t>SCS Partner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06C9AF-9F1C-47BB-9F2B-9B434DBBAE93}"/>
              </a:ext>
            </a:extLst>
          </p:cNvPr>
          <p:cNvSpPr txBox="1"/>
          <p:nvPr/>
        </p:nvSpPr>
        <p:spPr>
          <a:xfrm>
            <a:off x="3636852" y="4076598"/>
            <a:ext cx="1040219" cy="446823"/>
          </a:xfrm>
          <a:prstGeom prst="rect">
            <a:avLst/>
          </a:prstGeom>
          <a:solidFill>
            <a:schemeClr val="accent5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dirty="0"/>
              <a:t>UK SPS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D40AFD-DC26-423C-BA25-61373F2BFD86}"/>
              </a:ext>
            </a:extLst>
          </p:cNvPr>
          <p:cNvSpPr txBox="1"/>
          <p:nvPr/>
        </p:nvSpPr>
        <p:spPr>
          <a:xfrm>
            <a:off x="10862417" y="2239824"/>
            <a:ext cx="1168524" cy="425632"/>
          </a:xfrm>
          <a:prstGeom prst="rect">
            <a:avLst/>
          </a:prstGeom>
          <a:solidFill>
            <a:srgbClr val="00B050">
              <a:alpha val="49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sz="800" dirty="0"/>
              <a:t>OFWAT recognised standard offsite metrics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CA6385-7875-498F-A3FE-DBD2D6DBF51C}"/>
              </a:ext>
            </a:extLst>
          </p:cNvPr>
          <p:cNvSpPr txBox="1"/>
          <p:nvPr/>
        </p:nvSpPr>
        <p:spPr>
          <a:xfrm>
            <a:off x="9739873" y="2128669"/>
            <a:ext cx="1090796" cy="450945"/>
          </a:xfrm>
          <a:prstGeom prst="rect">
            <a:avLst/>
          </a:prstGeom>
          <a:solidFill>
            <a:srgbClr val="FFFF00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sz="800" dirty="0"/>
              <a:t>Capable Supply chain delivering Standard Products across UK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308F24D-DE5E-44D7-88F6-B0A4B61F6948}"/>
              </a:ext>
            </a:extLst>
          </p:cNvPr>
          <p:cNvSpPr txBox="1"/>
          <p:nvPr/>
        </p:nvSpPr>
        <p:spPr>
          <a:xfrm>
            <a:off x="8587402" y="2143760"/>
            <a:ext cx="1108781" cy="482315"/>
          </a:xfrm>
          <a:prstGeom prst="rect">
            <a:avLst/>
          </a:prstGeom>
          <a:solidFill>
            <a:schemeClr val="accent4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sz="800" dirty="0"/>
              <a:t>Integrated E2E processes (Manufacturing Construction)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609DDF-872A-4A61-9BC3-9EF89190AD78}"/>
              </a:ext>
            </a:extLst>
          </p:cNvPr>
          <p:cNvSpPr txBox="1"/>
          <p:nvPr/>
        </p:nvSpPr>
        <p:spPr>
          <a:xfrm>
            <a:off x="8187268" y="1711493"/>
            <a:ext cx="1233401" cy="385316"/>
          </a:xfrm>
          <a:prstGeom prst="rect">
            <a:avLst/>
          </a:prstGeom>
          <a:solidFill>
            <a:schemeClr val="accent5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sz="800" dirty="0"/>
              <a:t>Full catalogue of Standard Products for every need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88D8C1-0719-486A-BAF8-EAA9ADA03770}"/>
              </a:ext>
            </a:extLst>
          </p:cNvPr>
          <p:cNvSpPr txBox="1"/>
          <p:nvPr/>
        </p:nvSpPr>
        <p:spPr>
          <a:xfrm>
            <a:off x="8302909" y="1272565"/>
            <a:ext cx="736139" cy="406473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sz="800" dirty="0"/>
              <a:t>BIM L3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2BD8A93-C797-4A40-8231-18D718958527}"/>
              </a:ext>
            </a:extLst>
          </p:cNvPr>
          <p:cNvSpPr txBox="1"/>
          <p:nvPr/>
        </p:nvSpPr>
        <p:spPr>
          <a:xfrm>
            <a:off x="7564422" y="763718"/>
            <a:ext cx="1130481" cy="447933"/>
          </a:xfrm>
          <a:prstGeom prst="rect">
            <a:avLst/>
          </a:prstGeom>
          <a:solidFill>
            <a:srgbClr val="7030A0">
              <a:alpha val="46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sz="800" dirty="0"/>
              <a:t>Industry-wide trusted expertise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0DAE03D-5F69-4B56-8953-0F158D8FB56E}"/>
              </a:ext>
            </a:extLst>
          </p:cNvPr>
          <p:cNvSpPr txBox="1"/>
          <p:nvPr/>
        </p:nvSpPr>
        <p:spPr>
          <a:xfrm>
            <a:off x="10240641" y="4898162"/>
            <a:ext cx="1559959" cy="393084"/>
          </a:xfrm>
          <a:prstGeom prst="rect">
            <a:avLst/>
          </a:prstGeom>
          <a:solidFill>
            <a:srgbClr val="00B050">
              <a:alpha val="49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dirty="0"/>
              <a:t>Standard measures across Water Cos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CB51A66-934E-4521-84B3-E086828D4939}"/>
              </a:ext>
            </a:extLst>
          </p:cNvPr>
          <p:cNvSpPr txBox="1"/>
          <p:nvPr/>
        </p:nvSpPr>
        <p:spPr>
          <a:xfrm>
            <a:off x="10481895" y="5711457"/>
            <a:ext cx="1140253" cy="397292"/>
          </a:xfrm>
          <a:prstGeom prst="rect">
            <a:avLst/>
          </a:prstGeom>
          <a:solidFill>
            <a:srgbClr val="00B050">
              <a:alpha val="49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dirty="0"/>
              <a:t>Map existing measures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00A6D16-4FB0-40E1-B65C-11144EE7CF3E}"/>
              </a:ext>
            </a:extLst>
          </p:cNvPr>
          <p:cNvSpPr txBox="1"/>
          <p:nvPr/>
        </p:nvSpPr>
        <p:spPr>
          <a:xfrm>
            <a:off x="7898795" y="5319201"/>
            <a:ext cx="1140253" cy="462492"/>
          </a:xfrm>
          <a:prstGeom prst="rect">
            <a:avLst/>
          </a:prstGeom>
          <a:solidFill>
            <a:srgbClr val="FFFF00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800" kern="0"/>
            </a:lvl1pPr>
          </a:lstStyle>
          <a:p>
            <a:r>
              <a:rPr lang="en-GB" sz="1067" dirty="0"/>
              <a:t>Map all stakeholders - SW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1693E42-BD10-48A3-B405-EE6356A032D5}"/>
              </a:ext>
            </a:extLst>
          </p:cNvPr>
          <p:cNvSpPr txBox="1"/>
          <p:nvPr/>
        </p:nvSpPr>
        <p:spPr>
          <a:xfrm>
            <a:off x="3619055" y="976189"/>
            <a:ext cx="1510551" cy="600164"/>
          </a:xfrm>
          <a:prstGeom prst="rect">
            <a:avLst/>
          </a:prstGeom>
          <a:solidFill>
            <a:srgbClr val="7030A0">
              <a:alpha val="46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800" kern="0"/>
            </a:lvl1pPr>
          </a:lstStyle>
          <a:p>
            <a:r>
              <a:rPr lang="en-GB" sz="1067" dirty="0"/>
              <a:t>Competencies development - 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0D705A6-5429-4C24-BB69-F9234239DE2F}"/>
              </a:ext>
            </a:extLst>
          </p:cNvPr>
          <p:cNvSpPr txBox="1"/>
          <p:nvPr/>
        </p:nvSpPr>
        <p:spPr>
          <a:xfrm>
            <a:off x="2706684" y="2386868"/>
            <a:ext cx="1140253" cy="558227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dirty="0"/>
              <a:t>Shared platform</a:t>
            </a:r>
          </a:p>
          <a:p>
            <a:r>
              <a:rPr lang="en-GB" dirty="0"/>
              <a:t>JR</a:t>
            </a:r>
          </a:p>
        </p:txBody>
      </p:sp>
      <p:sp>
        <p:nvSpPr>
          <p:cNvPr id="47" name="Oval 46"/>
          <p:cNvSpPr/>
          <p:nvPr/>
        </p:nvSpPr>
        <p:spPr>
          <a:xfrm>
            <a:off x="9113729" y="553638"/>
            <a:ext cx="3031968" cy="1408143"/>
          </a:xfrm>
          <a:prstGeom prst="ellips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Transformation in delivery through offsite, manufacturing and standard products with a common approach to achieve water industry wide efficiencies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3F2C6D2-B86C-4336-9447-119902219036}"/>
              </a:ext>
            </a:extLst>
          </p:cNvPr>
          <p:cNvSpPr txBox="1"/>
          <p:nvPr/>
        </p:nvSpPr>
        <p:spPr>
          <a:xfrm>
            <a:off x="4818688" y="4802534"/>
            <a:ext cx="1334115" cy="543975"/>
          </a:xfrm>
          <a:prstGeom prst="rect">
            <a:avLst/>
          </a:prstGeom>
          <a:solidFill>
            <a:schemeClr val="accent4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839" tIns="60959" rIns="121839" bIns="60959" rtlCol="0" anchor="ctr"/>
          <a:lstStyle>
            <a:defPPr>
              <a:defRPr lang="en-US"/>
            </a:defPPr>
            <a:lvl1pPr algn="ctr" defTabSz="913674">
              <a:defRPr sz="1100" kern="0"/>
            </a:lvl1pPr>
          </a:lstStyle>
          <a:p>
            <a:r>
              <a:rPr lang="en-GB" dirty="0"/>
              <a:t>Member Business case</a:t>
            </a:r>
          </a:p>
          <a:p>
            <a:r>
              <a:rPr lang="en-GB" dirty="0"/>
              <a:t>SF</a:t>
            </a:r>
          </a:p>
        </p:txBody>
      </p:sp>
    </p:spTree>
    <p:extLst>
      <p:ext uri="{BB962C8B-B14F-4D97-AF65-F5344CB8AC3E}">
        <p14:creationId xmlns:p14="http://schemas.microsoft.com/office/powerpoint/2010/main" val="35962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51" grpId="0" animBg="1"/>
      <p:bldP spid="52" grpId="0" animBg="1"/>
      <p:bldP spid="60" grpId="0" animBg="1"/>
      <p:bldP spid="61" grpId="0" animBg="1"/>
      <p:bldP spid="3" grpId="0" animBg="1"/>
      <p:bldP spid="23" grpId="0" animBg="1"/>
      <p:bldP spid="24" grpId="0" animBg="1"/>
      <p:bldP spid="25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8" grpId="0" animBg="1"/>
      <p:bldP spid="47" grpId="0" animBg="1"/>
      <p:bldP spid="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Rains, Jonathan P</dc:creator>
  <cp:lastModifiedBy>Rains, Jonathan P</cp:lastModifiedBy>
  <cp:revision>1</cp:revision>
  <dcterms:created xsi:type="dcterms:W3CDTF">2017-10-25T08:23:06Z</dcterms:created>
  <dcterms:modified xsi:type="dcterms:W3CDTF">2017-10-25T08:23:13Z</dcterms:modified>
</cp:coreProperties>
</file>